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9.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0.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1.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7" r:id="rId2"/>
    <p:sldMasterId id="2147483766" r:id="rId3"/>
    <p:sldMasterId id="2147484016" r:id="rId4"/>
    <p:sldMasterId id="2147484029" r:id="rId5"/>
    <p:sldMasterId id="2147484042" r:id="rId6"/>
    <p:sldMasterId id="2147484055" r:id="rId7"/>
    <p:sldMasterId id="2147484068" r:id="rId8"/>
    <p:sldMasterId id="2147484081" r:id="rId9"/>
    <p:sldMasterId id="2147484093" r:id="rId10"/>
    <p:sldMasterId id="2147484110" r:id="rId11"/>
    <p:sldMasterId id="2147484127" r:id="rId12"/>
  </p:sldMasterIdLst>
  <p:notesMasterIdLst>
    <p:notesMasterId r:id="rId244"/>
  </p:notesMasterIdLst>
  <p:sldIdLst>
    <p:sldId id="1884" r:id="rId13"/>
    <p:sldId id="2129" r:id="rId14"/>
    <p:sldId id="2196" r:id="rId15"/>
    <p:sldId id="2611" r:id="rId16"/>
    <p:sldId id="2595" r:id="rId17"/>
    <p:sldId id="2607" r:id="rId18"/>
    <p:sldId id="2356" r:id="rId19"/>
    <p:sldId id="2600" r:id="rId20"/>
    <p:sldId id="2710" r:id="rId21"/>
    <p:sldId id="2711" r:id="rId22"/>
    <p:sldId id="2608" r:id="rId23"/>
    <p:sldId id="2609" r:id="rId24"/>
    <p:sldId id="2601" r:id="rId25"/>
    <p:sldId id="2602" r:id="rId26"/>
    <p:sldId id="2603" r:id="rId27"/>
    <p:sldId id="2604" r:id="rId28"/>
    <p:sldId id="2599" r:id="rId29"/>
    <p:sldId id="2598" r:id="rId30"/>
    <p:sldId id="1944" r:id="rId31"/>
    <p:sldId id="2714" r:id="rId32"/>
    <p:sldId id="2715" r:id="rId33"/>
    <p:sldId id="2716" r:id="rId34"/>
    <p:sldId id="386" r:id="rId35"/>
    <p:sldId id="1398" r:id="rId36"/>
    <p:sldId id="2200" r:id="rId37"/>
    <p:sldId id="2501" r:id="rId38"/>
    <p:sldId id="2677" r:id="rId39"/>
    <p:sldId id="2687" r:id="rId40"/>
    <p:sldId id="2613" r:id="rId41"/>
    <p:sldId id="2678" r:id="rId42"/>
    <p:sldId id="2693" r:id="rId43"/>
    <p:sldId id="2701" r:id="rId44"/>
    <p:sldId id="2612" r:id="rId45"/>
    <p:sldId id="2502" r:id="rId46"/>
    <p:sldId id="2503" r:id="rId47"/>
    <p:sldId id="2694" r:id="rId48"/>
    <p:sldId id="2614" r:id="rId49"/>
    <p:sldId id="2615" r:id="rId50"/>
    <p:sldId id="2616" r:id="rId51"/>
    <p:sldId id="2702" r:id="rId52"/>
    <p:sldId id="2703" r:id="rId53"/>
    <p:sldId id="2704" r:id="rId54"/>
    <p:sldId id="2705" r:id="rId55"/>
    <p:sldId id="2706" r:id="rId56"/>
    <p:sldId id="2504" r:id="rId57"/>
    <p:sldId id="2505" r:id="rId58"/>
    <p:sldId id="2594" r:id="rId59"/>
    <p:sldId id="2506" r:id="rId60"/>
    <p:sldId id="2507" r:id="rId61"/>
    <p:sldId id="2695" r:id="rId62"/>
    <p:sldId id="2617" r:id="rId63"/>
    <p:sldId id="2618" r:id="rId64"/>
    <p:sldId id="2508" r:id="rId65"/>
    <p:sldId id="2509" r:id="rId66"/>
    <p:sldId id="2510" r:id="rId67"/>
    <p:sldId id="2511" r:id="rId68"/>
    <p:sldId id="2512" r:id="rId69"/>
    <p:sldId id="2679" r:id="rId70"/>
    <p:sldId id="2680" r:id="rId71"/>
    <p:sldId id="2513" r:id="rId72"/>
    <p:sldId id="2514" r:id="rId73"/>
    <p:sldId id="2515" r:id="rId74"/>
    <p:sldId id="2516" r:id="rId75"/>
    <p:sldId id="2517" r:id="rId76"/>
    <p:sldId id="2518" r:id="rId77"/>
    <p:sldId id="2520" r:id="rId78"/>
    <p:sldId id="2521" r:id="rId79"/>
    <p:sldId id="2522" r:id="rId80"/>
    <p:sldId id="2523" r:id="rId81"/>
    <p:sldId id="2524" r:id="rId82"/>
    <p:sldId id="2525" r:id="rId83"/>
    <p:sldId id="2526" r:id="rId84"/>
    <p:sldId id="2527" r:id="rId85"/>
    <p:sldId id="2528" r:id="rId86"/>
    <p:sldId id="2529" r:id="rId87"/>
    <p:sldId id="2530" r:id="rId88"/>
    <p:sldId id="2531" r:id="rId89"/>
    <p:sldId id="2532" r:id="rId90"/>
    <p:sldId id="2533" r:id="rId91"/>
    <p:sldId id="2519" r:id="rId92"/>
    <p:sldId id="2534" r:id="rId93"/>
    <p:sldId id="2535" r:id="rId94"/>
    <p:sldId id="2536" r:id="rId95"/>
    <p:sldId id="2537" r:id="rId96"/>
    <p:sldId id="2605" r:id="rId97"/>
    <p:sldId id="2538" r:id="rId98"/>
    <p:sldId id="2539" r:id="rId99"/>
    <p:sldId id="2540" r:id="rId100"/>
    <p:sldId id="2541" r:id="rId101"/>
    <p:sldId id="2542" r:id="rId102"/>
    <p:sldId id="2543" r:id="rId103"/>
    <p:sldId id="2681" r:id="rId104"/>
    <p:sldId id="2683" r:id="rId105"/>
    <p:sldId id="2544" r:id="rId106"/>
    <p:sldId id="2545" r:id="rId107"/>
    <p:sldId id="2619" r:id="rId108"/>
    <p:sldId id="2620" r:id="rId109"/>
    <p:sldId id="2621" r:id="rId110"/>
    <p:sldId id="2622" r:id="rId111"/>
    <p:sldId id="2546" r:id="rId112"/>
    <p:sldId id="2547" r:id="rId113"/>
    <p:sldId id="2548" r:id="rId114"/>
    <p:sldId id="2696" r:id="rId115"/>
    <p:sldId id="2697" r:id="rId116"/>
    <p:sldId id="2682" r:id="rId117"/>
    <p:sldId id="2717" r:id="rId118"/>
    <p:sldId id="2718" r:id="rId119"/>
    <p:sldId id="2719" r:id="rId120"/>
    <p:sldId id="2720" r:id="rId121"/>
    <p:sldId id="2549" r:id="rId122"/>
    <p:sldId id="2623" r:id="rId123"/>
    <p:sldId id="2624" r:id="rId124"/>
    <p:sldId id="2698" r:id="rId125"/>
    <p:sldId id="2625" r:id="rId126"/>
    <p:sldId id="2626" r:id="rId127"/>
    <p:sldId id="2627" r:id="rId128"/>
    <p:sldId id="2628" r:id="rId129"/>
    <p:sldId id="2629" r:id="rId130"/>
    <p:sldId id="2630" r:id="rId131"/>
    <p:sldId id="2631" r:id="rId132"/>
    <p:sldId id="2632" r:id="rId133"/>
    <p:sldId id="2633" r:id="rId134"/>
    <p:sldId id="2634" r:id="rId135"/>
    <p:sldId id="2550" r:id="rId136"/>
    <p:sldId id="2551" r:id="rId137"/>
    <p:sldId id="2636" r:id="rId138"/>
    <p:sldId id="2721" r:id="rId139"/>
    <p:sldId id="2722" r:id="rId140"/>
    <p:sldId id="2638" r:id="rId141"/>
    <p:sldId id="2684" r:id="rId142"/>
    <p:sldId id="2685" r:id="rId143"/>
    <p:sldId id="2639" r:id="rId144"/>
    <p:sldId id="2641" r:id="rId145"/>
    <p:sldId id="2642" r:id="rId146"/>
    <p:sldId id="2635" r:id="rId147"/>
    <p:sldId id="2552" r:id="rId148"/>
    <p:sldId id="2553" r:id="rId149"/>
    <p:sldId id="2610" r:id="rId150"/>
    <p:sldId id="2731" r:id="rId151"/>
    <p:sldId id="2732" r:id="rId152"/>
    <p:sldId id="2723" r:id="rId153"/>
    <p:sldId id="2724" r:id="rId154"/>
    <p:sldId id="2725" r:id="rId155"/>
    <p:sldId id="2727" r:id="rId156"/>
    <p:sldId id="2726" r:id="rId157"/>
    <p:sldId id="2555" r:id="rId158"/>
    <p:sldId id="2556" r:id="rId159"/>
    <p:sldId id="2733" r:id="rId160"/>
    <p:sldId id="2557" r:id="rId161"/>
    <p:sldId id="2558" r:id="rId162"/>
    <p:sldId id="2559" r:id="rId163"/>
    <p:sldId id="2560" r:id="rId164"/>
    <p:sldId id="2561" r:id="rId165"/>
    <p:sldId id="2686" r:id="rId166"/>
    <p:sldId id="2707" r:id="rId167"/>
    <p:sldId id="2708" r:id="rId168"/>
    <p:sldId id="2709" r:id="rId169"/>
    <p:sldId id="2562" r:id="rId170"/>
    <p:sldId id="2563" r:id="rId171"/>
    <p:sldId id="2564" r:id="rId172"/>
    <p:sldId id="2643" r:id="rId173"/>
    <p:sldId id="2644" r:id="rId174"/>
    <p:sldId id="2645" r:id="rId175"/>
    <p:sldId id="2646" r:id="rId176"/>
    <p:sldId id="2647" r:id="rId177"/>
    <p:sldId id="2648" r:id="rId178"/>
    <p:sldId id="2649" r:id="rId179"/>
    <p:sldId id="2650" r:id="rId180"/>
    <p:sldId id="2699" r:id="rId181"/>
    <p:sldId id="2567" r:id="rId182"/>
    <p:sldId id="2651" r:id="rId183"/>
    <p:sldId id="2652" r:id="rId184"/>
    <p:sldId id="2729" r:id="rId185"/>
    <p:sldId id="2728" r:id="rId186"/>
    <p:sldId id="2653" r:id="rId187"/>
    <p:sldId id="2655" r:id="rId188"/>
    <p:sldId id="2656" r:id="rId189"/>
    <p:sldId id="2657" r:id="rId190"/>
    <p:sldId id="2658" r:id="rId191"/>
    <p:sldId id="2659" r:id="rId192"/>
    <p:sldId id="2660" r:id="rId193"/>
    <p:sldId id="2661" r:id="rId194"/>
    <p:sldId id="2662" r:id="rId195"/>
    <p:sldId id="2663" r:id="rId196"/>
    <p:sldId id="2664" r:id="rId197"/>
    <p:sldId id="2688" r:id="rId198"/>
    <p:sldId id="2690" r:id="rId199"/>
    <p:sldId id="2691" r:id="rId200"/>
    <p:sldId id="2568" r:id="rId201"/>
    <p:sldId id="2569" r:id="rId202"/>
    <p:sldId id="2712" r:id="rId203"/>
    <p:sldId id="2665" r:id="rId204"/>
    <p:sldId id="2713" r:id="rId205"/>
    <p:sldId id="2666" r:id="rId206"/>
    <p:sldId id="2667" r:id="rId207"/>
    <p:sldId id="2668" r:id="rId208"/>
    <p:sldId id="2692" r:id="rId209"/>
    <p:sldId id="2570" r:id="rId210"/>
    <p:sldId id="2670" r:id="rId211"/>
    <p:sldId id="2671" r:id="rId212"/>
    <p:sldId id="2676" r:id="rId213"/>
    <p:sldId id="2571" r:id="rId214"/>
    <p:sldId id="2572" r:id="rId215"/>
    <p:sldId id="2573" r:id="rId216"/>
    <p:sldId id="2574" r:id="rId217"/>
    <p:sldId id="2606" r:id="rId218"/>
    <p:sldId id="2575" r:id="rId219"/>
    <p:sldId id="2576" r:id="rId220"/>
    <p:sldId id="2577" r:id="rId221"/>
    <p:sldId id="2578" r:id="rId222"/>
    <p:sldId id="2579" r:id="rId223"/>
    <p:sldId id="2580" r:id="rId224"/>
    <p:sldId id="2581" r:id="rId225"/>
    <p:sldId id="2582" r:id="rId226"/>
    <p:sldId id="2583" r:id="rId227"/>
    <p:sldId id="2584" r:id="rId228"/>
    <p:sldId id="2585" r:id="rId229"/>
    <p:sldId id="2586" r:id="rId230"/>
    <p:sldId id="2587" r:id="rId231"/>
    <p:sldId id="2588" r:id="rId232"/>
    <p:sldId id="2589" r:id="rId233"/>
    <p:sldId id="2590" r:id="rId234"/>
    <p:sldId id="2591" r:id="rId235"/>
    <p:sldId id="2592" r:id="rId236"/>
    <p:sldId id="2730" r:id="rId237"/>
    <p:sldId id="2673" r:id="rId238"/>
    <p:sldId id="2672" r:id="rId239"/>
    <p:sldId id="2674" r:id="rId240"/>
    <p:sldId id="2675" r:id="rId241"/>
    <p:sldId id="2700" r:id="rId242"/>
    <p:sldId id="1616" r:id="rId24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SHIBA" initials="T"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2" autoAdjust="0"/>
    <p:restoredTop sz="94660"/>
  </p:normalViewPr>
  <p:slideViewPr>
    <p:cSldViewPr snapToGrid="0">
      <p:cViewPr varScale="1">
        <p:scale>
          <a:sx n="69" d="100"/>
          <a:sy n="69" d="100"/>
        </p:scale>
        <p:origin x="7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05.xml"/><Relationship Id="rId21" Type="http://schemas.openxmlformats.org/officeDocument/2006/relationships/slide" Target="slides/slide9.xml"/><Relationship Id="rId42" Type="http://schemas.openxmlformats.org/officeDocument/2006/relationships/slide" Target="slides/slide30.xml"/><Relationship Id="rId63" Type="http://schemas.openxmlformats.org/officeDocument/2006/relationships/slide" Target="slides/slide51.xml"/><Relationship Id="rId84" Type="http://schemas.openxmlformats.org/officeDocument/2006/relationships/slide" Target="slides/slide72.xml"/><Relationship Id="rId138" Type="http://schemas.openxmlformats.org/officeDocument/2006/relationships/slide" Target="slides/slide126.xml"/><Relationship Id="rId159" Type="http://schemas.openxmlformats.org/officeDocument/2006/relationships/slide" Target="slides/slide147.xml"/><Relationship Id="rId170" Type="http://schemas.openxmlformats.org/officeDocument/2006/relationships/slide" Target="slides/slide158.xml"/><Relationship Id="rId191" Type="http://schemas.openxmlformats.org/officeDocument/2006/relationships/slide" Target="slides/slide179.xml"/><Relationship Id="rId205" Type="http://schemas.openxmlformats.org/officeDocument/2006/relationships/slide" Target="slides/slide193.xml"/><Relationship Id="rId226" Type="http://schemas.openxmlformats.org/officeDocument/2006/relationships/slide" Target="slides/slide214.xml"/><Relationship Id="rId247" Type="http://schemas.openxmlformats.org/officeDocument/2006/relationships/viewProps" Target="viewProps.xml"/><Relationship Id="rId107" Type="http://schemas.openxmlformats.org/officeDocument/2006/relationships/slide" Target="slides/slide95.xml"/><Relationship Id="rId11" Type="http://schemas.openxmlformats.org/officeDocument/2006/relationships/slideMaster" Target="slideMasters/slideMaster11.xml"/><Relationship Id="rId32" Type="http://schemas.openxmlformats.org/officeDocument/2006/relationships/slide" Target="slides/slide20.xml"/><Relationship Id="rId53" Type="http://schemas.openxmlformats.org/officeDocument/2006/relationships/slide" Target="slides/slide41.xml"/><Relationship Id="rId74" Type="http://schemas.openxmlformats.org/officeDocument/2006/relationships/slide" Target="slides/slide62.xml"/><Relationship Id="rId128" Type="http://schemas.openxmlformats.org/officeDocument/2006/relationships/slide" Target="slides/slide116.xml"/><Relationship Id="rId149" Type="http://schemas.openxmlformats.org/officeDocument/2006/relationships/slide" Target="slides/slide137.xml"/><Relationship Id="rId5" Type="http://schemas.openxmlformats.org/officeDocument/2006/relationships/slideMaster" Target="slideMasters/slideMaster5.xml"/><Relationship Id="rId95" Type="http://schemas.openxmlformats.org/officeDocument/2006/relationships/slide" Target="slides/slide83.xml"/><Relationship Id="rId160" Type="http://schemas.openxmlformats.org/officeDocument/2006/relationships/slide" Target="slides/slide148.xml"/><Relationship Id="rId181" Type="http://schemas.openxmlformats.org/officeDocument/2006/relationships/slide" Target="slides/slide169.xml"/><Relationship Id="rId216" Type="http://schemas.openxmlformats.org/officeDocument/2006/relationships/slide" Target="slides/slide204.xml"/><Relationship Id="rId237" Type="http://schemas.openxmlformats.org/officeDocument/2006/relationships/slide" Target="slides/slide225.xml"/><Relationship Id="rId22" Type="http://schemas.openxmlformats.org/officeDocument/2006/relationships/slide" Target="slides/slide10.xml"/><Relationship Id="rId43" Type="http://schemas.openxmlformats.org/officeDocument/2006/relationships/slide" Target="slides/slide31.xml"/><Relationship Id="rId64" Type="http://schemas.openxmlformats.org/officeDocument/2006/relationships/slide" Target="slides/slide52.xml"/><Relationship Id="rId118" Type="http://schemas.openxmlformats.org/officeDocument/2006/relationships/slide" Target="slides/slide106.xml"/><Relationship Id="rId139" Type="http://schemas.openxmlformats.org/officeDocument/2006/relationships/slide" Target="slides/slide127.xml"/><Relationship Id="rId85" Type="http://schemas.openxmlformats.org/officeDocument/2006/relationships/slide" Target="slides/slide73.xml"/><Relationship Id="rId150" Type="http://schemas.openxmlformats.org/officeDocument/2006/relationships/slide" Target="slides/slide138.xml"/><Relationship Id="rId171" Type="http://schemas.openxmlformats.org/officeDocument/2006/relationships/slide" Target="slides/slide159.xml"/><Relationship Id="rId192" Type="http://schemas.openxmlformats.org/officeDocument/2006/relationships/slide" Target="slides/slide180.xml"/><Relationship Id="rId206" Type="http://schemas.openxmlformats.org/officeDocument/2006/relationships/slide" Target="slides/slide194.xml"/><Relationship Id="rId227" Type="http://schemas.openxmlformats.org/officeDocument/2006/relationships/slide" Target="slides/slide215.xml"/><Relationship Id="rId248" Type="http://schemas.openxmlformats.org/officeDocument/2006/relationships/theme" Target="theme/theme1.xml"/><Relationship Id="rId12" Type="http://schemas.openxmlformats.org/officeDocument/2006/relationships/slideMaster" Target="slideMasters/slideMaster12.xml"/><Relationship Id="rId33" Type="http://schemas.openxmlformats.org/officeDocument/2006/relationships/slide" Target="slides/slide21.xml"/><Relationship Id="rId108" Type="http://schemas.openxmlformats.org/officeDocument/2006/relationships/slide" Target="slides/slide96.xml"/><Relationship Id="rId129" Type="http://schemas.openxmlformats.org/officeDocument/2006/relationships/slide" Target="slides/slide117.xml"/><Relationship Id="rId54" Type="http://schemas.openxmlformats.org/officeDocument/2006/relationships/slide" Target="slides/slide42.xml"/><Relationship Id="rId75" Type="http://schemas.openxmlformats.org/officeDocument/2006/relationships/slide" Target="slides/slide63.xml"/><Relationship Id="rId96" Type="http://schemas.openxmlformats.org/officeDocument/2006/relationships/slide" Target="slides/slide84.xml"/><Relationship Id="rId140" Type="http://schemas.openxmlformats.org/officeDocument/2006/relationships/slide" Target="slides/slide128.xml"/><Relationship Id="rId161" Type="http://schemas.openxmlformats.org/officeDocument/2006/relationships/slide" Target="slides/slide149.xml"/><Relationship Id="rId182" Type="http://schemas.openxmlformats.org/officeDocument/2006/relationships/slide" Target="slides/slide170.xml"/><Relationship Id="rId217" Type="http://schemas.openxmlformats.org/officeDocument/2006/relationships/slide" Target="slides/slide205.xml"/><Relationship Id="rId6" Type="http://schemas.openxmlformats.org/officeDocument/2006/relationships/slideMaster" Target="slideMasters/slideMaster6.xml"/><Relationship Id="rId238" Type="http://schemas.openxmlformats.org/officeDocument/2006/relationships/slide" Target="slides/slide226.xml"/><Relationship Id="rId23" Type="http://schemas.openxmlformats.org/officeDocument/2006/relationships/slide" Target="slides/slide11.xml"/><Relationship Id="rId119" Type="http://schemas.openxmlformats.org/officeDocument/2006/relationships/slide" Target="slides/slide107.xml"/><Relationship Id="rId44" Type="http://schemas.openxmlformats.org/officeDocument/2006/relationships/slide" Target="slides/slide32.xml"/><Relationship Id="rId65" Type="http://schemas.openxmlformats.org/officeDocument/2006/relationships/slide" Target="slides/slide53.xml"/><Relationship Id="rId86" Type="http://schemas.openxmlformats.org/officeDocument/2006/relationships/slide" Target="slides/slide74.xml"/><Relationship Id="rId130" Type="http://schemas.openxmlformats.org/officeDocument/2006/relationships/slide" Target="slides/slide118.xml"/><Relationship Id="rId151" Type="http://schemas.openxmlformats.org/officeDocument/2006/relationships/slide" Target="slides/slide139.xml"/><Relationship Id="rId172" Type="http://schemas.openxmlformats.org/officeDocument/2006/relationships/slide" Target="slides/slide160.xml"/><Relationship Id="rId193" Type="http://schemas.openxmlformats.org/officeDocument/2006/relationships/slide" Target="slides/slide181.xml"/><Relationship Id="rId207" Type="http://schemas.openxmlformats.org/officeDocument/2006/relationships/slide" Target="slides/slide195.xml"/><Relationship Id="rId228" Type="http://schemas.openxmlformats.org/officeDocument/2006/relationships/slide" Target="slides/slide216.xml"/><Relationship Id="rId249" Type="http://schemas.openxmlformats.org/officeDocument/2006/relationships/tableStyles" Target="tableStyles.xml"/><Relationship Id="rId13" Type="http://schemas.openxmlformats.org/officeDocument/2006/relationships/slide" Target="slides/slide1.xml"/><Relationship Id="rId109" Type="http://schemas.openxmlformats.org/officeDocument/2006/relationships/slide" Target="slides/slide97.xml"/><Relationship Id="rId34" Type="http://schemas.openxmlformats.org/officeDocument/2006/relationships/slide" Target="slides/slide22.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20" Type="http://schemas.openxmlformats.org/officeDocument/2006/relationships/slide" Target="slides/slide108.xml"/><Relationship Id="rId141" Type="http://schemas.openxmlformats.org/officeDocument/2006/relationships/slide" Target="slides/slide129.xml"/><Relationship Id="rId7" Type="http://schemas.openxmlformats.org/officeDocument/2006/relationships/slideMaster" Target="slideMasters/slideMaster7.xml"/><Relationship Id="rId162" Type="http://schemas.openxmlformats.org/officeDocument/2006/relationships/slide" Target="slides/slide150.xml"/><Relationship Id="rId183" Type="http://schemas.openxmlformats.org/officeDocument/2006/relationships/slide" Target="slides/slide171.xml"/><Relationship Id="rId218" Type="http://schemas.openxmlformats.org/officeDocument/2006/relationships/slide" Target="slides/slide206.xml"/><Relationship Id="rId239" Type="http://schemas.openxmlformats.org/officeDocument/2006/relationships/slide" Target="slides/slide227.xml"/><Relationship Id="rId24" Type="http://schemas.openxmlformats.org/officeDocument/2006/relationships/slide" Target="slides/slide12.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slide" Target="slides/slide98.xml"/><Relationship Id="rId131" Type="http://schemas.openxmlformats.org/officeDocument/2006/relationships/slide" Target="slides/slide119.xml"/><Relationship Id="rId152" Type="http://schemas.openxmlformats.org/officeDocument/2006/relationships/slide" Target="slides/slide140.xml"/><Relationship Id="rId173" Type="http://schemas.openxmlformats.org/officeDocument/2006/relationships/slide" Target="slides/slide161.xml"/><Relationship Id="rId194" Type="http://schemas.openxmlformats.org/officeDocument/2006/relationships/slide" Target="slides/slide182.xml"/><Relationship Id="rId208" Type="http://schemas.openxmlformats.org/officeDocument/2006/relationships/slide" Target="slides/slide196.xml"/><Relationship Id="rId229" Type="http://schemas.openxmlformats.org/officeDocument/2006/relationships/slide" Target="slides/slide217.xml"/><Relationship Id="rId240" Type="http://schemas.openxmlformats.org/officeDocument/2006/relationships/slide" Target="slides/slide228.xml"/><Relationship Id="rId14" Type="http://schemas.openxmlformats.org/officeDocument/2006/relationships/slide" Target="slides/slide2.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8" Type="http://schemas.openxmlformats.org/officeDocument/2006/relationships/slideMaster" Target="slideMasters/slideMaster8.xml"/><Relationship Id="rId98" Type="http://schemas.openxmlformats.org/officeDocument/2006/relationships/slide" Target="slides/slide86.xml"/><Relationship Id="rId121" Type="http://schemas.openxmlformats.org/officeDocument/2006/relationships/slide" Target="slides/slide109.xml"/><Relationship Id="rId142" Type="http://schemas.openxmlformats.org/officeDocument/2006/relationships/slide" Target="slides/slide130.xml"/><Relationship Id="rId163" Type="http://schemas.openxmlformats.org/officeDocument/2006/relationships/slide" Target="slides/slide151.xml"/><Relationship Id="rId184" Type="http://schemas.openxmlformats.org/officeDocument/2006/relationships/slide" Target="slides/slide172.xml"/><Relationship Id="rId219" Type="http://schemas.openxmlformats.org/officeDocument/2006/relationships/slide" Target="slides/slide207.xml"/><Relationship Id="rId230" Type="http://schemas.openxmlformats.org/officeDocument/2006/relationships/slide" Target="slides/slide218.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 Id="rId88" Type="http://schemas.openxmlformats.org/officeDocument/2006/relationships/slide" Target="slides/slide76.xml"/><Relationship Id="rId111" Type="http://schemas.openxmlformats.org/officeDocument/2006/relationships/slide" Target="slides/slide99.xml"/><Relationship Id="rId132" Type="http://schemas.openxmlformats.org/officeDocument/2006/relationships/slide" Target="slides/slide120.xml"/><Relationship Id="rId153" Type="http://schemas.openxmlformats.org/officeDocument/2006/relationships/slide" Target="slides/slide141.xml"/><Relationship Id="rId174" Type="http://schemas.openxmlformats.org/officeDocument/2006/relationships/slide" Target="slides/slide162.xml"/><Relationship Id="rId195" Type="http://schemas.openxmlformats.org/officeDocument/2006/relationships/slide" Target="slides/slide183.xml"/><Relationship Id="rId209" Type="http://schemas.openxmlformats.org/officeDocument/2006/relationships/slide" Target="slides/slide197.xml"/><Relationship Id="rId220" Type="http://schemas.openxmlformats.org/officeDocument/2006/relationships/slide" Target="slides/slide208.xml"/><Relationship Id="rId241" Type="http://schemas.openxmlformats.org/officeDocument/2006/relationships/slide" Target="slides/slide229.xml"/><Relationship Id="rId15" Type="http://schemas.openxmlformats.org/officeDocument/2006/relationships/slide" Target="slides/slide3.xml"/><Relationship Id="rId36" Type="http://schemas.openxmlformats.org/officeDocument/2006/relationships/slide" Target="slides/slide24.xml"/><Relationship Id="rId57" Type="http://schemas.openxmlformats.org/officeDocument/2006/relationships/slide" Target="slides/slide45.xml"/><Relationship Id="rId78" Type="http://schemas.openxmlformats.org/officeDocument/2006/relationships/slide" Target="slides/slide66.xml"/><Relationship Id="rId99" Type="http://schemas.openxmlformats.org/officeDocument/2006/relationships/slide" Target="slides/slide87.xml"/><Relationship Id="rId101" Type="http://schemas.openxmlformats.org/officeDocument/2006/relationships/slide" Target="slides/slide89.xml"/><Relationship Id="rId122" Type="http://schemas.openxmlformats.org/officeDocument/2006/relationships/slide" Target="slides/slide110.xml"/><Relationship Id="rId143" Type="http://schemas.openxmlformats.org/officeDocument/2006/relationships/slide" Target="slides/slide131.xml"/><Relationship Id="rId164" Type="http://schemas.openxmlformats.org/officeDocument/2006/relationships/slide" Target="slides/slide152.xml"/><Relationship Id="rId185" Type="http://schemas.openxmlformats.org/officeDocument/2006/relationships/slide" Target="slides/slide173.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68.xml"/><Relationship Id="rId210" Type="http://schemas.openxmlformats.org/officeDocument/2006/relationships/slide" Target="slides/slide198.xml"/><Relationship Id="rId215" Type="http://schemas.openxmlformats.org/officeDocument/2006/relationships/slide" Target="slides/slide203.xml"/><Relationship Id="rId236" Type="http://schemas.openxmlformats.org/officeDocument/2006/relationships/slide" Target="slides/slide224.xml"/><Relationship Id="rId26" Type="http://schemas.openxmlformats.org/officeDocument/2006/relationships/slide" Target="slides/slide14.xml"/><Relationship Id="rId231" Type="http://schemas.openxmlformats.org/officeDocument/2006/relationships/slide" Target="slides/slide219.xml"/><Relationship Id="rId47" Type="http://schemas.openxmlformats.org/officeDocument/2006/relationships/slide" Target="slides/slide35.xml"/><Relationship Id="rId68" Type="http://schemas.openxmlformats.org/officeDocument/2006/relationships/slide" Target="slides/slide56.xml"/><Relationship Id="rId89" Type="http://schemas.openxmlformats.org/officeDocument/2006/relationships/slide" Target="slides/slide77.xml"/><Relationship Id="rId112" Type="http://schemas.openxmlformats.org/officeDocument/2006/relationships/slide" Target="slides/slide100.xml"/><Relationship Id="rId133" Type="http://schemas.openxmlformats.org/officeDocument/2006/relationships/slide" Target="slides/slide121.xml"/><Relationship Id="rId154" Type="http://schemas.openxmlformats.org/officeDocument/2006/relationships/slide" Target="slides/slide142.xml"/><Relationship Id="rId175" Type="http://schemas.openxmlformats.org/officeDocument/2006/relationships/slide" Target="slides/slide163.xml"/><Relationship Id="rId196" Type="http://schemas.openxmlformats.org/officeDocument/2006/relationships/slide" Target="slides/slide184.xml"/><Relationship Id="rId200" Type="http://schemas.openxmlformats.org/officeDocument/2006/relationships/slide" Target="slides/slide188.xml"/><Relationship Id="rId16" Type="http://schemas.openxmlformats.org/officeDocument/2006/relationships/slide" Target="slides/slide4.xml"/><Relationship Id="rId221" Type="http://schemas.openxmlformats.org/officeDocument/2006/relationships/slide" Target="slides/slide209.xml"/><Relationship Id="rId242" Type="http://schemas.openxmlformats.org/officeDocument/2006/relationships/slide" Target="slides/slide230.xml"/><Relationship Id="rId37" Type="http://schemas.openxmlformats.org/officeDocument/2006/relationships/slide" Target="slides/slide25.xml"/><Relationship Id="rId58" Type="http://schemas.openxmlformats.org/officeDocument/2006/relationships/slide" Target="slides/slide46.xml"/><Relationship Id="rId79" Type="http://schemas.openxmlformats.org/officeDocument/2006/relationships/slide" Target="slides/slide67.xml"/><Relationship Id="rId102" Type="http://schemas.openxmlformats.org/officeDocument/2006/relationships/slide" Target="slides/slide90.xml"/><Relationship Id="rId123" Type="http://schemas.openxmlformats.org/officeDocument/2006/relationships/slide" Target="slides/slide111.xml"/><Relationship Id="rId144" Type="http://schemas.openxmlformats.org/officeDocument/2006/relationships/slide" Target="slides/slide132.xml"/><Relationship Id="rId90" Type="http://schemas.openxmlformats.org/officeDocument/2006/relationships/slide" Target="slides/slide78.xml"/><Relationship Id="rId165" Type="http://schemas.openxmlformats.org/officeDocument/2006/relationships/slide" Target="slides/slide153.xml"/><Relationship Id="rId186" Type="http://schemas.openxmlformats.org/officeDocument/2006/relationships/slide" Target="slides/slide174.xml"/><Relationship Id="rId211" Type="http://schemas.openxmlformats.org/officeDocument/2006/relationships/slide" Target="slides/slide199.xml"/><Relationship Id="rId232" Type="http://schemas.openxmlformats.org/officeDocument/2006/relationships/slide" Target="slides/slide220.xml"/><Relationship Id="rId27" Type="http://schemas.openxmlformats.org/officeDocument/2006/relationships/slide" Target="slides/slide15.xml"/><Relationship Id="rId48" Type="http://schemas.openxmlformats.org/officeDocument/2006/relationships/slide" Target="slides/slide36.xml"/><Relationship Id="rId69" Type="http://schemas.openxmlformats.org/officeDocument/2006/relationships/slide" Target="slides/slide57.xml"/><Relationship Id="rId113" Type="http://schemas.openxmlformats.org/officeDocument/2006/relationships/slide" Target="slides/slide101.xml"/><Relationship Id="rId134" Type="http://schemas.openxmlformats.org/officeDocument/2006/relationships/slide" Target="slides/slide122.xml"/><Relationship Id="rId80" Type="http://schemas.openxmlformats.org/officeDocument/2006/relationships/slide" Target="slides/slide68.xml"/><Relationship Id="rId155" Type="http://schemas.openxmlformats.org/officeDocument/2006/relationships/slide" Target="slides/slide143.xml"/><Relationship Id="rId176" Type="http://schemas.openxmlformats.org/officeDocument/2006/relationships/slide" Target="slides/slide164.xml"/><Relationship Id="rId197" Type="http://schemas.openxmlformats.org/officeDocument/2006/relationships/slide" Target="slides/slide185.xml"/><Relationship Id="rId201" Type="http://schemas.openxmlformats.org/officeDocument/2006/relationships/slide" Target="slides/slide189.xml"/><Relationship Id="rId222" Type="http://schemas.openxmlformats.org/officeDocument/2006/relationships/slide" Target="slides/slide210.xml"/><Relationship Id="rId243" Type="http://schemas.openxmlformats.org/officeDocument/2006/relationships/slide" Target="slides/slide231.xml"/><Relationship Id="rId17" Type="http://schemas.openxmlformats.org/officeDocument/2006/relationships/slide" Target="slides/slide5.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slide" Target="slides/slide91.xml"/><Relationship Id="rId124" Type="http://schemas.openxmlformats.org/officeDocument/2006/relationships/slide" Target="slides/slide112.xml"/><Relationship Id="rId70" Type="http://schemas.openxmlformats.org/officeDocument/2006/relationships/slide" Target="slides/slide58.xml"/><Relationship Id="rId91" Type="http://schemas.openxmlformats.org/officeDocument/2006/relationships/slide" Target="slides/slide79.xml"/><Relationship Id="rId145" Type="http://schemas.openxmlformats.org/officeDocument/2006/relationships/slide" Target="slides/slide133.xml"/><Relationship Id="rId166" Type="http://schemas.openxmlformats.org/officeDocument/2006/relationships/slide" Target="slides/slide154.xml"/><Relationship Id="rId187" Type="http://schemas.openxmlformats.org/officeDocument/2006/relationships/slide" Target="slides/slide175.xml"/><Relationship Id="rId1" Type="http://schemas.openxmlformats.org/officeDocument/2006/relationships/slideMaster" Target="slideMasters/slideMaster1.xml"/><Relationship Id="rId212" Type="http://schemas.openxmlformats.org/officeDocument/2006/relationships/slide" Target="slides/slide200.xml"/><Relationship Id="rId233" Type="http://schemas.openxmlformats.org/officeDocument/2006/relationships/slide" Target="slides/slide221.xml"/><Relationship Id="rId28" Type="http://schemas.openxmlformats.org/officeDocument/2006/relationships/slide" Target="slides/slide16.xml"/><Relationship Id="rId49" Type="http://schemas.openxmlformats.org/officeDocument/2006/relationships/slide" Target="slides/slide37.xml"/><Relationship Id="rId114" Type="http://schemas.openxmlformats.org/officeDocument/2006/relationships/slide" Target="slides/slide102.xml"/><Relationship Id="rId60" Type="http://schemas.openxmlformats.org/officeDocument/2006/relationships/slide" Target="slides/slide48.xml"/><Relationship Id="rId81" Type="http://schemas.openxmlformats.org/officeDocument/2006/relationships/slide" Target="slides/slide69.xml"/><Relationship Id="rId135" Type="http://schemas.openxmlformats.org/officeDocument/2006/relationships/slide" Target="slides/slide123.xml"/><Relationship Id="rId156" Type="http://schemas.openxmlformats.org/officeDocument/2006/relationships/slide" Target="slides/slide144.xml"/><Relationship Id="rId177" Type="http://schemas.openxmlformats.org/officeDocument/2006/relationships/slide" Target="slides/slide165.xml"/><Relationship Id="rId198" Type="http://schemas.openxmlformats.org/officeDocument/2006/relationships/slide" Target="slides/slide186.xml"/><Relationship Id="rId202" Type="http://schemas.openxmlformats.org/officeDocument/2006/relationships/slide" Target="slides/slide190.xml"/><Relationship Id="rId223" Type="http://schemas.openxmlformats.org/officeDocument/2006/relationships/slide" Target="slides/slide211.xml"/><Relationship Id="rId244" Type="http://schemas.openxmlformats.org/officeDocument/2006/relationships/notesMaster" Target="notesMasters/notesMaster1.xml"/><Relationship Id="rId18" Type="http://schemas.openxmlformats.org/officeDocument/2006/relationships/slide" Target="slides/slide6.xml"/><Relationship Id="rId39" Type="http://schemas.openxmlformats.org/officeDocument/2006/relationships/slide" Target="slides/slide27.xml"/><Relationship Id="rId50" Type="http://schemas.openxmlformats.org/officeDocument/2006/relationships/slide" Target="slides/slide38.xml"/><Relationship Id="rId104" Type="http://schemas.openxmlformats.org/officeDocument/2006/relationships/slide" Target="slides/slide92.xml"/><Relationship Id="rId125" Type="http://schemas.openxmlformats.org/officeDocument/2006/relationships/slide" Target="slides/slide113.xml"/><Relationship Id="rId146" Type="http://schemas.openxmlformats.org/officeDocument/2006/relationships/slide" Target="slides/slide134.xml"/><Relationship Id="rId167" Type="http://schemas.openxmlformats.org/officeDocument/2006/relationships/slide" Target="slides/slide155.xml"/><Relationship Id="rId188" Type="http://schemas.openxmlformats.org/officeDocument/2006/relationships/slide" Target="slides/slide176.xml"/><Relationship Id="rId71" Type="http://schemas.openxmlformats.org/officeDocument/2006/relationships/slide" Target="slides/slide59.xml"/><Relationship Id="rId92" Type="http://schemas.openxmlformats.org/officeDocument/2006/relationships/slide" Target="slides/slide80.xml"/><Relationship Id="rId213" Type="http://schemas.openxmlformats.org/officeDocument/2006/relationships/slide" Target="slides/slide201.xml"/><Relationship Id="rId234" Type="http://schemas.openxmlformats.org/officeDocument/2006/relationships/slide" Target="slides/slide222.xml"/><Relationship Id="rId2" Type="http://schemas.openxmlformats.org/officeDocument/2006/relationships/slideMaster" Target="slideMasters/slideMaster2.xml"/><Relationship Id="rId29" Type="http://schemas.openxmlformats.org/officeDocument/2006/relationships/slide" Target="slides/slide17.xml"/><Relationship Id="rId40" Type="http://schemas.openxmlformats.org/officeDocument/2006/relationships/slide" Target="slides/slide28.xml"/><Relationship Id="rId115" Type="http://schemas.openxmlformats.org/officeDocument/2006/relationships/slide" Target="slides/slide103.xml"/><Relationship Id="rId136" Type="http://schemas.openxmlformats.org/officeDocument/2006/relationships/slide" Target="slides/slide124.xml"/><Relationship Id="rId157" Type="http://schemas.openxmlformats.org/officeDocument/2006/relationships/slide" Target="slides/slide145.xml"/><Relationship Id="rId178" Type="http://schemas.openxmlformats.org/officeDocument/2006/relationships/slide" Target="slides/slide166.xml"/><Relationship Id="rId61" Type="http://schemas.openxmlformats.org/officeDocument/2006/relationships/slide" Target="slides/slide49.xml"/><Relationship Id="rId82" Type="http://schemas.openxmlformats.org/officeDocument/2006/relationships/slide" Target="slides/slide70.xml"/><Relationship Id="rId199" Type="http://schemas.openxmlformats.org/officeDocument/2006/relationships/slide" Target="slides/slide187.xml"/><Relationship Id="rId203" Type="http://schemas.openxmlformats.org/officeDocument/2006/relationships/slide" Target="slides/slide191.xml"/><Relationship Id="rId19" Type="http://schemas.openxmlformats.org/officeDocument/2006/relationships/slide" Target="slides/slide7.xml"/><Relationship Id="rId224" Type="http://schemas.openxmlformats.org/officeDocument/2006/relationships/slide" Target="slides/slide212.xml"/><Relationship Id="rId245" Type="http://schemas.openxmlformats.org/officeDocument/2006/relationships/commentAuthors" Target="commentAuthors.xml"/><Relationship Id="rId30" Type="http://schemas.openxmlformats.org/officeDocument/2006/relationships/slide" Target="slides/slide18.xml"/><Relationship Id="rId105" Type="http://schemas.openxmlformats.org/officeDocument/2006/relationships/slide" Target="slides/slide93.xml"/><Relationship Id="rId126" Type="http://schemas.openxmlformats.org/officeDocument/2006/relationships/slide" Target="slides/slide114.xml"/><Relationship Id="rId147" Type="http://schemas.openxmlformats.org/officeDocument/2006/relationships/slide" Target="slides/slide135.xml"/><Relationship Id="rId168" Type="http://schemas.openxmlformats.org/officeDocument/2006/relationships/slide" Target="slides/slide156.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189" Type="http://schemas.openxmlformats.org/officeDocument/2006/relationships/slide" Target="slides/slide177.xml"/><Relationship Id="rId3" Type="http://schemas.openxmlformats.org/officeDocument/2006/relationships/slideMaster" Target="slideMasters/slideMaster3.xml"/><Relationship Id="rId214" Type="http://schemas.openxmlformats.org/officeDocument/2006/relationships/slide" Target="slides/slide202.xml"/><Relationship Id="rId235" Type="http://schemas.openxmlformats.org/officeDocument/2006/relationships/slide" Target="slides/slide223.xml"/><Relationship Id="rId116" Type="http://schemas.openxmlformats.org/officeDocument/2006/relationships/slide" Target="slides/slide104.xml"/><Relationship Id="rId137" Type="http://schemas.openxmlformats.org/officeDocument/2006/relationships/slide" Target="slides/slide125.xml"/><Relationship Id="rId158" Type="http://schemas.openxmlformats.org/officeDocument/2006/relationships/slide" Target="slides/slide146.xml"/><Relationship Id="rId20" Type="http://schemas.openxmlformats.org/officeDocument/2006/relationships/slide" Target="slides/slide8.xml"/><Relationship Id="rId41" Type="http://schemas.openxmlformats.org/officeDocument/2006/relationships/slide" Target="slides/slide29.xml"/><Relationship Id="rId62" Type="http://schemas.openxmlformats.org/officeDocument/2006/relationships/slide" Target="slides/slide50.xml"/><Relationship Id="rId83" Type="http://schemas.openxmlformats.org/officeDocument/2006/relationships/slide" Target="slides/slide71.xml"/><Relationship Id="rId179" Type="http://schemas.openxmlformats.org/officeDocument/2006/relationships/slide" Target="slides/slide167.xml"/><Relationship Id="rId190" Type="http://schemas.openxmlformats.org/officeDocument/2006/relationships/slide" Target="slides/slide178.xml"/><Relationship Id="rId204" Type="http://schemas.openxmlformats.org/officeDocument/2006/relationships/slide" Target="slides/slide192.xml"/><Relationship Id="rId225" Type="http://schemas.openxmlformats.org/officeDocument/2006/relationships/slide" Target="slides/slide213.xml"/><Relationship Id="rId246" Type="http://schemas.openxmlformats.org/officeDocument/2006/relationships/presProps" Target="presProps.xml"/><Relationship Id="rId106" Type="http://schemas.openxmlformats.org/officeDocument/2006/relationships/slide" Target="slides/slide94.xml"/><Relationship Id="rId127" Type="http://schemas.openxmlformats.org/officeDocument/2006/relationships/slide" Target="slides/slide115.xml"/><Relationship Id="rId10" Type="http://schemas.openxmlformats.org/officeDocument/2006/relationships/slideMaster" Target="slideMasters/slideMaster10.xml"/><Relationship Id="rId31" Type="http://schemas.openxmlformats.org/officeDocument/2006/relationships/slide" Target="slides/slide19.xml"/><Relationship Id="rId52" Type="http://schemas.openxmlformats.org/officeDocument/2006/relationships/slide" Target="slides/slide40.xml"/><Relationship Id="rId73" Type="http://schemas.openxmlformats.org/officeDocument/2006/relationships/slide" Target="slides/slide61.xml"/><Relationship Id="rId94" Type="http://schemas.openxmlformats.org/officeDocument/2006/relationships/slide" Target="slides/slide82.xml"/><Relationship Id="rId148" Type="http://schemas.openxmlformats.org/officeDocument/2006/relationships/slide" Target="slides/slide136.xml"/><Relationship Id="rId169" Type="http://schemas.openxmlformats.org/officeDocument/2006/relationships/slide" Target="slides/slide15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347BED-03EE-4A77-ABDA-373158ED82DC}" type="doc">
      <dgm:prSet loTypeId="urn:microsoft.com/office/officeart/2005/8/layout/funnel1" loCatId="relationship" qsTypeId="urn:microsoft.com/office/officeart/2005/8/quickstyle/3d1" qsCatId="3D" csTypeId="urn:microsoft.com/office/officeart/2005/8/colors/accent1_2" csCatId="accent1" phldr="1"/>
      <dgm:spPr/>
      <dgm:t>
        <a:bodyPr/>
        <a:lstStyle/>
        <a:p>
          <a:endParaRPr lang="fr-FR"/>
        </a:p>
      </dgm:t>
    </dgm:pt>
    <dgm:pt modelId="{B766AC88-FBD2-47BC-B90B-CBC6A2990A34}">
      <dgm:prSet phldrT="[Texte]"/>
      <dgm:spPr/>
      <dgm:t>
        <a:bodyPr/>
        <a:lstStyle/>
        <a:p>
          <a:r>
            <a:rPr lang="fr-FR" dirty="0"/>
            <a:t>Quantités </a:t>
          </a:r>
          <a:r>
            <a:rPr lang="fr-FR" dirty="0" smtClean="0"/>
            <a:t>exportées</a:t>
          </a:r>
        </a:p>
        <a:p>
          <a:r>
            <a:rPr lang="fr-FR" dirty="0" smtClean="0"/>
            <a:t>(seuil OPEP)</a:t>
          </a:r>
          <a:endParaRPr lang="fr-FR" dirty="0"/>
        </a:p>
      </dgm:t>
    </dgm:pt>
    <dgm:pt modelId="{B6070BB9-3731-48B2-9FC6-1A9359B317BE}" type="parTrans" cxnId="{9C668706-7BD1-42BD-9540-CC3873C260DE}">
      <dgm:prSet/>
      <dgm:spPr/>
      <dgm:t>
        <a:bodyPr/>
        <a:lstStyle/>
        <a:p>
          <a:endParaRPr lang="fr-FR"/>
        </a:p>
      </dgm:t>
    </dgm:pt>
    <dgm:pt modelId="{F7D9B795-FE99-4239-A63E-A14005948931}" type="sibTrans" cxnId="{9C668706-7BD1-42BD-9540-CC3873C260DE}">
      <dgm:prSet/>
      <dgm:spPr/>
      <dgm:t>
        <a:bodyPr/>
        <a:lstStyle/>
        <a:p>
          <a:endParaRPr lang="fr-FR"/>
        </a:p>
      </dgm:t>
    </dgm:pt>
    <dgm:pt modelId="{01DD7F10-2729-4DB0-8D74-C9354ED6F9EF}">
      <dgm:prSet phldrT="[Texte]"/>
      <dgm:spPr/>
      <dgm:t>
        <a:bodyPr/>
        <a:lstStyle/>
        <a:p>
          <a:r>
            <a:rPr lang="fr-FR" dirty="0"/>
            <a:t>Prix du </a:t>
          </a:r>
          <a:r>
            <a:rPr lang="fr-FR" dirty="0" smtClean="0"/>
            <a:t>Baril</a:t>
          </a:r>
        </a:p>
        <a:p>
          <a:r>
            <a:rPr lang="fr-FR" dirty="0" smtClean="0"/>
            <a:t>(variable) </a:t>
          </a:r>
          <a:endParaRPr lang="fr-FR" dirty="0"/>
        </a:p>
      </dgm:t>
    </dgm:pt>
    <dgm:pt modelId="{80600685-8EC7-4B95-97B9-76942175E9B2}" type="parTrans" cxnId="{E7A031E9-C371-4D9C-AB7E-D6E11CA91A18}">
      <dgm:prSet/>
      <dgm:spPr/>
      <dgm:t>
        <a:bodyPr/>
        <a:lstStyle/>
        <a:p>
          <a:endParaRPr lang="fr-FR"/>
        </a:p>
      </dgm:t>
    </dgm:pt>
    <dgm:pt modelId="{597D7F0E-28C1-4BA1-9904-A73231EFE4CC}" type="sibTrans" cxnId="{E7A031E9-C371-4D9C-AB7E-D6E11CA91A18}">
      <dgm:prSet/>
      <dgm:spPr/>
      <dgm:t>
        <a:bodyPr/>
        <a:lstStyle/>
        <a:p>
          <a:endParaRPr lang="fr-FR"/>
        </a:p>
      </dgm:t>
    </dgm:pt>
    <dgm:pt modelId="{A0003E6A-67E2-4F60-B310-06061EA6F4F3}">
      <dgm:prSet phldrT="[Texte]"/>
      <dgm:spPr/>
      <dgm:t>
        <a:bodyPr/>
        <a:lstStyle/>
        <a:p>
          <a:r>
            <a:rPr lang="fr-FR" dirty="0"/>
            <a:t>Taux change DA</a:t>
          </a:r>
          <a:r>
            <a:rPr lang="fr-FR" dirty="0" smtClean="0"/>
            <a:t>/$ (hausse)</a:t>
          </a:r>
          <a:endParaRPr lang="fr-FR" dirty="0"/>
        </a:p>
      </dgm:t>
    </dgm:pt>
    <dgm:pt modelId="{238115E3-9091-4ACE-8627-4AFB4CD6959B}" type="parTrans" cxnId="{8643885F-4C4C-42DE-A157-44888ECCBEC6}">
      <dgm:prSet/>
      <dgm:spPr/>
      <dgm:t>
        <a:bodyPr/>
        <a:lstStyle/>
        <a:p>
          <a:endParaRPr lang="fr-FR"/>
        </a:p>
      </dgm:t>
    </dgm:pt>
    <dgm:pt modelId="{347C7BC3-EB2B-4507-B89A-3CB24DE8CA2D}" type="sibTrans" cxnId="{8643885F-4C4C-42DE-A157-44888ECCBEC6}">
      <dgm:prSet/>
      <dgm:spPr/>
      <dgm:t>
        <a:bodyPr/>
        <a:lstStyle/>
        <a:p>
          <a:endParaRPr lang="fr-FR"/>
        </a:p>
      </dgm:t>
    </dgm:pt>
    <dgm:pt modelId="{D65CCDBA-EC6C-459A-B014-50D301CA4360}">
      <dgm:prSet phldrT="[Texte]" custT="1"/>
      <dgm:spPr/>
      <dgm:t>
        <a:bodyPr/>
        <a:lstStyle/>
        <a:p>
          <a:r>
            <a:rPr lang="fr-FR" sz="2800" b="1" dirty="0" smtClean="0"/>
            <a:t>Impact sur la Fiscalité HC</a:t>
          </a:r>
          <a:endParaRPr lang="fr-FR" sz="2800" b="1" dirty="0"/>
        </a:p>
      </dgm:t>
    </dgm:pt>
    <dgm:pt modelId="{E8668EC4-F864-462C-8D23-BA110CAC23B8}" type="parTrans" cxnId="{27B5C96B-DE8F-471E-B424-DE7E00BE8963}">
      <dgm:prSet/>
      <dgm:spPr/>
      <dgm:t>
        <a:bodyPr/>
        <a:lstStyle/>
        <a:p>
          <a:endParaRPr lang="fr-FR"/>
        </a:p>
      </dgm:t>
    </dgm:pt>
    <dgm:pt modelId="{6CDFA83E-7C03-47FF-BB2D-183DBE93CF13}" type="sibTrans" cxnId="{27B5C96B-DE8F-471E-B424-DE7E00BE8963}">
      <dgm:prSet/>
      <dgm:spPr/>
      <dgm:t>
        <a:bodyPr/>
        <a:lstStyle/>
        <a:p>
          <a:endParaRPr lang="fr-FR"/>
        </a:p>
      </dgm:t>
    </dgm:pt>
    <dgm:pt modelId="{D27509E2-BD02-4AC1-B855-584F0229B0D6}" type="pres">
      <dgm:prSet presAssocID="{09347BED-03EE-4A77-ABDA-373158ED82DC}" presName="Name0" presStyleCnt="0">
        <dgm:presLayoutVars>
          <dgm:chMax val="4"/>
          <dgm:resizeHandles val="exact"/>
        </dgm:presLayoutVars>
      </dgm:prSet>
      <dgm:spPr/>
      <dgm:t>
        <a:bodyPr/>
        <a:lstStyle/>
        <a:p>
          <a:endParaRPr lang="fr-FR"/>
        </a:p>
      </dgm:t>
    </dgm:pt>
    <dgm:pt modelId="{43C898A2-5708-440B-B8D2-79D08B5ABB64}" type="pres">
      <dgm:prSet presAssocID="{09347BED-03EE-4A77-ABDA-373158ED82DC}" presName="ellipse" presStyleLbl="trBgShp" presStyleIdx="0" presStyleCnt="1"/>
      <dgm:spPr/>
    </dgm:pt>
    <dgm:pt modelId="{3049FC69-FDB0-4A40-85AD-A728A3C01433}" type="pres">
      <dgm:prSet presAssocID="{09347BED-03EE-4A77-ABDA-373158ED82DC}" presName="arrow1" presStyleLbl="fgShp" presStyleIdx="0" presStyleCnt="1"/>
      <dgm:spPr/>
    </dgm:pt>
    <dgm:pt modelId="{3FDE0648-F576-4BEC-B698-50783E647D4D}" type="pres">
      <dgm:prSet presAssocID="{09347BED-03EE-4A77-ABDA-373158ED82DC}" presName="rectangle" presStyleLbl="revTx" presStyleIdx="0" presStyleCnt="1" custScaleX="135795" custLinFactNeighborX="388" custLinFactNeighborY="22191">
        <dgm:presLayoutVars>
          <dgm:bulletEnabled val="1"/>
        </dgm:presLayoutVars>
      </dgm:prSet>
      <dgm:spPr/>
      <dgm:t>
        <a:bodyPr/>
        <a:lstStyle/>
        <a:p>
          <a:endParaRPr lang="fr-FR"/>
        </a:p>
      </dgm:t>
    </dgm:pt>
    <dgm:pt modelId="{3E262469-E46D-4B4C-80BB-25874A5E7195}" type="pres">
      <dgm:prSet presAssocID="{01DD7F10-2729-4DB0-8D74-C9354ED6F9EF}" presName="item1" presStyleLbl="node1" presStyleIdx="0" presStyleCnt="3">
        <dgm:presLayoutVars>
          <dgm:bulletEnabled val="1"/>
        </dgm:presLayoutVars>
      </dgm:prSet>
      <dgm:spPr/>
      <dgm:t>
        <a:bodyPr/>
        <a:lstStyle/>
        <a:p>
          <a:endParaRPr lang="fr-FR"/>
        </a:p>
      </dgm:t>
    </dgm:pt>
    <dgm:pt modelId="{2BDC9D1F-B375-4D7F-978A-4FAF8C5F94B7}" type="pres">
      <dgm:prSet presAssocID="{A0003E6A-67E2-4F60-B310-06061EA6F4F3}" presName="item2" presStyleLbl="node1" presStyleIdx="1" presStyleCnt="3" custLinFactNeighborX="-10909" custLinFactNeighborY="-5455">
        <dgm:presLayoutVars>
          <dgm:bulletEnabled val="1"/>
        </dgm:presLayoutVars>
      </dgm:prSet>
      <dgm:spPr/>
      <dgm:t>
        <a:bodyPr/>
        <a:lstStyle/>
        <a:p>
          <a:endParaRPr lang="fr-FR"/>
        </a:p>
      </dgm:t>
    </dgm:pt>
    <dgm:pt modelId="{6B97488F-6F15-4726-8E95-7E0330FBFD0E}" type="pres">
      <dgm:prSet presAssocID="{D65CCDBA-EC6C-459A-B014-50D301CA4360}" presName="item3" presStyleLbl="node1" presStyleIdx="2" presStyleCnt="3" custScaleX="129596">
        <dgm:presLayoutVars>
          <dgm:bulletEnabled val="1"/>
        </dgm:presLayoutVars>
      </dgm:prSet>
      <dgm:spPr/>
      <dgm:t>
        <a:bodyPr/>
        <a:lstStyle/>
        <a:p>
          <a:endParaRPr lang="fr-FR"/>
        </a:p>
      </dgm:t>
    </dgm:pt>
    <dgm:pt modelId="{122107EB-F6F4-4E3E-ADBE-0F9F81BF50D8}" type="pres">
      <dgm:prSet presAssocID="{09347BED-03EE-4A77-ABDA-373158ED82DC}" presName="funnel" presStyleLbl="trAlignAcc1" presStyleIdx="0" presStyleCnt="1"/>
      <dgm:spPr/>
    </dgm:pt>
  </dgm:ptLst>
  <dgm:cxnLst>
    <dgm:cxn modelId="{8643885F-4C4C-42DE-A157-44888ECCBEC6}" srcId="{09347BED-03EE-4A77-ABDA-373158ED82DC}" destId="{A0003E6A-67E2-4F60-B310-06061EA6F4F3}" srcOrd="2" destOrd="0" parTransId="{238115E3-9091-4ACE-8627-4AFB4CD6959B}" sibTransId="{347C7BC3-EB2B-4507-B89A-3CB24DE8CA2D}"/>
    <dgm:cxn modelId="{790445F0-90B5-48E4-86D2-FCA04099550B}" type="presOf" srcId="{B766AC88-FBD2-47BC-B90B-CBC6A2990A34}" destId="{6B97488F-6F15-4726-8E95-7E0330FBFD0E}" srcOrd="0" destOrd="0" presId="urn:microsoft.com/office/officeart/2005/8/layout/funnel1"/>
    <dgm:cxn modelId="{9C668706-7BD1-42BD-9540-CC3873C260DE}" srcId="{09347BED-03EE-4A77-ABDA-373158ED82DC}" destId="{B766AC88-FBD2-47BC-B90B-CBC6A2990A34}" srcOrd="0" destOrd="0" parTransId="{B6070BB9-3731-48B2-9FC6-1A9359B317BE}" sibTransId="{F7D9B795-FE99-4239-A63E-A14005948931}"/>
    <dgm:cxn modelId="{4E762B9C-2F81-46EF-90F5-C5B7F49B3BE6}" type="presOf" srcId="{01DD7F10-2729-4DB0-8D74-C9354ED6F9EF}" destId="{2BDC9D1F-B375-4D7F-978A-4FAF8C5F94B7}" srcOrd="0" destOrd="0" presId="urn:microsoft.com/office/officeart/2005/8/layout/funnel1"/>
    <dgm:cxn modelId="{D2A075AE-EDFF-47A6-B098-6C306F37F6FF}" type="presOf" srcId="{09347BED-03EE-4A77-ABDA-373158ED82DC}" destId="{D27509E2-BD02-4AC1-B855-584F0229B0D6}" srcOrd="0" destOrd="0" presId="urn:microsoft.com/office/officeart/2005/8/layout/funnel1"/>
    <dgm:cxn modelId="{B8CE7B65-4105-427E-9167-732E4BC6C283}" type="presOf" srcId="{A0003E6A-67E2-4F60-B310-06061EA6F4F3}" destId="{3E262469-E46D-4B4C-80BB-25874A5E7195}" srcOrd="0" destOrd="0" presId="urn:microsoft.com/office/officeart/2005/8/layout/funnel1"/>
    <dgm:cxn modelId="{E7A031E9-C371-4D9C-AB7E-D6E11CA91A18}" srcId="{09347BED-03EE-4A77-ABDA-373158ED82DC}" destId="{01DD7F10-2729-4DB0-8D74-C9354ED6F9EF}" srcOrd="1" destOrd="0" parTransId="{80600685-8EC7-4B95-97B9-76942175E9B2}" sibTransId="{597D7F0E-28C1-4BA1-9904-A73231EFE4CC}"/>
    <dgm:cxn modelId="{70BA7F23-0D71-4589-AA0D-14424DC7CC4E}" type="presOf" srcId="{D65CCDBA-EC6C-459A-B014-50D301CA4360}" destId="{3FDE0648-F576-4BEC-B698-50783E647D4D}" srcOrd="0" destOrd="0" presId="urn:microsoft.com/office/officeart/2005/8/layout/funnel1"/>
    <dgm:cxn modelId="{27B5C96B-DE8F-471E-B424-DE7E00BE8963}" srcId="{09347BED-03EE-4A77-ABDA-373158ED82DC}" destId="{D65CCDBA-EC6C-459A-B014-50D301CA4360}" srcOrd="3" destOrd="0" parTransId="{E8668EC4-F864-462C-8D23-BA110CAC23B8}" sibTransId="{6CDFA83E-7C03-47FF-BB2D-183DBE93CF13}"/>
    <dgm:cxn modelId="{C56D94E8-4254-4341-B93D-B4D810FE292B}" type="presParOf" srcId="{D27509E2-BD02-4AC1-B855-584F0229B0D6}" destId="{43C898A2-5708-440B-B8D2-79D08B5ABB64}" srcOrd="0" destOrd="0" presId="urn:microsoft.com/office/officeart/2005/8/layout/funnel1"/>
    <dgm:cxn modelId="{4A77FB20-608B-4876-9C8A-6CE4A89191C1}" type="presParOf" srcId="{D27509E2-BD02-4AC1-B855-584F0229B0D6}" destId="{3049FC69-FDB0-4A40-85AD-A728A3C01433}" srcOrd="1" destOrd="0" presId="urn:microsoft.com/office/officeart/2005/8/layout/funnel1"/>
    <dgm:cxn modelId="{F6907B6D-67A0-43A9-98D6-9A05A8579664}" type="presParOf" srcId="{D27509E2-BD02-4AC1-B855-584F0229B0D6}" destId="{3FDE0648-F576-4BEC-B698-50783E647D4D}" srcOrd="2" destOrd="0" presId="urn:microsoft.com/office/officeart/2005/8/layout/funnel1"/>
    <dgm:cxn modelId="{BBA88828-930C-41FB-A8F4-B37C590494CC}" type="presParOf" srcId="{D27509E2-BD02-4AC1-B855-584F0229B0D6}" destId="{3E262469-E46D-4B4C-80BB-25874A5E7195}" srcOrd="3" destOrd="0" presId="urn:microsoft.com/office/officeart/2005/8/layout/funnel1"/>
    <dgm:cxn modelId="{A9AFC426-0102-481E-8B2E-647B1873D158}" type="presParOf" srcId="{D27509E2-BD02-4AC1-B855-584F0229B0D6}" destId="{2BDC9D1F-B375-4D7F-978A-4FAF8C5F94B7}" srcOrd="4" destOrd="0" presId="urn:microsoft.com/office/officeart/2005/8/layout/funnel1"/>
    <dgm:cxn modelId="{E9DC85E6-013A-44C0-BA28-8ECD2AB0A40D}" type="presParOf" srcId="{D27509E2-BD02-4AC1-B855-584F0229B0D6}" destId="{6B97488F-6F15-4726-8E95-7E0330FBFD0E}" srcOrd="5" destOrd="0" presId="urn:microsoft.com/office/officeart/2005/8/layout/funnel1"/>
    <dgm:cxn modelId="{9E1F1001-7EB5-4B6A-B329-40B6447DB411}" type="presParOf" srcId="{D27509E2-BD02-4AC1-B855-584F0229B0D6}" destId="{122107EB-F6F4-4E3E-ADBE-0F9F81BF50D8}"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941711-4DDD-4F39-AA62-3E9A42B69F7D}" type="doc">
      <dgm:prSet loTypeId="urn:microsoft.com/office/officeart/2008/layout/RadialCluster" loCatId="cycle" qsTypeId="urn:microsoft.com/office/officeart/2005/8/quickstyle/3d2" qsCatId="3D" csTypeId="urn:microsoft.com/office/officeart/2005/8/colors/colorful1#2" csCatId="colorful" phldr="1"/>
      <dgm:spPr/>
      <dgm:t>
        <a:bodyPr/>
        <a:lstStyle/>
        <a:p>
          <a:endParaRPr lang="fr-FR"/>
        </a:p>
      </dgm:t>
    </dgm:pt>
    <dgm:pt modelId="{273DC59F-6C1D-460B-B654-B9E417A8A5C9}">
      <dgm:prSet phldrT="[Texte]"/>
      <dgm:spPr/>
      <dgm:t>
        <a:bodyPr/>
        <a:lstStyle/>
        <a:p>
          <a:r>
            <a:rPr lang="fr-FR" b="1" dirty="0">
              <a:solidFill>
                <a:srgbClr val="002060"/>
              </a:solidFill>
            </a:rPr>
            <a:t>Triple dépendance aux </a:t>
          </a:r>
          <a:r>
            <a:rPr lang="fr-FR" b="1" dirty="0" smtClean="0">
              <a:solidFill>
                <a:srgbClr val="002060"/>
              </a:solidFill>
            </a:rPr>
            <a:t>hydrocarbures  </a:t>
          </a:r>
          <a:endParaRPr lang="fr-FR" b="1" dirty="0">
            <a:solidFill>
              <a:srgbClr val="002060"/>
            </a:solidFill>
          </a:endParaRPr>
        </a:p>
      </dgm:t>
    </dgm:pt>
    <dgm:pt modelId="{FEBA9A1E-8EFF-44DB-BC4D-B8CA89F03B5C}" type="parTrans" cxnId="{34497FF5-768E-42D3-8826-6555E4278E17}">
      <dgm:prSet/>
      <dgm:spPr/>
      <dgm:t>
        <a:bodyPr/>
        <a:lstStyle/>
        <a:p>
          <a:endParaRPr lang="fr-FR"/>
        </a:p>
      </dgm:t>
    </dgm:pt>
    <dgm:pt modelId="{CB1F1B60-9237-4B14-B5A8-0F77D72A9FE0}" type="sibTrans" cxnId="{34497FF5-768E-42D3-8826-6555E4278E17}">
      <dgm:prSet/>
      <dgm:spPr/>
      <dgm:t>
        <a:bodyPr/>
        <a:lstStyle/>
        <a:p>
          <a:endParaRPr lang="fr-FR"/>
        </a:p>
      </dgm:t>
    </dgm:pt>
    <dgm:pt modelId="{F5C5CD5E-E291-4896-9C98-F0D2E16EBCF5}">
      <dgm:prSet phldrT="[Texte]"/>
      <dgm:spPr/>
      <dgm:t>
        <a:bodyPr/>
        <a:lstStyle/>
        <a:p>
          <a:r>
            <a:rPr lang="fr-FR" dirty="0"/>
            <a:t>Commerciale</a:t>
          </a:r>
        </a:p>
        <a:p>
          <a:r>
            <a:rPr lang="fr-FR" dirty="0"/>
            <a:t>Export HC/ Export </a:t>
          </a:r>
          <a:r>
            <a:rPr lang="fr-FR" dirty="0" smtClean="0"/>
            <a:t>Biens</a:t>
          </a:r>
          <a:endParaRPr lang="fr-FR" dirty="0"/>
        </a:p>
      </dgm:t>
    </dgm:pt>
    <dgm:pt modelId="{20859898-1BF6-4397-9CF7-9C0A988208DF}" type="parTrans" cxnId="{501EADA8-97DE-43F6-849B-0AE7105BDF2C}">
      <dgm:prSet/>
      <dgm:spPr/>
      <dgm:t>
        <a:bodyPr/>
        <a:lstStyle/>
        <a:p>
          <a:endParaRPr lang="fr-FR"/>
        </a:p>
      </dgm:t>
    </dgm:pt>
    <dgm:pt modelId="{6632C1FC-EFD1-42C7-93A1-E2FE062CF2F4}" type="sibTrans" cxnId="{501EADA8-97DE-43F6-849B-0AE7105BDF2C}">
      <dgm:prSet/>
      <dgm:spPr/>
      <dgm:t>
        <a:bodyPr/>
        <a:lstStyle/>
        <a:p>
          <a:endParaRPr lang="fr-FR"/>
        </a:p>
      </dgm:t>
    </dgm:pt>
    <dgm:pt modelId="{52F67748-510D-4BBC-B4E9-3BCA1B2DD3E7}">
      <dgm:prSet phldrT="[Texte]"/>
      <dgm:spPr/>
      <dgm:t>
        <a:bodyPr/>
        <a:lstStyle/>
        <a:p>
          <a:r>
            <a:rPr lang="fr-FR" dirty="0"/>
            <a:t>Economique </a:t>
          </a:r>
        </a:p>
        <a:p>
          <a:r>
            <a:rPr lang="fr-FR" dirty="0"/>
            <a:t>VA HC/∑</a:t>
          </a:r>
          <a:r>
            <a:rPr lang="fr-FR" dirty="0" smtClean="0"/>
            <a:t>VA</a:t>
          </a:r>
          <a:endParaRPr lang="fr-FR" dirty="0"/>
        </a:p>
      </dgm:t>
    </dgm:pt>
    <dgm:pt modelId="{1624E234-F9DE-4341-ABB5-447EDA0A8753}" type="parTrans" cxnId="{ADBFFD09-5145-4129-AB24-585EB63E1D37}">
      <dgm:prSet/>
      <dgm:spPr/>
      <dgm:t>
        <a:bodyPr/>
        <a:lstStyle/>
        <a:p>
          <a:endParaRPr lang="fr-FR"/>
        </a:p>
      </dgm:t>
    </dgm:pt>
    <dgm:pt modelId="{C3E5AC76-5775-4A3A-9021-7DFB9E3CD4F4}" type="sibTrans" cxnId="{ADBFFD09-5145-4129-AB24-585EB63E1D37}">
      <dgm:prSet/>
      <dgm:spPr/>
      <dgm:t>
        <a:bodyPr/>
        <a:lstStyle/>
        <a:p>
          <a:endParaRPr lang="fr-FR"/>
        </a:p>
      </dgm:t>
    </dgm:pt>
    <dgm:pt modelId="{BE9E48F4-35A4-4B44-89B4-B2C196FDBE49}">
      <dgm:prSet phldrT="[Texte]"/>
      <dgm:spPr/>
      <dgm:t>
        <a:bodyPr/>
        <a:lstStyle/>
        <a:p>
          <a:r>
            <a:rPr lang="fr-FR" dirty="0"/>
            <a:t>Budgétaire</a:t>
          </a:r>
        </a:p>
        <a:p>
          <a:r>
            <a:rPr lang="fr-FR" dirty="0" smtClean="0"/>
            <a:t>FPR/</a:t>
          </a:r>
          <a:r>
            <a:rPr lang="fr-FR" dirty="0" err="1" smtClean="0"/>
            <a:t>Rec</a:t>
          </a:r>
          <a:r>
            <a:rPr lang="fr-FR" dirty="0" smtClean="0"/>
            <a:t> </a:t>
          </a:r>
          <a:r>
            <a:rPr lang="fr-FR" dirty="0" err="1" smtClean="0"/>
            <a:t>Budg</a:t>
          </a:r>
          <a:endParaRPr lang="fr-FR" dirty="0"/>
        </a:p>
      </dgm:t>
    </dgm:pt>
    <dgm:pt modelId="{3047C945-F6C5-4A63-95D6-611FC965FF1B}" type="parTrans" cxnId="{78152E30-4C21-4A89-A187-4E03CDCF31D4}">
      <dgm:prSet/>
      <dgm:spPr/>
      <dgm:t>
        <a:bodyPr/>
        <a:lstStyle/>
        <a:p>
          <a:endParaRPr lang="fr-FR"/>
        </a:p>
      </dgm:t>
    </dgm:pt>
    <dgm:pt modelId="{6DA51274-9330-4129-8744-97D00DABD063}" type="sibTrans" cxnId="{78152E30-4C21-4A89-A187-4E03CDCF31D4}">
      <dgm:prSet/>
      <dgm:spPr/>
      <dgm:t>
        <a:bodyPr/>
        <a:lstStyle/>
        <a:p>
          <a:endParaRPr lang="fr-FR"/>
        </a:p>
      </dgm:t>
    </dgm:pt>
    <dgm:pt modelId="{9C7D0924-840C-43ED-908F-CD3E44A0DFE0}" type="pres">
      <dgm:prSet presAssocID="{C2941711-4DDD-4F39-AA62-3E9A42B69F7D}" presName="Name0" presStyleCnt="0">
        <dgm:presLayoutVars>
          <dgm:chMax val="1"/>
          <dgm:chPref val="1"/>
          <dgm:dir/>
          <dgm:animOne val="branch"/>
          <dgm:animLvl val="lvl"/>
        </dgm:presLayoutVars>
      </dgm:prSet>
      <dgm:spPr/>
      <dgm:t>
        <a:bodyPr/>
        <a:lstStyle/>
        <a:p>
          <a:endParaRPr lang="fr-FR"/>
        </a:p>
      </dgm:t>
    </dgm:pt>
    <dgm:pt modelId="{1E5926DD-C0C6-47D3-8B6F-12CA5944E509}" type="pres">
      <dgm:prSet presAssocID="{273DC59F-6C1D-460B-B654-B9E417A8A5C9}" presName="singleCycle" presStyleCnt="0"/>
      <dgm:spPr/>
    </dgm:pt>
    <dgm:pt modelId="{476F6878-28DE-4DF9-A9CB-B01FE420DB4D}" type="pres">
      <dgm:prSet presAssocID="{273DC59F-6C1D-460B-B654-B9E417A8A5C9}" presName="singleCenter" presStyleLbl="node1" presStyleIdx="0" presStyleCnt="4" custScaleX="156036">
        <dgm:presLayoutVars>
          <dgm:chMax val="7"/>
          <dgm:chPref val="7"/>
        </dgm:presLayoutVars>
      </dgm:prSet>
      <dgm:spPr/>
      <dgm:t>
        <a:bodyPr/>
        <a:lstStyle/>
        <a:p>
          <a:endParaRPr lang="fr-FR"/>
        </a:p>
      </dgm:t>
    </dgm:pt>
    <dgm:pt modelId="{8F1BACA9-9FA1-4660-8445-889E736CF207}" type="pres">
      <dgm:prSet presAssocID="{20859898-1BF6-4397-9CF7-9C0A988208DF}" presName="Name56" presStyleLbl="parChTrans1D2" presStyleIdx="0" presStyleCnt="3"/>
      <dgm:spPr/>
      <dgm:t>
        <a:bodyPr/>
        <a:lstStyle/>
        <a:p>
          <a:endParaRPr lang="fr-FR"/>
        </a:p>
      </dgm:t>
    </dgm:pt>
    <dgm:pt modelId="{A23E3E63-7AC5-48B3-ACEB-48DEF93879C2}" type="pres">
      <dgm:prSet presAssocID="{F5C5CD5E-E291-4896-9C98-F0D2E16EBCF5}" presName="text0" presStyleLbl="node1" presStyleIdx="1" presStyleCnt="4" custScaleX="174358">
        <dgm:presLayoutVars>
          <dgm:bulletEnabled val="1"/>
        </dgm:presLayoutVars>
      </dgm:prSet>
      <dgm:spPr/>
      <dgm:t>
        <a:bodyPr/>
        <a:lstStyle/>
        <a:p>
          <a:endParaRPr lang="fr-FR"/>
        </a:p>
      </dgm:t>
    </dgm:pt>
    <dgm:pt modelId="{9A4E7F60-4172-4B9E-9C16-99C7258F653B}" type="pres">
      <dgm:prSet presAssocID="{1624E234-F9DE-4341-ABB5-447EDA0A8753}" presName="Name56" presStyleLbl="parChTrans1D2" presStyleIdx="1" presStyleCnt="3"/>
      <dgm:spPr/>
      <dgm:t>
        <a:bodyPr/>
        <a:lstStyle/>
        <a:p>
          <a:endParaRPr lang="fr-FR"/>
        </a:p>
      </dgm:t>
    </dgm:pt>
    <dgm:pt modelId="{F5D232D3-200B-4262-81C9-BB81E9A8C0CA}" type="pres">
      <dgm:prSet presAssocID="{52F67748-510D-4BBC-B4E9-3BCA1B2DD3E7}" presName="text0" presStyleLbl="node1" presStyleIdx="2" presStyleCnt="4" custScaleX="173370" custRadScaleRad="144468" custRadScaleInc="-7085">
        <dgm:presLayoutVars>
          <dgm:bulletEnabled val="1"/>
        </dgm:presLayoutVars>
      </dgm:prSet>
      <dgm:spPr/>
      <dgm:t>
        <a:bodyPr/>
        <a:lstStyle/>
        <a:p>
          <a:endParaRPr lang="fr-FR"/>
        </a:p>
      </dgm:t>
    </dgm:pt>
    <dgm:pt modelId="{51609203-09DF-4F69-80B2-CD72A85EDFEE}" type="pres">
      <dgm:prSet presAssocID="{3047C945-F6C5-4A63-95D6-611FC965FF1B}" presName="Name56" presStyleLbl="parChTrans1D2" presStyleIdx="2" presStyleCnt="3"/>
      <dgm:spPr/>
      <dgm:t>
        <a:bodyPr/>
        <a:lstStyle/>
        <a:p>
          <a:endParaRPr lang="fr-FR"/>
        </a:p>
      </dgm:t>
    </dgm:pt>
    <dgm:pt modelId="{E46D9E5E-45D8-4AE6-BCAC-57C71C77B180}" type="pres">
      <dgm:prSet presAssocID="{BE9E48F4-35A4-4B44-89B4-B2C196FDBE49}" presName="text0" presStyleLbl="node1" presStyleIdx="3" presStyleCnt="4" custScaleX="160564" custRadScaleRad="141728" custRadScaleInc="8393">
        <dgm:presLayoutVars>
          <dgm:bulletEnabled val="1"/>
        </dgm:presLayoutVars>
      </dgm:prSet>
      <dgm:spPr/>
      <dgm:t>
        <a:bodyPr/>
        <a:lstStyle/>
        <a:p>
          <a:endParaRPr lang="fr-FR"/>
        </a:p>
      </dgm:t>
    </dgm:pt>
  </dgm:ptLst>
  <dgm:cxnLst>
    <dgm:cxn modelId="{501EADA8-97DE-43F6-849B-0AE7105BDF2C}" srcId="{273DC59F-6C1D-460B-B654-B9E417A8A5C9}" destId="{F5C5CD5E-E291-4896-9C98-F0D2E16EBCF5}" srcOrd="0" destOrd="0" parTransId="{20859898-1BF6-4397-9CF7-9C0A988208DF}" sibTransId="{6632C1FC-EFD1-42C7-93A1-E2FE062CF2F4}"/>
    <dgm:cxn modelId="{10E602EB-C060-4D97-A5AB-3E964F45233B}" type="presOf" srcId="{F5C5CD5E-E291-4896-9C98-F0D2E16EBCF5}" destId="{A23E3E63-7AC5-48B3-ACEB-48DEF93879C2}" srcOrd="0" destOrd="0" presId="urn:microsoft.com/office/officeart/2008/layout/RadialCluster"/>
    <dgm:cxn modelId="{CDAAF7A7-D04B-48E4-AFBB-2546C38488C5}" type="presOf" srcId="{BE9E48F4-35A4-4B44-89B4-B2C196FDBE49}" destId="{E46D9E5E-45D8-4AE6-BCAC-57C71C77B180}" srcOrd="0" destOrd="0" presId="urn:microsoft.com/office/officeart/2008/layout/RadialCluster"/>
    <dgm:cxn modelId="{34497FF5-768E-42D3-8826-6555E4278E17}" srcId="{C2941711-4DDD-4F39-AA62-3E9A42B69F7D}" destId="{273DC59F-6C1D-460B-B654-B9E417A8A5C9}" srcOrd="0" destOrd="0" parTransId="{FEBA9A1E-8EFF-44DB-BC4D-B8CA89F03B5C}" sibTransId="{CB1F1B60-9237-4B14-B5A8-0F77D72A9FE0}"/>
    <dgm:cxn modelId="{A3E1F219-2799-4ED6-96C4-D22681230033}" type="presOf" srcId="{273DC59F-6C1D-460B-B654-B9E417A8A5C9}" destId="{476F6878-28DE-4DF9-A9CB-B01FE420DB4D}" srcOrd="0" destOrd="0" presId="urn:microsoft.com/office/officeart/2008/layout/RadialCluster"/>
    <dgm:cxn modelId="{2C22F147-6616-4515-B8B0-965631670CF8}" type="presOf" srcId="{C2941711-4DDD-4F39-AA62-3E9A42B69F7D}" destId="{9C7D0924-840C-43ED-908F-CD3E44A0DFE0}" srcOrd="0" destOrd="0" presId="urn:microsoft.com/office/officeart/2008/layout/RadialCluster"/>
    <dgm:cxn modelId="{78152E30-4C21-4A89-A187-4E03CDCF31D4}" srcId="{273DC59F-6C1D-460B-B654-B9E417A8A5C9}" destId="{BE9E48F4-35A4-4B44-89B4-B2C196FDBE49}" srcOrd="2" destOrd="0" parTransId="{3047C945-F6C5-4A63-95D6-611FC965FF1B}" sibTransId="{6DA51274-9330-4129-8744-97D00DABD063}"/>
    <dgm:cxn modelId="{E0A67C46-2A6E-4F9B-9721-4DC8BEF0F2E7}" type="presOf" srcId="{3047C945-F6C5-4A63-95D6-611FC965FF1B}" destId="{51609203-09DF-4F69-80B2-CD72A85EDFEE}" srcOrd="0" destOrd="0" presId="urn:microsoft.com/office/officeart/2008/layout/RadialCluster"/>
    <dgm:cxn modelId="{ADBFFD09-5145-4129-AB24-585EB63E1D37}" srcId="{273DC59F-6C1D-460B-B654-B9E417A8A5C9}" destId="{52F67748-510D-4BBC-B4E9-3BCA1B2DD3E7}" srcOrd="1" destOrd="0" parTransId="{1624E234-F9DE-4341-ABB5-447EDA0A8753}" sibTransId="{C3E5AC76-5775-4A3A-9021-7DFB9E3CD4F4}"/>
    <dgm:cxn modelId="{3AD3162E-A95F-4E88-8423-D8518E8F3FD7}" type="presOf" srcId="{52F67748-510D-4BBC-B4E9-3BCA1B2DD3E7}" destId="{F5D232D3-200B-4262-81C9-BB81E9A8C0CA}" srcOrd="0" destOrd="0" presId="urn:microsoft.com/office/officeart/2008/layout/RadialCluster"/>
    <dgm:cxn modelId="{555F6FBA-2FC5-4D51-9737-33CD279F6566}" type="presOf" srcId="{20859898-1BF6-4397-9CF7-9C0A988208DF}" destId="{8F1BACA9-9FA1-4660-8445-889E736CF207}" srcOrd="0" destOrd="0" presId="urn:microsoft.com/office/officeart/2008/layout/RadialCluster"/>
    <dgm:cxn modelId="{16E9DE79-783F-4A35-AB6C-09C1ECCDBCAE}" type="presOf" srcId="{1624E234-F9DE-4341-ABB5-447EDA0A8753}" destId="{9A4E7F60-4172-4B9E-9C16-99C7258F653B}" srcOrd="0" destOrd="0" presId="urn:microsoft.com/office/officeart/2008/layout/RadialCluster"/>
    <dgm:cxn modelId="{87A6EF2A-C81B-4F68-AE6C-E83D8A2CED4B}" type="presParOf" srcId="{9C7D0924-840C-43ED-908F-CD3E44A0DFE0}" destId="{1E5926DD-C0C6-47D3-8B6F-12CA5944E509}" srcOrd="0" destOrd="0" presId="urn:microsoft.com/office/officeart/2008/layout/RadialCluster"/>
    <dgm:cxn modelId="{CF587290-0FF7-41AE-8107-8A52CC82009A}" type="presParOf" srcId="{1E5926DD-C0C6-47D3-8B6F-12CA5944E509}" destId="{476F6878-28DE-4DF9-A9CB-B01FE420DB4D}" srcOrd="0" destOrd="0" presId="urn:microsoft.com/office/officeart/2008/layout/RadialCluster"/>
    <dgm:cxn modelId="{A819E257-31A1-4FA1-8E21-96AFBB95F630}" type="presParOf" srcId="{1E5926DD-C0C6-47D3-8B6F-12CA5944E509}" destId="{8F1BACA9-9FA1-4660-8445-889E736CF207}" srcOrd="1" destOrd="0" presId="urn:microsoft.com/office/officeart/2008/layout/RadialCluster"/>
    <dgm:cxn modelId="{99522B62-43B8-432F-92DF-A67AD7A66277}" type="presParOf" srcId="{1E5926DD-C0C6-47D3-8B6F-12CA5944E509}" destId="{A23E3E63-7AC5-48B3-ACEB-48DEF93879C2}" srcOrd="2" destOrd="0" presId="urn:microsoft.com/office/officeart/2008/layout/RadialCluster"/>
    <dgm:cxn modelId="{F9612F2B-17A5-4720-9D52-B5624857A18D}" type="presParOf" srcId="{1E5926DD-C0C6-47D3-8B6F-12CA5944E509}" destId="{9A4E7F60-4172-4B9E-9C16-99C7258F653B}" srcOrd="3" destOrd="0" presId="urn:microsoft.com/office/officeart/2008/layout/RadialCluster"/>
    <dgm:cxn modelId="{C9C2FB06-5433-4AB0-A5C5-E94BD577046F}" type="presParOf" srcId="{1E5926DD-C0C6-47D3-8B6F-12CA5944E509}" destId="{F5D232D3-200B-4262-81C9-BB81E9A8C0CA}" srcOrd="4" destOrd="0" presId="urn:microsoft.com/office/officeart/2008/layout/RadialCluster"/>
    <dgm:cxn modelId="{CFCDF7CF-44B4-4F55-B34E-D10CA448E874}" type="presParOf" srcId="{1E5926DD-C0C6-47D3-8B6F-12CA5944E509}" destId="{51609203-09DF-4F69-80B2-CD72A85EDFEE}" srcOrd="5" destOrd="0" presId="urn:microsoft.com/office/officeart/2008/layout/RadialCluster"/>
    <dgm:cxn modelId="{41555691-3C58-45D1-90FA-3AC6A081DA60}" type="presParOf" srcId="{1E5926DD-C0C6-47D3-8B6F-12CA5944E509}" destId="{E46D9E5E-45D8-4AE6-BCAC-57C71C77B180}"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1909C7-F83B-468D-93DD-F75D5A6C9530}" type="datetimeFigureOut">
              <a:rPr lang="fr-FR" smtClean="0"/>
              <a:t>07/01/2026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087EDD-DCFB-43F2-9B8C-4AB986462638}" type="slidenum">
              <a:rPr lang="fr-FR" smtClean="0"/>
              <a:t>‹N°›</a:t>
            </a:fld>
            <a:endParaRPr lang="fr-FR"/>
          </a:p>
        </p:txBody>
      </p:sp>
    </p:spTree>
    <p:extLst>
      <p:ext uri="{BB962C8B-B14F-4D97-AF65-F5344CB8AC3E}">
        <p14:creationId xmlns:p14="http://schemas.microsoft.com/office/powerpoint/2010/main" val="3744433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solidFill>
                  <a:srgbClr val="303030"/>
                </a:solidFill>
                <a:latin typeface="Cambria"/>
              </a:rPr>
              <a:pPr/>
              <a:t>10</a:t>
            </a:fld>
            <a:endParaRPr lang="fr-FR">
              <a:solidFill>
                <a:srgbClr val="303030"/>
              </a:solidFill>
              <a:latin typeface="Cambria"/>
            </a:endParaRPr>
          </a:p>
        </p:txBody>
      </p:sp>
    </p:spTree>
    <p:extLst>
      <p:ext uri="{BB962C8B-B14F-4D97-AF65-F5344CB8AC3E}">
        <p14:creationId xmlns:p14="http://schemas.microsoft.com/office/powerpoint/2010/main" val="2434612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solidFill>
                  <a:srgbClr val="303030"/>
                </a:solidFill>
                <a:latin typeface="Cambria"/>
              </a:rPr>
              <a:pPr/>
              <a:t>191</a:t>
            </a:fld>
            <a:endParaRPr lang="fr-FR">
              <a:solidFill>
                <a:srgbClr val="303030"/>
              </a:solidFill>
              <a:latin typeface="Cambria"/>
            </a:endParaRPr>
          </a:p>
        </p:txBody>
      </p:sp>
    </p:spTree>
    <p:extLst>
      <p:ext uri="{BB962C8B-B14F-4D97-AF65-F5344CB8AC3E}">
        <p14:creationId xmlns:p14="http://schemas.microsoft.com/office/powerpoint/2010/main" val="4054405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solidFill>
                  <a:srgbClr val="303030"/>
                </a:solidFill>
                <a:latin typeface="Cambria"/>
              </a:rPr>
              <a:pPr/>
              <a:t>193</a:t>
            </a:fld>
            <a:endParaRPr lang="fr-FR">
              <a:solidFill>
                <a:srgbClr val="303030"/>
              </a:solidFill>
              <a:latin typeface="Cambria"/>
            </a:endParaRPr>
          </a:p>
        </p:txBody>
      </p:sp>
    </p:spTree>
    <p:extLst>
      <p:ext uri="{BB962C8B-B14F-4D97-AF65-F5344CB8AC3E}">
        <p14:creationId xmlns:p14="http://schemas.microsoft.com/office/powerpoint/2010/main" val="1163808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ar-DZ"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3A6A75-F605-48E5-AC04-646ABBA0932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231</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861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910080" y="359898"/>
            <a:ext cx="9875520" cy="1472184"/>
          </a:xfrm>
        </p:spPr>
        <p:txBody>
          <a:bodyPr anchor="b"/>
          <a:lstStyle>
            <a:lvl1pPr algn="l">
              <a:defRPr/>
            </a:lvl1pPr>
            <a:extLst/>
          </a:lstStyle>
          <a:p>
            <a:r>
              <a:rPr kumimoji="0" lang="fr-FR"/>
              <a:t>Cliquez pour modifier le style du titre</a:t>
            </a:r>
            <a:endParaRPr kumimoji="0" lang="en-US"/>
          </a:p>
        </p:txBody>
      </p:sp>
      <p:sp>
        <p:nvSpPr>
          <p:cNvPr id="22" name="Sous-titr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a:t>Cliquez pour modifier le style des sous-titres du masque</a:t>
            </a:r>
            <a:endParaRPr kumimoji="0" lang="en-US"/>
          </a:p>
        </p:txBody>
      </p:sp>
      <p:sp>
        <p:nvSpPr>
          <p:cNvPr id="7" name="Espace réservé de la date 6"/>
          <p:cNvSpPr>
            <a:spLocks noGrp="1"/>
          </p:cNvSpPr>
          <p:nvPr>
            <p:ph type="dt" sz="half" idx="10"/>
          </p:nvPr>
        </p:nvSpPr>
        <p:spPr/>
        <p:txBody>
          <a:bodyPr/>
          <a:lstStyle/>
          <a:p>
            <a:fld id="{E7430D29-00FF-4693-9571-F00E4BBB1AE8}" type="datetimeFigureOut">
              <a:rPr lang="fr-FR" smtClean="0"/>
              <a:pPr/>
              <a:t>07/01/2026</a:t>
            </a:fld>
            <a:endParaRPr lang="fr-FR"/>
          </a:p>
        </p:txBody>
      </p:sp>
      <p:sp>
        <p:nvSpPr>
          <p:cNvPr id="20" name="Espace réservé du pied de page 19"/>
          <p:cNvSpPr>
            <a:spLocks noGrp="1"/>
          </p:cNvSpPr>
          <p:nvPr>
            <p:ph type="ftr" sz="quarter" idx="11"/>
          </p:nvPr>
        </p:nvSpPr>
        <p:spPr/>
        <p:txBody>
          <a:bodyPr/>
          <a:lstStyle/>
          <a:p>
            <a:endParaRPr lang="fr-FR"/>
          </a:p>
        </p:txBody>
      </p:sp>
      <p:sp>
        <p:nvSpPr>
          <p:cNvPr id="10" name="Espace réservé du numéro de diapositive 9"/>
          <p:cNvSpPr>
            <a:spLocks noGrp="1"/>
          </p:cNvSpPr>
          <p:nvPr>
            <p:ph type="sldNum" sz="quarter" idx="12"/>
          </p:nvPr>
        </p:nvSpPr>
        <p:spPr/>
        <p:txBody>
          <a:bodyPr/>
          <a:lstStyle/>
          <a:p>
            <a:fld id="{02F9C50C-D814-489A-B2CA-65BD973847B9}" type="slidenum">
              <a:rPr lang="fr-FR" smtClean="0"/>
              <a:pPr/>
              <a:t>‹N°›</a:t>
            </a:fld>
            <a:endParaRPr lang="fr-FR"/>
          </a:p>
        </p:txBody>
      </p:sp>
      <p:sp>
        <p:nvSpPr>
          <p:cNvPr id="8" name="Ellipse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Ellipse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1359821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E7430D29-00FF-4693-9571-F00E4BBB1AE8}" type="datetimeFigureOut">
              <a:rPr lang="fr-FR" smtClean="0"/>
              <a:pPr/>
              <a:t>07/01/2026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2F9C50C-D814-489A-B2CA-65BD973847B9}" type="slidenum">
              <a:rPr lang="fr-FR" smtClean="0"/>
              <a:pPr/>
              <a:t>‹N°›</a:t>
            </a:fld>
            <a:endParaRPr lang="fr-FR"/>
          </a:p>
        </p:txBody>
      </p:sp>
    </p:spTree>
    <p:extLst>
      <p:ext uri="{BB962C8B-B14F-4D97-AF65-F5344CB8AC3E}">
        <p14:creationId xmlns:p14="http://schemas.microsoft.com/office/powerpoint/2010/main" val="17790171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hasCustomPrompt="1"/>
          </p:nvPr>
        </p:nvSpPr>
        <p:spPr>
          <a:xfrm>
            <a:off x="9525893" y="646113"/>
            <a:ext cx="1829277" cy="5522913"/>
          </a:xfrm>
        </p:spPr>
        <p:txBody>
          <a:bodyPr vert="eaVert" rtlCol="0"/>
          <a:lstStyle>
            <a:lvl1pPr rtl="0">
              <a:defRPr>
                <a:solidFill>
                  <a:schemeClr val="accent1">
                    <a:lumMod val="50000"/>
                  </a:schemeClr>
                </a:solidFill>
              </a:defRPr>
            </a:lvl1pPr>
          </a:lstStyle>
          <a:p>
            <a:pPr rtl="0"/>
            <a:r>
              <a:rPr lang="fr-FR" noProof="0" dirty="0"/>
              <a:t>Cliquez pour modifier le style du titre</a:t>
            </a:r>
          </a:p>
        </p:txBody>
      </p:sp>
      <p:sp>
        <p:nvSpPr>
          <p:cNvPr id="3" name="Espace réservé du texte vertical 2"/>
          <p:cNvSpPr>
            <a:spLocks noGrp="1"/>
          </p:cNvSpPr>
          <p:nvPr>
            <p:ph type="body" orient="vert" idx="1"/>
          </p:nvPr>
        </p:nvSpPr>
        <p:spPr>
          <a:xfrm>
            <a:off x="1522809" y="646113"/>
            <a:ext cx="7621985" cy="5522913"/>
          </a:xfrm>
        </p:spPr>
        <p:txBody>
          <a:bodyPr vert="eaVert" rtlCol="0"/>
          <a:lstStyle>
            <a:lvl1pPr>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5" name="Espace réservé du pied de page 4"/>
          <p:cNvSpPr>
            <a:spLocks noGrp="1"/>
          </p:cNvSpPr>
          <p:nvPr>
            <p:ph type="ftr" sz="quarter" idx="11"/>
          </p:nvPr>
        </p:nvSpPr>
        <p:spPr/>
        <p:txBody>
          <a:bodyPr rtlCol="0"/>
          <a:lstStyle/>
          <a:p>
            <a:r>
              <a:rPr lang="fr-FR">
                <a:solidFill>
                  <a:srgbClr val="303030"/>
                </a:solidFill>
              </a:rPr>
              <a:t>Ajouter un pied de page</a:t>
            </a:r>
          </a:p>
        </p:txBody>
      </p:sp>
      <p:sp>
        <p:nvSpPr>
          <p:cNvPr id="4" name="Espace réservé de la date 3"/>
          <p:cNvSpPr>
            <a:spLocks noGrp="1"/>
          </p:cNvSpPr>
          <p:nvPr>
            <p:ph type="dt" sz="half" idx="10"/>
          </p:nvPr>
        </p:nvSpPr>
        <p:spPr/>
        <p:txBody>
          <a:bodyPr rtlCol="0"/>
          <a:lstStyle/>
          <a:p>
            <a:fld id="{80E45B83-64CC-4BE5-B9BD-4B51D9FD91B1}" type="datetime1">
              <a:rPr lang="fr-FR" smtClean="0">
                <a:solidFill>
                  <a:srgbClr val="303030"/>
                </a:solidFill>
              </a:rPr>
              <a:pPr/>
              <a:t>07/01/2026</a:t>
            </a:fld>
            <a:endParaRPr lang="fr-FR">
              <a:solidFill>
                <a:srgbClr val="303030"/>
              </a:solidFill>
            </a:endParaRPr>
          </a:p>
        </p:txBody>
      </p:sp>
      <p:sp>
        <p:nvSpPr>
          <p:cNvPr id="6" name="Espace réservé du numéro de diapositive 5"/>
          <p:cNvSpPr>
            <a:spLocks noGrp="1"/>
          </p:cNvSpPr>
          <p:nvPr>
            <p:ph type="sldNum" sz="quarter" idx="12"/>
          </p:nvPr>
        </p:nvSpPr>
        <p:spPr/>
        <p:txBody>
          <a:bodyPr rtlCol="0"/>
          <a:lstStyle/>
          <a:p>
            <a:fld id="{2A013F82-EE5E-44EE-A61D-E31C6657F26F}" type="slidenum">
              <a:rPr lang="fr-FR">
                <a:solidFill>
                  <a:srgbClr val="303030"/>
                </a:solidFill>
              </a:rPr>
              <a:pPr/>
              <a:t>‹N°›</a:t>
            </a:fld>
            <a:endParaRPr lang="fr-FR">
              <a:solidFill>
                <a:srgbClr val="303030"/>
              </a:solidFill>
            </a:endParaRPr>
          </a:p>
        </p:txBody>
      </p:sp>
      <p:cxnSp>
        <p:nvCxnSpPr>
          <p:cNvPr id="7" name="Connecteur droit 6"/>
          <p:cNvCxnSpPr/>
          <p:nvPr/>
        </p:nvCxnSpPr>
        <p:spPr>
          <a:xfrm>
            <a:off x="9373453"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032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6756" y="502721"/>
            <a:ext cx="8379093" cy="967132"/>
          </a:xfrm>
        </p:spPr>
        <p:txBody>
          <a:bodyPr/>
          <a:lstStyle>
            <a:lvl1pPr algn="l">
              <a:defRPr sz="3599">
                <a:solidFill>
                  <a:srgbClr val="0B00F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xmlns="" id="{74F5CB70-1A32-497F-AC1B-741A6EB1E192}"/>
              </a:ext>
            </a:extLst>
          </p:cNvPr>
          <p:cNvSpPr>
            <a:spLocks noGrp="1"/>
          </p:cNvSpPr>
          <p:nvPr>
            <p:ph type="sldNum" sz="quarter" idx="10"/>
          </p:nvPr>
        </p:nvSpPr>
        <p:spPr/>
        <p:txBody>
          <a:bodyPr/>
          <a:lstStyle>
            <a:lvl1pPr>
              <a:defRPr/>
            </a:lvl1pPr>
          </a:lstStyle>
          <a:p>
            <a:pPr>
              <a:defRPr/>
            </a:pPr>
            <a:fld id="{F8CD0532-95CE-4FB3-AD57-2878087843B3}" type="slidenum">
              <a:rPr lang="en-US" altLang="fr-FR">
                <a:solidFill>
                  <a:srgbClr val="303030"/>
                </a:solidFill>
              </a:rPr>
              <a:pPr>
                <a:defRPr/>
              </a:pPr>
              <a:t>‹N°›</a:t>
            </a:fld>
            <a:endParaRPr lang="en-US" altLang="fr-FR">
              <a:solidFill>
                <a:srgbClr val="303030"/>
              </a:solidFill>
            </a:endParaRPr>
          </a:p>
        </p:txBody>
      </p:sp>
    </p:spTree>
    <p:extLst>
      <p:ext uri="{BB962C8B-B14F-4D97-AF65-F5344CB8AC3E}">
        <p14:creationId xmlns:p14="http://schemas.microsoft.com/office/powerpoint/2010/main" val="18985956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83027B7-9601-5BA2-6AAB-9B570AE4D61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 xmlns:a16="http://schemas.microsoft.com/office/drawing/2014/main" id="{7E2B5699-3545-367D-9185-4957071F3C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 xmlns:a16="http://schemas.microsoft.com/office/drawing/2014/main" id="{F960B32C-9A44-0A8F-5956-E79F3B46E177}"/>
              </a:ext>
            </a:extLst>
          </p:cNvPr>
          <p:cNvSpPr>
            <a:spLocks noGrp="1"/>
          </p:cNvSpPr>
          <p:nvPr>
            <p:ph type="dt" sz="half" idx="10"/>
          </p:nvPr>
        </p:nvSpPr>
        <p:spPr/>
        <p:txBody>
          <a:bodyPr/>
          <a:lstStyle/>
          <a:p>
            <a:fld id="{872D1C7F-0258-4AAC-93F1-243BB6729E19}" type="datetimeFigureOut">
              <a:rPr lang="fr-FR" smtClean="0">
                <a:solidFill>
                  <a:prstClr val="black">
                    <a:tint val="75000"/>
                  </a:prstClr>
                </a:solidFill>
              </a:rPr>
              <a:pPr/>
              <a:t>07/01/2026</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05975BE2-F343-C24E-26EE-B4351C2BF817}"/>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F2C80072-1638-55D7-19A0-C3D011232E5F}"/>
              </a:ext>
            </a:extLst>
          </p:cNvPr>
          <p:cNvSpPr>
            <a:spLocks noGrp="1"/>
          </p:cNvSpPr>
          <p:nvPr>
            <p:ph type="sldNum" sz="quarter" idx="12"/>
          </p:nvPr>
        </p:nvSpPr>
        <p:spPr/>
        <p:txBody>
          <a:bodyPr/>
          <a:lstStyle/>
          <a:p>
            <a:fld id="{7A1A23F4-06AD-45FD-844D-ECA67DBCBD3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9145252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4B37E24-AD04-1161-F4ED-EBC0FEAD384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E663DF62-BF76-6F3D-D2F0-BEF35ACD37C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865A0FCC-7EF3-18B7-29C0-5D4442DCA68B}"/>
              </a:ext>
            </a:extLst>
          </p:cNvPr>
          <p:cNvSpPr>
            <a:spLocks noGrp="1"/>
          </p:cNvSpPr>
          <p:nvPr>
            <p:ph type="dt" sz="half" idx="10"/>
          </p:nvPr>
        </p:nvSpPr>
        <p:spPr/>
        <p:txBody>
          <a:bodyPr/>
          <a:lstStyle/>
          <a:p>
            <a:fld id="{872D1C7F-0258-4AAC-93F1-243BB6729E19}" type="datetimeFigureOut">
              <a:rPr lang="fr-FR" smtClean="0">
                <a:solidFill>
                  <a:prstClr val="black">
                    <a:tint val="75000"/>
                  </a:prstClr>
                </a:solidFill>
              </a:rPr>
              <a:pPr/>
              <a:t>07/01/2026</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783B5C3B-1EF2-25BE-EE6F-5A9E86C4D24E}"/>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30642C83-463A-7EE2-7C17-8AE6937BCE9A}"/>
              </a:ext>
            </a:extLst>
          </p:cNvPr>
          <p:cNvSpPr>
            <a:spLocks noGrp="1"/>
          </p:cNvSpPr>
          <p:nvPr>
            <p:ph type="sldNum" sz="quarter" idx="12"/>
          </p:nvPr>
        </p:nvSpPr>
        <p:spPr/>
        <p:txBody>
          <a:bodyPr/>
          <a:lstStyle/>
          <a:p>
            <a:fld id="{7A1A23F4-06AD-45FD-844D-ECA67DBCBD3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629932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CEEAFDC-98D3-0E36-D794-07E4EF86810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 xmlns:a16="http://schemas.microsoft.com/office/drawing/2014/main" id="{1ECC610D-2320-F105-0C68-AF9B769D53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 xmlns:a16="http://schemas.microsoft.com/office/drawing/2014/main" id="{A3C8E504-C198-5A97-CCA7-C1A6AD1F63CD}"/>
              </a:ext>
            </a:extLst>
          </p:cNvPr>
          <p:cNvSpPr>
            <a:spLocks noGrp="1"/>
          </p:cNvSpPr>
          <p:nvPr>
            <p:ph type="dt" sz="half" idx="10"/>
          </p:nvPr>
        </p:nvSpPr>
        <p:spPr/>
        <p:txBody>
          <a:bodyPr/>
          <a:lstStyle/>
          <a:p>
            <a:fld id="{872D1C7F-0258-4AAC-93F1-243BB6729E19}" type="datetimeFigureOut">
              <a:rPr lang="fr-FR" smtClean="0">
                <a:solidFill>
                  <a:prstClr val="black">
                    <a:tint val="75000"/>
                  </a:prstClr>
                </a:solidFill>
              </a:rPr>
              <a:pPr/>
              <a:t>07/01/2026</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3F8BABE7-FBB3-BA22-F563-BDF2F5A37042}"/>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B74A15ED-E286-442A-6124-2C33DE5588AE}"/>
              </a:ext>
            </a:extLst>
          </p:cNvPr>
          <p:cNvSpPr>
            <a:spLocks noGrp="1"/>
          </p:cNvSpPr>
          <p:nvPr>
            <p:ph type="sldNum" sz="quarter" idx="12"/>
          </p:nvPr>
        </p:nvSpPr>
        <p:spPr/>
        <p:txBody>
          <a:bodyPr/>
          <a:lstStyle/>
          <a:p>
            <a:fld id="{7A1A23F4-06AD-45FD-844D-ECA67DBCBD3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7209892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7636467-BF8F-3FE8-880B-DB4920624A1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4850355D-822C-2C53-61E6-F0A189E4552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 xmlns:a16="http://schemas.microsoft.com/office/drawing/2014/main" id="{083C42CC-45CE-3DC6-DD2D-024101DD468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 xmlns:a16="http://schemas.microsoft.com/office/drawing/2014/main" id="{B1F4905C-1065-72C8-9450-4632A41A5707}"/>
              </a:ext>
            </a:extLst>
          </p:cNvPr>
          <p:cNvSpPr>
            <a:spLocks noGrp="1"/>
          </p:cNvSpPr>
          <p:nvPr>
            <p:ph type="dt" sz="half" idx="10"/>
          </p:nvPr>
        </p:nvSpPr>
        <p:spPr/>
        <p:txBody>
          <a:bodyPr/>
          <a:lstStyle/>
          <a:p>
            <a:fld id="{872D1C7F-0258-4AAC-93F1-243BB6729E19}" type="datetimeFigureOut">
              <a:rPr lang="fr-FR" smtClean="0">
                <a:solidFill>
                  <a:prstClr val="black">
                    <a:tint val="75000"/>
                  </a:prstClr>
                </a:solidFill>
              </a:rPr>
              <a:pPr/>
              <a:t>07/01/2026</a:t>
            </a:fld>
            <a:endParaRPr lang="fr-FR">
              <a:solidFill>
                <a:prstClr val="black">
                  <a:tint val="75000"/>
                </a:prstClr>
              </a:solidFill>
            </a:endParaRPr>
          </a:p>
        </p:txBody>
      </p:sp>
      <p:sp>
        <p:nvSpPr>
          <p:cNvPr id="6" name="Espace réservé du pied de page 5">
            <a:extLst>
              <a:ext uri="{FF2B5EF4-FFF2-40B4-BE49-F238E27FC236}">
                <a16:creationId xmlns="" xmlns:a16="http://schemas.microsoft.com/office/drawing/2014/main" id="{1D93D6C0-E7E3-62F4-91F4-F54F1E03E599}"/>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 xmlns:a16="http://schemas.microsoft.com/office/drawing/2014/main" id="{61D5C258-61CB-75DA-014B-5A1D6A2FF104}"/>
              </a:ext>
            </a:extLst>
          </p:cNvPr>
          <p:cNvSpPr>
            <a:spLocks noGrp="1"/>
          </p:cNvSpPr>
          <p:nvPr>
            <p:ph type="sldNum" sz="quarter" idx="12"/>
          </p:nvPr>
        </p:nvSpPr>
        <p:spPr/>
        <p:txBody>
          <a:bodyPr/>
          <a:lstStyle/>
          <a:p>
            <a:fld id="{7A1A23F4-06AD-45FD-844D-ECA67DBCBD3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0379334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70DFD46-CC95-27D0-8DB1-2EC0FEF07C0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 xmlns:a16="http://schemas.microsoft.com/office/drawing/2014/main" id="{50B8660B-021E-E68C-7907-F65E0B81F4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 xmlns:a16="http://schemas.microsoft.com/office/drawing/2014/main" id="{CBFD1B05-D9A3-3393-1F73-9671BBCCB99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 xmlns:a16="http://schemas.microsoft.com/office/drawing/2014/main" id="{8346F562-7AF2-EFB0-49E0-242FF3465F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 xmlns:a16="http://schemas.microsoft.com/office/drawing/2014/main" id="{173621FD-1C93-C497-6927-BEE4E69600E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 xmlns:a16="http://schemas.microsoft.com/office/drawing/2014/main" id="{1DD59954-E96A-B5C1-F98D-7DEA0E57B0A8}"/>
              </a:ext>
            </a:extLst>
          </p:cNvPr>
          <p:cNvSpPr>
            <a:spLocks noGrp="1"/>
          </p:cNvSpPr>
          <p:nvPr>
            <p:ph type="dt" sz="half" idx="10"/>
          </p:nvPr>
        </p:nvSpPr>
        <p:spPr/>
        <p:txBody>
          <a:bodyPr/>
          <a:lstStyle/>
          <a:p>
            <a:fld id="{872D1C7F-0258-4AAC-93F1-243BB6729E19}" type="datetimeFigureOut">
              <a:rPr lang="fr-FR" smtClean="0">
                <a:solidFill>
                  <a:prstClr val="black">
                    <a:tint val="75000"/>
                  </a:prstClr>
                </a:solidFill>
              </a:rPr>
              <a:pPr/>
              <a:t>07/01/2026</a:t>
            </a:fld>
            <a:endParaRPr lang="fr-FR">
              <a:solidFill>
                <a:prstClr val="black">
                  <a:tint val="75000"/>
                </a:prstClr>
              </a:solidFill>
            </a:endParaRPr>
          </a:p>
        </p:txBody>
      </p:sp>
      <p:sp>
        <p:nvSpPr>
          <p:cNvPr id="8" name="Espace réservé du pied de page 7">
            <a:extLst>
              <a:ext uri="{FF2B5EF4-FFF2-40B4-BE49-F238E27FC236}">
                <a16:creationId xmlns="" xmlns:a16="http://schemas.microsoft.com/office/drawing/2014/main" id="{ED98864E-7F59-C6D4-EBEB-1ED8AF5D6E55}"/>
              </a:ext>
            </a:extLst>
          </p:cNvPr>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a:extLst>
              <a:ext uri="{FF2B5EF4-FFF2-40B4-BE49-F238E27FC236}">
                <a16:creationId xmlns="" xmlns:a16="http://schemas.microsoft.com/office/drawing/2014/main" id="{E344E815-28AD-2EAE-6B34-E7B78BB063AE}"/>
              </a:ext>
            </a:extLst>
          </p:cNvPr>
          <p:cNvSpPr>
            <a:spLocks noGrp="1"/>
          </p:cNvSpPr>
          <p:nvPr>
            <p:ph type="sldNum" sz="quarter" idx="12"/>
          </p:nvPr>
        </p:nvSpPr>
        <p:spPr/>
        <p:txBody>
          <a:bodyPr/>
          <a:lstStyle/>
          <a:p>
            <a:fld id="{7A1A23F4-06AD-45FD-844D-ECA67DBCBD3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532356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08EE1D3-E0EE-498A-A70C-DB608AEEF68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 xmlns:a16="http://schemas.microsoft.com/office/drawing/2014/main" id="{39BDFF31-C2CE-36C3-4BF1-0B5DF3E1A0C1}"/>
              </a:ext>
            </a:extLst>
          </p:cNvPr>
          <p:cNvSpPr>
            <a:spLocks noGrp="1"/>
          </p:cNvSpPr>
          <p:nvPr>
            <p:ph type="dt" sz="half" idx="10"/>
          </p:nvPr>
        </p:nvSpPr>
        <p:spPr/>
        <p:txBody>
          <a:bodyPr/>
          <a:lstStyle/>
          <a:p>
            <a:fld id="{872D1C7F-0258-4AAC-93F1-243BB6729E19}" type="datetimeFigureOut">
              <a:rPr lang="fr-FR" smtClean="0">
                <a:solidFill>
                  <a:prstClr val="black">
                    <a:tint val="75000"/>
                  </a:prstClr>
                </a:solidFill>
              </a:rPr>
              <a:pPr/>
              <a:t>07/01/2026</a:t>
            </a:fld>
            <a:endParaRPr lang="fr-FR">
              <a:solidFill>
                <a:prstClr val="black">
                  <a:tint val="75000"/>
                </a:prstClr>
              </a:solidFill>
            </a:endParaRPr>
          </a:p>
        </p:txBody>
      </p:sp>
      <p:sp>
        <p:nvSpPr>
          <p:cNvPr id="4" name="Espace réservé du pied de page 3">
            <a:extLst>
              <a:ext uri="{FF2B5EF4-FFF2-40B4-BE49-F238E27FC236}">
                <a16:creationId xmlns="" xmlns:a16="http://schemas.microsoft.com/office/drawing/2014/main" id="{CD501B94-7E08-0DED-E1D6-BFE47CE073F9}"/>
              </a:ext>
            </a:extLst>
          </p:cNvPr>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a:extLst>
              <a:ext uri="{FF2B5EF4-FFF2-40B4-BE49-F238E27FC236}">
                <a16:creationId xmlns="" xmlns:a16="http://schemas.microsoft.com/office/drawing/2014/main" id="{64CA6B20-596D-3ED0-95B8-14D990405CBA}"/>
              </a:ext>
            </a:extLst>
          </p:cNvPr>
          <p:cNvSpPr>
            <a:spLocks noGrp="1"/>
          </p:cNvSpPr>
          <p:nvPr>
            <p:ph type="sldNum" sz="quarter" idx="12"/>
          </p:nvPr>
        </p:nvSpPr>
        <p:spPr/>
        <p:txBody>
          <a:bodyPr/>
          <a:lstStyle/>
          <a:p>
            <a:fld id="{7A1A23F4-06AD-45FD-844D-ECA67DBCBD3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158257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E16A8329-2C0C-FFE9-1A4C-73C4A984067E}"/>
              </a:ext>
            </a:extLst>
          </p:cNvPr>
          <p:cNvSpPr>
            <a:spLocks noGrp="1"/>
          </p:cNvSpPr>
          <p:nvPr>
            <p:ph type="dt" sz="half" idx="10"/>
          </p:nvPr>
        </p:nvSpPr>
        <p:spPr/>
        <p:txBody>
          <a:bodyPr/>
          <a:lstStyle/>
          <a:p>
            <a:fld id="{872D1C7F-0258-4AAC-93F1-243BB6729E19}" type="datetimeFigureOut">
              <a:rPr lang="fr-FR" smtClean="0">
                <a:solidFill>
                  <a:prstClr val="black">
                    <a:tint val="75000"/>
                  </a:prstClr>
                </a:solidFill>
              </a:rPr>
              <a:pPr/>
              <a:t>07/01/2026</a:t>
            </a:fld>
            <a:endParaRPr lang="fr-FR">
              <a:solidFill>
                <a:prstClr val="black">
                  <a:tint val="75000"/>
                </a:prstClr>
              </a:solidFill>
            </a:endParaRPr>
          </a:p>
        </p:txBody>
      </p:sp>
      <p:sp>
        <p:nvSpPr>
          <p:cNvPr id="3" name="Espace réservé du pied de page 2">
            <a:extLst>
              <a:ext uri="{FF2B5EF4-FFF2-40B4-BE49-F238E27FC236}">
                <a16:creationId xmlns="" xmlns:a16="http://schemas.microsoft.com/office/drawing/2014/main" id="{2657203F-D058-11B2-7AA8-5F6239ECFED7}"/>
              </a:ext>
            </a:extLst>
          </p:cNvPr>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a:extLst>
              <a:ext uri="{FF2B5EF4-FFF2-40B4-BE49-F238E27FC236}">
                <a16:creationId xmlns="" xmlns:a16="http://schemas.microsoft.com/office/drawing/2014/main" id="{87E4CFBD-97A6-55D6-95F3-FB4A13283431}"/>
              </a:ext>
            </a:extLst>
          </p:cNvPr>
          <p:cNvSpPr>
            <a:spLocks noGrp="1"/>
          </p:cNvSpPr>
          <p:nvPr>
            <p:ph type="sldNum" sz="quarter" idx="12"/>
          </p:nvPr>
        </p:nvSpPr>
        <p:spPr/>
        <p:txBody>
          <a:bodyPr/>
          <a:lstStyle/>
          <a:p>
            <a:fld id="{7A1A23F4-06AD-45FD-844D-ECA67DBCBD3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3565572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776D864-47D0-A94B-4F53-C8E31B27209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 xmlns:a16="http://schemas.microsoft.com/office/drawing/2014/main" id="{2111BEE7-5130-8847-1640-A90F65E54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 xmlns:a16="http://schemas.microsoft.com/office/drawing/2014/main" id="{DBA057D1-6209-956F-E729-0F7B3356F4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CCEF81E3-0E34-AB70-8BEC-E529E159BA0E}"/>
              </a:ext>
            </a:extLst>
          </p:cNvPr>
          <p:cNvSpPr>
            <a:spLocks noGrp="1"/>
          </p:cNvSpPr>
          <p:nvPr>
            <p:ph type="dt" sz="half" idx="10"/>
          </p:nvPr>
        </p:nvSpPr>
        <p:spPr/>
        <p:txBody>
          <a:bodyPr/>
          <a:lstStyle/>
          <a:p>
            <a:fld id="{872D1C7F-0258-4AAC-93F1-243BB6729E19}" type="datetimeFigureOut">
              <a:rPr lang="fr-FR" smtClean="0">
                <a:solidFill>
                  <a:prstClr val="black">
                    <a:tint val="75000"/>
                  </a:prstClr>
                </a:solidFill>
              </a:rPr>
              <a:pPr/>
              <a:t>07/01/2026</a:t>
            </a:fld>
            <a:endParaRPr lang="fr-FR">
              <a:solidFill>
                <a:prstClr val="black">
                  <a:tint val="75000"/>
                </a:prstClr>
              </a:solidFill>
            </a:endParaRPr>
          </a:p>
        </p:txBody>
      </p:sp>
      <p:sp>
        <p:nvSpPr>
          <p:cNvPr id="6" name="Espace réservé du pied de page 5">
            <a:extLst>
              <a:ext uri="{FF2B5EF4-FFF2-40B4-BE49-F238E27FC236}">
                <a16:creationId xmlns="" xmlns:a16="http://schemas.microsoft.com/office/drawing/2014/main" id="{6C26AFC4-092D-2ACF-4434-24F8B67AB645}"/>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 xmlns:a16="http://schemas.microsoft.com/office/drawing/2014/main" id="{4C49D50D-98C7-F852-6EFC-55E05118B9FA}"/>
              </a:ext>
            </a:extLst>
          </p:cNvPr>
          <p:cNvSpPr>
            <a:spLocks noGrp="1"/>
          </p:cNvSpPr>
          <p:nvPr>
            <p:ph type="sldNum" sz="quarter" idx="12"/>
          </p:nvPr>
        </p:nvSpPr>
        <p:spPr/>
        <p:txBody>
          <a:bodyPr/>
          <a:lstStyle/>
          <a:p>
            <a:fld id="{7A1A23F4-06AD-45FD-844D-ECA67DBCBD3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57934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44000" y="274640"/>
            <a:ext cx="2438400" cy="5851525"/>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1524000" y="274641"/>
            <a:ext cx="7416800" cy="5851525"/>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E7430D29-00FF-4693-9571-F00E4BBB1AE8}" type="datetimeFigureOut">
              <a:rPr lang="fr-FR" smtClean="0"/>
              <a:pPr/>
              <a:t>07/01/2026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2F9C50C-D814-489A-B2CA-65BD973847B9}" type="slidenum">
              <a:rPr lang="fr-FR" smtClean="0"/>
              <a:pPr/>
              <a:t>‹N°›</a:t>
            </a:fld>
            <a:endParaRPr lang="fr-FR"/>
          </a:p>
        </p:txBody>
      </p:sp>
    </p:spTree>
    <p:extLst>
      <p:ext uri="{BB962C8B-B14F-4D97-AF65-F5344CB8AC3E}">
        <p14:creationId xmlns:p14="http://schemas.microsoft.com/office/powerpoint/2010/main" val="69885464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551E016-7F95-5CA1-CF36-C665647CA00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 xmlns:a16="http://schemas.microsoft.com/office/drawing/2014/main" id="{EDC5AF99-363E-583E-571F-16789458B9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 xmlns:a16="http://schemas.microsoft.com/office/drawing/2014/main" id="{542DC9FF-B13F-43CB-75E5-0B4C9A2ED2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785BC934-6793-78C8-9B0F-7E3B605208F7}"/>
              </a:ext>
            </a:extLst>
          </p:cNvPr>
          <p:cNvSpPr>
            <a:spLocks noGrp="1"/>
          </p:cNvSpPr>
          <p:nvPr>
            <p:ph type="dt" sz="half" idx="10"/>
          </p:nvPr>
        </p:nvSpPr>
        <p:spPr/>
        <p:txBody>
          <a:bodyPr/>
          <a:lstStyle/>
          <a:p>
            <a:fld id="{872D1C7F-0258-4AAC-93F1-243BB6729E19}" type="datetimeFigureOut">
              <a:rPr lang="fr-FR" smtClean="0">
                <a:solidFill>
                  <a:prstClr val="black">
                    <a:tint val="75000"/>
                  </a:prstClr>
                </a:solidFill>
              </a:rPr>
              <a:pPr/>
              <a:t>07/01/2026</a:t>
            </a:fld>
            <a:endParaRPr lang="fr-FR">
              <a:solidFill>
                <a:prstClr val="black">
                  <a:tint val="75000"/>
                </a:prstClr>
              </a:solidFill>
            </a:endParaRPr>
          </a:p>
        </p:txBody>
      </p:sp>
      <p:sp>
        <p:nvSpPr>
          <p:cNvPr id="6" name="Espace réservé du pied de page 5">
            <a:extLst>
              <a:ext uri="{FF2B5EF4-FFF2-40B4-BE49-F238E27FC236}">
                <a16:creationId xmlns="" xmlns:a16="http://schemas.microsoft.com/office/drawing/2014/main" id="{E0FCE920-8939-5EA2-94FC-09AF96EECB44}"/>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 xmlns:a16="http://schemas.microsoft.com/office/drawing/2014/main" id="{2DC9DA9A-E3BE-6E00-FDA0-B8275EE5A7B8}"/>
              </a:ext>
            </a:extLst>
          </p:cNvPr>
          <p:cNvSpPr>
            <a:spLocks noGrp="1"/>
          </p:cNvSpPr>
          <p:nvPr>
            <p:ph type="sldNum" sz="quarter" idx="12"/>
          </p:nvPr>
        </p:nvSpPr>
        <p:spPr/>
        <p:txBody>
          <a:bodyPr/>
          <a:lstStyle/>
          <a:p>
            <a:fld id="{7A1A23F4-06AD-45FD-844D-ECA67DBCBD3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5118120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BABF171-DD29-C156-83F5-38D1134E426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 xmlns:a16="http://schemas.microsoft.com/office/drawing/2014/main" id="{4C91760A-8031-12C6-8FEF-5312B467B0D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DBC176A6-D32E-4FDB-9705-50111166444A}"/>
              </a:ext>
            </a:extLst>
          </p:cNvPr>
          <p:cNvSpPr>
            <a:spLocks noGrp="1"/>
          </p:cNvSpPr>
          <p:nvPr>
            <p:ph type="dt" sz="half" idx="10"/>
          </p:nvPr>
        </p:nvSpPr>
        <p:spPr/>
        <p:txBody>
          <a:bodyPr/>
          <a:lstStyle/>
          <a:p>
            <a:fld id="{872D1C7F-0258-4AAC-93F1-243BB6729E19}" type="datetimeFigureOut">
              <a:rPr lang="fr-FR" smtClean="0">
                <a:solidFill>
                  <a:prstClr val="black">
                    <a:tint val="75000"/>
                  </a:prstClr>
                </a:solidFill>
              </a:rPr>
              <a:pPr/>
              <a:t>07/01/2026</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09C8A498-ED54-D28D-577A-0028F6BD66EE}"/>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682215D4-42B9-A598-1046-C523CAC49FA2}"/>
              </a:ext>
            </a:extLst>
          </p:cNvPr>
          <p:cNvSpPr>
            <a:spLocks noGrp="1"/>
          </p:cNvSpPr>
          <p:nvPr>
            <p:ph type="sldNum" sz="quarter" idx="12"/>
          </p:nvPr>
        </p:nvSpPr>
        <p:spPr/>
        <p:txBody>
          <a:bodyPr/>
          <a:lstStyle/>
          <a:p>
            <a:fld id="{7A1A23F4-06AD-45FD-844D-ECA67DBCBD3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0036175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 xmlns:a16="http://schemas.microsoft.com/office/drawing/2014/main" id="{0B04DBE5-DB88-99D1-117E-A7C90995A47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 xmlns:a16="http://schemas.microsoft.com/office/drawing/2014/main" id="{801C469E-2795-E348-04DF-12D02A0ED20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E43F2C80-B874-05C4-96CA-3B256C09015D}"/>
              </a:ext>
            </a:extLst>
          </p:cNvPr>
          <p:cNvSpPr>
            <a:spLocks noGrp="1"/>
          </p:cNvSpPr>
          <p:nvPr>
            <p:ph type="dt" sz="half" idx="10"/>
          </p:nvPr>
        </p:nvSpPr>
        <p:spPr/>
        <p:txBody>
          <a:bodyPr/>
          <a:lstStyle/>
          <a:p>
            <a:fld id="{872D1C7F-0258-4AAC-93F1-243BB6729E19}" type="datetimeFigureOut">
              <a:rPr lang="fr-FR" smtClean="0">
                <a:solidFill>
                  <a:prstClr val="black">
                    <a:tint val="75000"/>
                  </a:prstClr>
                </a:solidFill>
              </a:rPr>
              <a:pPr/>
              <a:t>07/01/2026</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029DF766-5FB1-D2B5-B9C9-8F55ED936A69}"/>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75091ED1-4684-DB77-3993-21273C8FCCD6}"/>
              </a:ext>
            </a:extLst>
          </p:cNvPr>
          <p:cNvSpPr>
            <a:spLocks noGrp="1"/>
          </p:cNvSpPr>
          <p:nvPr>
            <p:ph type="sldNum" sz="quarter" idx="12"/>
          </p:nvPr>
        </p:nvSpPr>
        <p:spPr/>
        <p:txBody>
          <a:bodyPr/>
          <a:lstStyle/>
          <a:p>
            <a:fld id="{7A1A23F4-06AD-45FD-844D-ECA67DBCBD3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853854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11031200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227354555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2615378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6" name="Footer Placeholder 5"/>
          <p:cNvSpPr>
            <a:spLocks noGrp="1"/>
          </p:cNvSpPr>
          <p:nvPr>
            <p:ph type="ftr" sz="quarter" idx="11"/>
          </p:nvPr>
        </p:nvSpPr>
        <p:spPr/>
        <p:txBody>
          <a:bodyPr/>
          <a:lstStyle/>
          <a:p>
            <a:endParaRPr lang="fr-FR">
              <a:solidFill>
                <a:srgbClr val="000000">
                  <a:tint val="75000"/>
                </a:srgbClr>
              </a:solidFill>
            </a:endParaRPr>
          </a:p>
        </p:txBody>
      </p:sp>
      <p:sp>
        <p:nvSpPr>
          <p:cNvPr id="7" name="Slide Number Placeholder 6"/>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26492253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8" name="Footer Placeholder 7"/>
          <p:cNvSpPr>
            <a:spLocks noGrp="1"/>
          </p:cNvSpPr>
          <p:nvPr>
            <p:ph type="ftr" sz="quarter" idx="11"/>
          </p:nvPr>
        </p:nvSpPr>
        <p:spPr/>
        <p:txBody>
          <a:bodyPr/>
          <a:lstStyle/>
          <a:p>
            <a:endParaRPr lang="fr-FR">
              <a:solidFill>
                <a:srgbClr val="000000">
                  <a:tint val="75000"/>
                </a:srgbClr>
              </a:solidFill>
            </a:endParaRPr>
          </a:p>
        </p:txBody>
      </p:sp>
      <p:sp>
        <p:nvSpPr>
          <p:cNvPr id="9" name="Slide Number Placeholder 8"/>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12342400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4" name="Footer Placeholder 3"/>
          <p:cNvSpPr>
            <a:spLocks noGrp="1"/>
          </p:cNvSpPr>
          <p:nvPr>
            <p:ph type="ftr" sz="quarter" idx="11"/>
          </p:nvPr>
        </p:nvSpPr>
        <p:spPr/>
        <p:txBody>
          <a:bodyPr/>
          <a:lstStyle/>
          <a:p>
            <a:endParaRPr lang="fr-FR">
              <a:solidFill>
                <a:srgbClr val="000000">
                  <a:tint val="75000"/>
                </a:srgbClr>
              </a:solidFill>
            </a:endParaRPr>
          </a:p>
        </p:txBody>
      </p:sp>
      <p:sp>
        <p:nvSpPr>
          <p:cNvPr id="5" name="Slide Number Placeholder 4"/>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19227232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3" name="Footer Placeholder 2"/>
          <p:cNvSpPr>
            <a:spLocks noGrp="1"/>
          </p:cNvSpPr>
          <p:nvPr>
            <p:ph type="ftr" sz="quarter" idx="11"/>
          </p:nvPr>
        </p:nvSpPr>
        <p:spPr/>
        <p:txBody>
          <a:bodyPr/>
          <a:lstStyle/>
          <a:p>
            <a:endParaRPr lang="fr-FR">
              <a:solidFill>
                <a:srgbClr val="000000">
                  <a:tint val="75000"/>
                </a:srgbClr>
              </a:solidFill>
            </a:endParaRPr>
          </a:p>
        </p:txBody>
      </p:sp>
      <p:sp>
        <p:nvSpPr>
          <p:cNvPr id="4" name="Slide Number Placeholder 3"/>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3602136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6755" y="502721"/>
            <a:ext cx="8379093" cy="967132"/>
          </a:xfrm>
        </p:spPr>
        <p:txBody>
          <a:bodyPr>
            <a:normAutofit/>
          </a:bodyPr>
          <a:lstStyle>
            <a:lvl1pPr algn="l">
              <a:defRPr sz="3600">
                <a:solidFill>
                  <a:srgbClr val="0B00F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xmlns="" id="{DED866F7-8D26-4C94-BF0A-AD0BE0665DD1}"/>
              </a:ext>
            </a:extLst>
          </p:cNvPr>
          <p:cNvSpPr>
            <a:spLocks noGrp="1"/>
          </p:cNvSpPr>
          <p:nvPr>
            <p:ph type="sldNum" sz="quarter" idx="10"/>
          </p:nvPr>
        </p:nvSpPr>
        <p:spPr/>
        <p:txBody>
          <a:bodyPr/>
          <a:lstStyle>
            <a:lvl1pPr>
              <a:defRPr/>
            </a:lvl1pPr>
          </a:lstStyle>
          <a:p>
            <a:pPr>
              <a:defRPr/>
            </a:pPr>
            <a:fld id="{285886D5-3899-43A1-8591-263EDD02348B}" type="slidenum">
              <a:rPr lang="en-US" altLang="fr-FR">
                <a:solidFill>
                  <a:srgbClr val="E48312"/>
                </a:solidFill>
              </a:rPr>
              <a:pPr>
                <a:defRPr/>
              </a:pPr>
              <a:t>‹N°›</a:t>
            </a:fld>
            <a:endParaRPr lang="en-US" altLang="fr-FR">
              <a:solidFill>
                <a:srgbClr val="E48312"/>
              </a:solidFill>
            </a:endParaRPr>
          </a:p>
        </p:txBody>
      </p:sp>
    </p:spTree>
    <p:extLst>
      <p:ext uri="{BB962C8B-B14F-4D97-AF65-F5344CB8AC3E}">
        <p14:creationId xmlns:p14="http://schemas.microsoft.com/office/powerpoint/2010/main" val="36734188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6" name="Footer Placeholder 5"/>
          <p:cNvSpPr>
            <a:spLocks noGrp="1"/>
          </p:cNvSpPr>
          <p:nvPr>
            <p:ph type="ftr" sz="quarter" idx="11"/>
          </p:nvPr>
        </p:nvSpPr>
        <p:spPr/>
        <p:txBody>
          <a:bodyPr/>
          <a:lstStyle/>
          <a:p>
            <a:endParaRPr lang="fr-FR">
              <a:solidFill>
                <a:srgbClr val="000000">
                  <a:tint val="75000"/>
                </a:srgbClr>
              </a:solidFill>
            </a:endParaRPr>
          </a:p>
        </p:txBody>
      </p:sp>
      <p:sp>
        <p:nvSpPr>
          <p:cNvPr id="7" name="Slide Number Placeholder 6"/>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385893249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6" name="Footer Placeholder 5"/>
          <p:cNvSpPr>
            <a:spLocks noGrp="1"/>
          </p:cNvSpPr>
          <p:nvPr>
            <p:ph type="ftr" sz="quarter" idx="11"/>
          </p:nvPr>
        </p:nvSpPr>
        <p:spPr/>
        <p:txBody>
          <a:bodyPr/>
          <a:lstStyle/>
          <a:p>
            <a:endParaRPr lang="fr-FR">
              <a:solidFill>
                <a:srgbClr val="000000">
                  <a:tint val="75000"/>
                </a:srgbClr>
              </a:solidFill>
            </a:endParaRPr>
          </a:p>
        </p:txBody>
      </p:sp>
      <p:sp>
        <p:nvSpPr>
          <p:cNvPr id="7" name="Slide Number Placeholder 6"/>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225081948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388377214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E48312">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E48312">
                    <a:lumMod val="60000"/>
                    <a:lumOff val="40000"/>
                  </a:srgbClr>
                </a:solidFill>
                <a:latin typeface="Arial"/>
              </a:rPr>
              <a:t>”</a:t>
            </a:r>
            <a:endParaRPr lang="en-US" dirty="0">
              <a:solidFill>
                <a:srgbClr val="E48312">
                  <a:lumMod val="60000"/>
                  <a:lumOff val="40000"/>
                </a:srgbClr>
              </a:solidFill>
              <a:latin typeface="Arial"/>
            </a:endParaRPr>
          </a:p>
        </p:txBody>
      </p:sp>
    </p:spTree>
    <p:extLst>
      <p:ext uri="{BB962C8B-B14F-4D97-AF65-F5344CB8AC3E}">
        <p14:creationId xmlns:p14="http://schemas.microsoft.com/office/powerpoint/2010/main" val="259812284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241279677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E48312">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E48312">
                    <a:lumMod val="60000"/>
                    <a:lumOff val="40000"/>
                  </a:srgbClr>
                </a:solidFill>
                <a:latin typeface="Arial"/>
              </a:rPr>
              <a:t>”</a:t>
            </a:r>
          </a:p>
        </p:txBody>
      </p:sp>
    </p:spTree>
    <p:extLst>
      <p:ext uri="{BB962C8B-B14F-4D97-AF65-F5344CB8AC3E}">
        <p14:creationId xmlns:p14="http://schemas.microsoft.com/office/powerpoint/2010/main" val="11955723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186396225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402892590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135057548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3652200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284267201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121489789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281858966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6" name="Footer Placeholder 5"/>
          <p:cNvSpPr>
            <a:spLocks noGrp="1"/>
          </p:cNvSpPr>
          <p:nvPr>
            <p:ph type="ftr" sz="quarter" idx="11"/>
          </p:nvPr>
        </p:nvSpPr>
        <p:spPr/>
        <p:txBody>
          <a:bodyPr/>
          <a:lstStyle/>
          <a:p>
            <a:endParaRPr lang="fr-FR">
              <a:solidFill>
                <a:srgbClr val="000000">
                  <a:tint val="75000"/>
                </a:srgbClr>
              </a:solidFill>
            </a:endParaRPr>
          </a:p>
        </p:txBody>
      </p:sp>
      <p:sp>
        <p:nvSpPr>
          <p:cNvPr id="7" name="Slide Number Placeholder 6"/>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28037237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8" name="Footer Placeholder 7"/>
          <p:cNvSpPr>
            <a:spLocks noGrp="1"/>
          </p:cNvSpPr>
          <p:nvPr>
            <p:ph type="ftr" sz="quarter" idx="11"/>
          </p:nvPr>
        </p:nvSpPr>
        <p:spPr/>
        <p:txBody>
          <a:bodyPr/>
          <a:lstStyle/>
          <a:p>
            <a:endParaRPr lang="fr-FR">
              <a:solidFill>
                <a:srgbClr val="000000">
                  <a:tint val="75000"/>
                </a:srgbClr>
              </a:solidFill>
            </a:endParaRPr>
          </a:p>
        </p:txBody>
      </p:sp>
      <p:sp>
        <p:nvSpPr>
          <p:cNvPr id="9" name="Slide Number Placeholder 8"/>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337977509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4" name="Footer Placeholder 3"/>
          <p:cNvSpPr>
            <a:spLocks noGrp="1"/>
          </p:cNvSpPr>
          <p:nvPr>
            <p:ph type="ftr" sz="quarter" idx="11"/>
          </p:nvPr>
        </p:nvSpPr>
        <p:spPr/>
        <p:txBody>
          <a:bodyPr/>
          <a:lstStyle/>
          <a:p>
            <a:endParaRPr lang="fr-FR">
              <a:solidFill>
                <a:srgbClr val="000000">
                  <a:tint val="75000"/>
                </a:srgbClr>
              </a:solidFill>
            </a:endParaRPr>
          </a:p>
        </p:txBody>
      </p:sp>
      <p:sp>
        <p:nvSpPr>
          <p:cNvPr id="5" name="Slide Number Placeholder 4"/>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405171839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3" name="Footer Placeholder 2"/>
          <p:cNvSpPr>
            <a:spLocks noGrp="1"/>
          </p:cNvSpPr>
          <p:nvPr>
            <p:ph type="ftr" sz="quarter" idx="11"/>
          </p:nvPr>
        </p:nvSpPr>
        <p:spPr/>
        <p:txBody>
          <a:bodyPr/>
          <a:lstStyle/>
          <a:p>
            <a:endParaRPr lang="fr-FR">
              <a:solidFill>
                <a:srgbClr val="000000">
                  <a:tint val="75000"/>
                </a:srgbClr>
              </a:solidFill>
            </a:endParaRPr>
          </a:p>
        </p:txBody>
      </p:sp>
      <p:sp>
        <p:nvSpPr>
          <p:cNvPr id="4" name="Slide Number Placeholder 3"/>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332016762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6" name="Footer Placeholder 5"/>
          <p:cNvSpPr>
            <a:spLocks noGrp="1"/>
          </p:cNvSpPr>
          <p:nvPr>
            <p:ph type="ftr" sz="quarter" idx="11"/>
          </p:nvPr>
        </p:nvSpPr>
        <p:spPr/>
        <p:txBody>
          <a:bodyPr/>
          <a:lstStyle/>
          <a:p>
            <a:endParaRPr lang="fr-FR">
              <a:solidFill>
                <a:srgbClr val="000000">
                  <a:tint val="75000"/>
                </a:srgbClr>
              </a:solidFill>
            </a:endParaRPr>
          </a:p>
        </p:txBody>
      </p:sp>
      <p:sp>
        <p:nvSpPr>
          <p:cNvPr id="7" name="Slide Number Placeholder 6"/>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114092773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6" name="Footer Placeholder 5"/>
          <p:cNvSpPr>
            <a:spLocks noGrp="1"/>
          </p:cNvSpPr>
          <p:nvPr>
            <p:ph type="ftr" sz="quarter" idx="11"/>
          </p:nvPr>
        </p:nvSpPr>
        <p:spPr/>
        <p:txBody>
          <a:bodyPr/>
          <a:lstStyle/>
          <a:p>
            <a:endParaRPr lang="fr-FR">
              <a:solidFill>
                <a:srgbClr val="000000">
                  <a:tint val="75000"/>
                </a:srgbClr>
              </a:solidFill>
            </a:endParaRPr>
          </a:p>
        </p:txBody>
      </p:sp>
      <p:sp>
        <p:nvSpPr>
          <p:cNvPr id="7" name="Slide Number Placeholder 6"/>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249537004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151393837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E48312">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E48312">
                    <a:lumMod val="60000"/>
                    <a:lumOff val="40000"/>
                  </a:srgbClr>
                </a:solidFill>
                <a:latin typeface="Arial"/>
              </a:rPr>
              <a:t>”</a:t>
            </a:r>
            <a:endParaRPr lang="en-US" dirty="0">
              <a:solidFill>
                <a:srgbClr val="E48312">
                  <a:lumMod val="60000"/>
                  <a:lumOff val="40000"/>
                </a:srgbClr>
              </a:solidFill>
              <a:latin typeface="Arial"/>
            </a:endParaRPr>
          </a:p>
        </p:txBody>
      </p:sp>
    </p:spTree>
    <p:extLst>
      <p:ext uri="{BB962C8B-B14F-4D97-AF65-F5344CB8AC3E}">
        <p14:creationId xmlns:p14="http://schemas.microsoft.com/office/powerpoint/2010/main" val="3535754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162410073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12246166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E48312">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E48312">
                    <a:lumMod val="60000"/>
                    <a:lumOff val="40000"/>
                  </a:srgbClr>
                </a:solidFill>
                <a:latin typeface="Arial"/>
              </a:rPr>
              <a:t>”</a:t>
            </a:r>
          </a:p>
        </p:txBody>
      </p:sp>
    </p:spTree>
    <p:extLst>
      <p:ext uri="{BB962C8B-B14F-4D97-AF65-F5344CB8AC3E}">
        <p14:creationId xmlns:p14="http://schemas.microsoft.com/office/powerpoint/2010/main" val="239549160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154336171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202620808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5491547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327664115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425796394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7763591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6" name="Footer Placeholder 5"/>
          <p:cNvSpPr>
            <a:spLocks noGrp="1"/>
          </p:cNvSpPr>
          <p:nvPr>
            <p:ph type="ftr" sz="quarter" idx="11"/>
          </p:nvPr>
        </p:nvSpPr>
        <p:spPr/>
        <p:txBody>
          <a:bodyPr/>
          <a:lstStyle/>
          <a:p>
            <a:endParaRPr lang="fr-FR">
              <a:solidFill>
                <a:srgbClr val="000000">
                  <a:tint val="75000"/>
                </a:srgbClr>
              </a:solidFill>
            </a:endParaRPr>
          </a:p>
        </p:txBody>
      </p:sp>
      <p:sp>
        <p:nvSpPr>
          <p:cNvPr id="7" name="Slide Number Placeholder 6"/>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9623959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8" name="Footer Placeholder 7"/>
          <p:cNvSpPr>
            <a:spLocks noGrp="1"/>
          </p:cNvSpPr>
          <p:nvPr>
            <p:ph type="ftr" sz="quarter" idx="11"/>
          </p:nvPr>
        </p:nvSpPr>
        <p:spPr/>
        <p:txBody>
          <a:bodyPr/>
          <a:lstStyle/>
          <a:p>
            <a:endParaRPr lang="fr-FR">
              <a:solidFill>
                <a:srgbClr val="000000">
                  <a:tint val="75000"/>
                </a:srgbClr>
              </a:solidFill>
            </a:endParaRPr>
          </a:p>
        </p:txBody>
      </p:sp>
      <p:sp>
        <p:nvSpPr>
          <p:cNvPr id="9" name="Slide Number Placeholder 8"/>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1077507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411749854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4" name="Footer Placeholder 3"/>
          <p:cNvSpPr>
            <a:spLocks noGrp="1"/>
          </p:cNvSpPr>
          <p:nvPr>
            <p:ph type="ftr" sz="quarter" idx="11"/>
          </p:nvPr>
        </p:nvSpPr>
        <p:spPr/>
        <p:txBody>
          <a:bodyPr/>
          <a:lstStyle/>
          <a:p>
            <a:endParaRPr lang="fr-FR">
              <a:solidFill>
                <a:srgbClr val="000000">
                  <a:tint val="75000"/>
                </a:srgbClr>
              </a:solidFill>
            </a:endParaRPr>
          </a:p>
        </p:txBody>
      </p:sp>
      <p:sp>
        <p:nvSpPr>
          <p:cNvPr id="5" name="Slide Number Placeholder 4"/>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256258615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3" name="Footer Placeholder 2"/>
          <p:cNvSpPr>
            <a:spLocks noGrp="1"/>
          </p:cNvSpPr>
          <p:nvPr>
            <p:ph type="ftr" sz="quarter" idx="11"/>
          </p:nvPr>
        </p:nvSpPr>
        <p:spPr/>
        <p:txBody>
          <a:bodyPr/>
          <a:lstStyle/>
          <a:p>
            <a:endParaRPr lang="fr-FR">
              <a:solidFill>
                <a:srgbClr val="000000">
                  <a:tint val="75000"/>
                </a:srgbClr>
              </a:solidFill>
            </a:endParaRPr>
          </a:p>
        </p:txBody>
      </p:sp>
      <p:sp>
        <p:nvSpPr>
          <p:cNvPr id="4" name="Slide Number Placeholder 3"/>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183575439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6" name="Footer Placeholder 5"/>
          <p:cNvSpPr>
            <a:spLocks noGrp="1"/>
          </p:cNvSpPr>
          <p:nvPr>
            <p:ph type="ftr" sz="quarter" idx="11"/>
          </p:nvPr>
        </p:nvSpPr>
        <p:spPr/>
        <p:txBody>
          <a:bodyPr/>
          <a:lstStyle/>
          <a:p>
            <a:endParaRPr lang="fr-FR">
              <a:solidFill>
                <a:srgbClr val="000000">
                  <a:tint val="75000"/>
                </a:srgbClr>
              </a:solidFill>
            </a:endParaRPr>
          </a:p>
        </p:txBody>
      </p:sp>
      <p:sp>
        <p:nvSpPr>
          <p:cNvPr id="7" name="Slide Number Placeholder 6"/>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193889979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6" name="Footer Placeholder 5"/>
          <p:cNvSpPr>
            <a:spLocks noGrp="1"/>
          </p:cNvSpPr>
          <p:nvPr>
            <p:ph type="ftr" sz="quarter" idx="11"/>
          </p:nvPr>
        </p:nvSpPr>
        <p:spPr/>
        <p:txBody>
          <a:bodyPr/>
          <a:lstStyle/>
          <a:p>
            <a:endParaRPr lang="fr-FR">
              <a:solidFill>
                <a:srgbClr val="000000">
                  <a:tint val="75000"/>
                </a:srgbClr>
              </a:solidFill>
            </a:endParaRPr>
          </a:p>
        </p:txBody>
      </p:sp>
      <p:sp>
        <p:nvSpPr>
          <p:cNvPr id="7" name="Slide Number Placeholder 6"/>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96663161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41588795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E48312">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E48312">
                    <a:lumMod val="60000"/>
                    <a:lumOff val="40000"/>
                  </a:srgbClr>
                </a:solidFill>
                <a:latin typeface="Arial"/>
              </a:rPr>
              <a:t>”</a:t>
            </a:r>
            <a:endParaRPr lang="en-US" dirty="0">
              <a:solidFill>
                <a:srgbClr val="E48312">
                  <a:lumMod val="60000"/>
                  <a:lumOff val="40000"/>
                </a:srgbClr>
              </a:solidFill>
              <a:latin typeface="Arial"/>
            </a:endParaRPr>
          </a:p>
        </p:txBody>
      </p:sp>
    </p:spTree>
    <p:extLst>
      <p:ext uri="{BB962C8B-B14F-4D97-AF65-F5344CB8AC3E}">
        <p14:creationId xmlns:p14="http://schemas.microsoft.com/office/powerpoint/2010/main" val="14716246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90065861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E48312">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E48312">
                    <a:lumMod val="60000"/>
                    <a:lumOff val="40000"/>
                  </a:srgbClr>
                </a:solidFill>
                <a:latin typeface="Arial"/>
              </a:rPr>
              <a:t>”</a:t>
            </a:r>
          </a:p>
        </p:txBody>
      </p:sp>
    </p:spTree>
    <p:extLst>
      <p:ext uri="{BB962C8B-B14F-4D97-AF65-F5344CB8AC3E}">
        <p14:creationId xmlns:p14="http://schemas.microsoft.com/office/powerpoint/2010/main" val="12057163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263915087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1994297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6" name="Footer Placeholder 5"/>
          <p:cNvSpPr>
            <a:spLocks noGrp="1"/>
          </p:cNvSpPr>
          <p:nvPr>
            <p:ph type="ftr" sz="quarter" idx="11"/>
          </p:nvPr>
        </p:nvSpPr>
        <p:spPr/>
        <p:txBody>
          <a:bodyPr/>
          <a:lstStyle/>
          <a:p>
            <a:endParaRPr lang="fr-FR">
              <a:solidFill>
                <a:srgbClr val="000000">
                  <a:tint val="75000"/>
                </a:srgbClr>
              </a:solidFill>
            </a:endParaRPr>
          </a:p>
        </p:txBody>
      </p:sp>
      <p:sp>
        <p:nvSpPr>
          <p:cNvPr id="7" name="Slide Number Placeholder 6"/>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149097212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816103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8" name="Footer Placeholder 7"/>
          <p:cNvSpPr>
            <a:spLocks noGrp="1"/>
          </p:cNvSpPr>
          <p:nvPr>
            <p:ph type="ftr" sz="quarter" idx="11"/>
          </p:nvPr>
        </p:nvSpPr>
        <p:spPr/>
        <p:txBody>
          <a:bodyPr/>
          <a:lstStyle/>
          <a:p>
            <a:endParaRPr lang="fr-FR">
              <a:solidFill>
                <a:srgbClr val="000000">
                  <a:tint val="75000"/>
                </a:srgbClr>
              </a:solidFill>
            </a:endParaRPr>
          </a:p>
        </p:txBody>
      </p:sp>
      <p:sp>
        <p:nvSpPr>
          <p:cNvPr id="9" name="Slide Number Placeholder 8"/>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3766808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4" name="Footer Placeholder 3"/>
          <p:cNvSpPr>
            <a:spLocks noGrp="1"/>
          </p:cNvSpPr>
          <p:nvPr>
            <p:ph type="ftr" sz="quarter" idx="11"/>
          </p:nvPr>
        </p:nvSpPr>
        <p:spPr/>
        <p:txBody>
          <a:bodyPr/>
          <a:lstStyle/>
          <a:p>
            <a:endParaRPr lang="fr-FR">
              <a:solidFill>
                <a:srgbClr val="000000">
                  <a:tint val="75000"/>
                </a:srgbClr>
              </a:solidFill>
            </a:endParaRPr>
          </a:p>
        </p:txBody>
      </p:sp>
      <p:sp>
        <p:nvSpPr>
          <p:cNvPr id="5" name="Slide Number Placeholder 4"/>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606671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3" name="Footer Placeholder 2"/>
          <p:cNvSpPr>
            <a:spLocks noGrp="1"/>
          </p:cNvSpPr>
          <p:nvPr>
            <p:ph type="ftr" sz="quarter" idx="11"/>
          </p:nvPr>
        </p:nvSpPr>
        <p:spPr/>
        <p:txBody>
          <a:bodyPr/>
          <a:lstStyle/>
          <a:p>
            <a:endParaRPr lang="fr-FR">
              <a:solidFill>
                <a:srgbClr val="000000">
                  <a:tint val="75000"/>
                </a:srgbClr>
              </a:solidFill>
            </a:endParaRPr>
          </a:p>
        </p:txBody>
      </p:sp>
      <p:sp>
        <p:nvSpPr>
          <p:cNvPr id="4" name="Slide Number Placeholder 3"/>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1154632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E7430D29-00FF-4693-9571-F00E4BBB1AE8}" type="datetimeFigureOut">
              <a:rPr lang="fr-FR" smtClean="0"/>
              <a:pPr/>
              <a:t>07/01/2026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2F9C50C-D814-489A-B2CA-65BD973847B9}" type="slidenum">
              <a:rPr lang="fr-FR" smtClean="0"/>
              <a:pPr/>
              <a:t>‹N°›</a:t>
            </a:fld>
            <a:endParaRPr lang="fr-FR"/>
          </a:p>
        </p:txBody>
      </p:sp>
    </p:spTree>
    <p:extLst>
      <p:ext uri="{BB962C8B-B14F-4D97-AF65-F5344CB8AC3E}">
        <p14:creationId xmlns:p14="http://schemas.microsoft.com/office/powerpoint/2010/main" val="42055179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6" name="Footer Placeholder 5"/>
          <p:cNvSpPr>
            <a:spLocks noGrp="1"/>
          </p:cNvSpPr>
          <p:nvPr>
            <p:ph type="ftr" sz="quarter" idx="11"/>
          </p:nvPr>
        </p:nvSpPr>
        <p:spPr/>
        <p:txBody>
          <a:bodyPr/>
          <a:lstStyle/>
          <a:p>
            <a:endParaRPr lang="fr-FR">
              <a:solidFill>
                <a:srgbClr val="000000">
                  <a:tint val="75000"/>
                </a:srgbClr>
              </a:solidFill>
            </a:endParaRPr>
          </a:p>
        </p:txBody>
      </p:sp>
      <p:sp>
        <p:nvSpPr>
          <p:cNvPr id="7" name="Slide Number Placeholder 6"/>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2413913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6" name="Footer Placeholder 5"/>
          <p:cNvSpPr>
            <a:spLocks noGrp="1"/>
          </p:cNvSpPr>
          <p:nvPr>
            <p:ph type="ftr" sz="quarter" idx="11"/>
          </p:nvPr>
        </p:nvSpPr>
        <p:spPr/>
        <p:txBody>
          <a:bodyPr/>
          <a:lstStyle/>
          <a:p>
            <a:endParaRPr lang="fr-FR">
              <a:solidFill>
                <a:srgbClr val="000000">
                  <a:tint val="75000"/>
                </a:srgbClr>
              </a:solidFill>
            </a:endParaRPr>
          </a:p>
        </p:txBody>
      </p:sp>
      <p:sp>
        <p:nvSpPr>
          <p:cNvPr id="7" name="Slide Number Placeholder 6"/>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2623550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31170199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E48312">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E48312">
                    <a:lumMod val="60000"/>
                    <a:lumOff val="40000"/>
                  </a:srgbClr>
                </a:solidFill>
                <a:latin typeface="Arial"/>
              </a:rPr>
              <a:t>”</a:t>
            </a:r>
            <a:endParaRPr lang="en-US" dirty="0">
              <a:solidFill>
                <a:srgbClr val="E48312">
                  <a:lumMod val="60000"/>
                  <a:lumOff val="40000"/>
                </a:srgbClr>
              </a:solidFill>
              <a:latin typeface="Arial"/>
            </a:endParaRPr>
          </a:p>
        </p:txBody>
      </p:sp>
    </p:spTree>
    <p:extLst>
      <p:ext uri="{BB962C8B-B14F-4D97-AF65-F5344CB8AC3E}">
        <p14:creationId xmlns:p14="http://schemas.microsoft.com/office/powerpoint/2010/main" val="15519253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3271861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E48312">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E48312">
                    <a:lumMod val="60000"/>
                    <a:lumOff val="40000"/>
                  </a:srgbClr>
                </a:solidFill>
                <a:latin typeface="Arial"/>
              </a:rPr>
              <a:t>”</a:t>
            </a:r>
          </a:p>
        </p:txBody>
      </p:sp>
    </p:spTree>
    <p:extLst>
      <p:ext uri="{BB962C8B-B14F-4D97-AF65-F5344CB8AC3E}">
        <p14:creationId xmlns:p14="http://schemas.microsoft.com/office/powerpoint/2010/main" val="14247374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29309622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41569816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2D1C7F-0258-4AAC-93F1-243BB6729E19}" type="datetimeFigureOut">
              <a:rPr lang="fr-FR" smtClean="0">
                <a:solidFill>
                  <a:srgbClr val="000000">
                    <a:tint val="75000"/>
                  </a:srgbClr>
                </a:solidFill>
              </a:rPr>
              <a:pPr/>
              <a:t>07/01/2026</a:t>
            </a:fld>
            <a:endParaRPr lang="fr-FR">
              <a:solidFill>
                <a:srgbClr val="000000">
                  <a:tint val="75000"/>
                </a:srgbClr>
              </a:solidFill>
            </a:endParaRPr>
          </a:p>
        </p:txBody>
      </p:sp>
      <p:sp>
        <p:nvSpPr>
          <p:cNvPr id="5" name="Footer Placeholder 4"/>
          <p:cNvSpPr>
            <a:spLocks noGrp="1"/>
          </p:cNvSpPr>
          <p:nvPr>
            <p:ph type="ftr" sz="quarter" idx="11"/>
          </p:nvPr>
        </p:nvSpPr>
        <p:spPr/>
        <p:txBody>
          <a:bodyPr/>
          <a:lstStyle/>
          <a:p>
            <a:endParaRPr lang="fr-FR">
              <a:solidFill>
                <a:srgbClr val="000000">
                  <a:tint val="75000"/>
                </a:srgbClr>
              </a:solidFill>
            </a:endParaRPr>
          </a:p>
        </p:txBody>
      </p:sp>
      <p:sp>
        <p:nvSpPr>
          <p:cNvPr id="6" name="Slide Number Placeholder 5"/>
          <p:cNvSpPr>
            <a:spLocks noGrp="1"/>
          </p:cNvSpPr>
          <p:nvPr>
            <p:ph type="sldNum" sz="quarter" idx="12"/>
          </p:nvPr>
        </p:nvSpPr>
        <p:spPr/>
        <p:txBody>
          <a:bodyPr/>
          <a:lstStyle/>
          <a:p>
            <a:fld id="{7A1A23F4-06AD-45FD-844D-ECA67DBCBD31}" type="slidenum">
              <a:rPr lang="fr-FR" smtClean="0">
                <a:solidFill>
                  <a:srgbClr val="E48312"/>
                </a:solidFill>
              </a:rPr>
              <a:pPr/>
              <a:t>‹N°›</a:t>
            </a:fld>
            <a:endParaRPr lang="fr-FR">
              <a:solidFill>
                <a:srgbClr val="E48312"/>
              </a:solidFill>
            </a:endParaRPr>
          </a:p>
        </p:txBody>
      </p:sp>
    </p:spTree>
    <p:extLst>
      <p:ext uri="{BB962C8B-B14F-4D97-AF65-F5344CB8AC3E}">
        <p14:creationId xmlns:p14="http://schemas.microsoft.com/office/powerpoint/2010/main" val="34314105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6755" y="502721"/>
            <a:ext cx="8379093" cy="967132"/>
          </a:xfrm>
        </p:spPr>
        <p:txBody>
          <a:bodyPr>
            <a:normAutofit/>
          </a:bodyPr>
          <a:lstStyle>
            <a:lvl1pPr algn="l">
              <a:defRPr sz="3600">
                <a:solidFill>
                  <a:srgbClr val="0B00F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xmlns="" id="{DED866F7-8D26-4C94-BF0A-AD0BE0665DD1}"/>
              </a:ext>
            </a:extLst>
          </p:cNvPr>
          <p:cNvSpPr>
            <a:spLocks noGrp="1"/>
          </p:cNvSpPr>
          <p:nvPr>
            <p:ph type="sldNum" sz="quarter" idx="10"/>
          </p:nvPr>
        </p:nvSpPr>
        <p:spPr/>
        <p:txBody>
          <a:bodyPr/>
          <a:lstStyle>
            <a:lvl1pPr>
              <a:defRPr/>
            </a:lvl1pPr>
          </a:lstStyle>
          <a:p>
            <a:pPr>
              <a:defRPr/>
            </a:pPr>
            <a:fld id="{285886D5-3899-43A1-8591-263EDD02348B}" type="slidenum">
              <a:rPr lang="en-US" altLang="fr-FR">
                <a:solidFill>
                  <a:srgbClr val="E48312"/>
                </a:solidFill>
              </a:rPr>
              <a:pPr>
                <a:defRPr/>
              </a:pPr>
              <a:t>‹N°›</a:t>
            </a:fld>
            <a:endParaRPr lang="en-US" altLang="fr-FR">
              <a:solidFill>
                <a:srgbClr val="E48312"/>
              </a:solidFill>
            </a:endParaRPr>
          </a:p>
        </p:txBody>
      </p:sp>
    </p:spTree>
    <p:extLst>
      <p:ext uri="{BB962C8B-B14F-4D97-AF65-F5344CB8AC3E}">
        <p14:creationId xmlns:p14="http://schemas.microsoft.com/office/powerpoint/2010/main" val="2370029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r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fr-FR"/>
              <a:t>Cliquez pour modifier le style du titre</a:t>
            </a:r>
            <a:endParaRPr kumimoji="0" lang="en-US"/>
          </a:p>
        </p:txBody>
      </p:sp>
      <p:sp>
        <p:nvSpPr>
          <p:cNvPr id="3" name="Espace réservé du texte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E7430D29-00FF-4693-9571-F00E4BBB1AE8}" type="datetimeFigureOut">
              <a:rPr lang="fr-FR" smtClean="0"/>
              <a:pPr/>
              <a:t>07/01/2026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2F9C50C-D814-489A-B2CA-65BD973847B9}" type="slidenum">
              <a:rPr lang="fr-FR" smtClean="0"/>
              <a:pPr/>
              <a:t>‹N°›</a:t>
            </a:fld>
            <a:endParaRPr lang="fr-FR"/>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Ellipse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Ellipse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11712737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A2EEA1-2D95-44FA-B298-585931CDF815}" type="slidenum">
              <a:rPr lang="es-ES" altLang="fr-FR">
                <a:solidFill>
                  <a:srgbClr val="000000"/>
                </a:solidFill>
              </a:rPr>
              <a:pPr>
                <a:defRPr/>
              </a:pPr>
              <a:t>‹N°›</a:t>
            </a:fld>
            <a:endParaRPr lang="es-ES" altLang="fr-FR">
              <a:solidFill>
                <a:srgbClr val="000000"/>
              </a:solidFill>
            </a:endParaRPr>
          </a:p>
        </p:txBody>
      </p:sp>
    </p:spTree>
    <p:extLst>
      <p:ext uri="{BB962C8B-B14F-4D97-AF65-F5344CB8AC3E}">
        <p14:creationId xmlns:p14="http://schemas.microsoft.com/office/powerpoint/2010/main" val="1756288813"/>
      </p:ext>
    </p:extLst>
  </p:cSld>
  <p:clrMapOvr>
    <a:masterClrMapping/>
  </p:clrMapOvr>
  <p:transition>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7ABBD6-0BA3-41C9-881C-73BF4ECF241C}" type="slidenum">
              <a:rPr lang="es-ES" altLang="fr-FR">
                <a:solidFill>
                  <a:srgbClr val="000000"/>
                </a:solidFill>
              </a:rPr>
              <a:pPr>
                <a:defRPr/>
              </a:pPr>
              <a:t>‹N°›</a:t>
            </a:fld>
            <a:endParaRPr lang="es-ES" altLang="fr-FR">
              <a:solidFill>
                <a:srgbClr val="000000"/>
              </a:solidFill>
            </a:endParaRPr>
          </a:p>
        </p:txBody>
      </p:sp>
    </p:spTree>
    <p:extLst>
      <p:ext uri="{BB962C8B-B14F-4D97-AF65-F5344CB8AC3E}">
        <p14:creationId xmlns:p14="http://schemas.microsoft.com/office/powerpoint/2010/main" val="3432000553"/>
      </p:ext>
    </p:extLst>
  </p:cSld>
  <p:clrMapOvr>
    <a:masterClrMapping/>
  </p:clrMapOvr>
  <p:transition>
    <p:split orient="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60CB0A-E8DE-42D6-BFCF-96431C912532}" type="slidenum">
              <a:rPr lang="es-ES" altLang="fr-FR">
                <a:solidFill>
                  <a:srgbClr val="000000"/>
                </a:solidFill>
              </a:rPr>
              <a:pPr>
                <a:defRPr/>
              </a:pPr>
              <a:t>‹N°›</a:t>
            </a:fld>
            <a:endParaRPr lang="es-ES" altLang="fr-FR">
              <a:solidFill>
                <a:srgbClr val="000000"/>
              </a:solidFill>
            </a:endParaRPr>
          </a:p>
        </p:txBody>
      </p:sp>
    </p:spTree>
    <p:extLst>
      <p:ext uri="{BB962C8B-B14F-4D97-AF65-F5344CB8AC3E}">
        <p14:creationId xmlns:p14="http://schemas.microsoft.com/office/powerpoint/2010/main" val="3165788963"/>
      </p:ext>
    </p:extLst>
  </p:cSld>
  <p:clrMapOvr>
    <a:masterClrMapping/>
  </p:clrMapOvr>
  <p:transition>
    <p:split orient="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562CFB-2FB7-44F1-8977-FFD1505919DE}" type="slidenum">
              <a:rPr lang="es-ES" altLang="fr-FR">
                <a:solidFill>
                  <a:srgbClr val="000000"/>
                </a:solidFill>
              </a:rPr>
              <a:pPr>
                <a:defRPr/>
              </a:pPr>
              <a:t>‹N°›</a:t>
            </a:fld>
            <a:endParaRPr lang="es-ES" altLang="fr-FR">
              <a:solidFill>
                <a:srgbClr val="000000"/>
              </a:solidFill>
            </a:endParaRPr>
          </a:p>
        </p:txBody>
      </p:sp>
    </p:spTree>
    <p:extLst>
      <p:ext uri="{BB962C8B-B14F-4D97-AF65-F5344CB8AC3E}">
        <p14:creationId xmlns:p14="http://schemas.microsoft.com/office/powerpoint/2010/main" val="834971748"/>
      </p:ext>
    </p:extLst>
  </p:cSld>
  <p:clrMapOvr>
    <a:masterClrMapping/>
  </p:clrMapOvr>
  <p:transition>
    <p:split orient="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CB3E680-7BEA-453A-B94E-F4E21E4FC047}" type="slidenum">
              <a:rPr lang="es-ES" altLang="fr-FR">
                <a:solidFill>
                  <a:srgbClr val="000000"/>
                </a:solidFill>
              </a:rPr>
              <a:pPr>
                <a:defRPr/>
              </a:pPr>
              <a:t>‹N°›</a:t>
            </a:fld>
            <a:endParaRPr lang="es-ES" altLang="fr-FR">
              <a:solidFill>
                <a:srgbClr val="000000"/>
              </a:solidFill>
            </a:endParaRPr>
          </a:p>
        </p:txBody>
      </p:sp>
    </p:spTree>
    <p:extLst>
      <p:ext uri="{BB962C8B-B14F-4D97-AF65-F5344CB8AC3E}">
        <p14:creationId xmlns:p14="http://schemas.microsoft.com/office/powerpoint/2010/main" val="3670452561"/>
      </p:ext>
    </p:extLst>
  </p:cSld>
  <p:clrMapOvr>
    <a:masterClrMapping/>
  </p:clrMapOvr>
  <p:transition>
    <p:split orient="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40B0A1B-88A4-4A2E-8FC5-C7BB39DA121A}" type="slidenum">
              <a:rPr lang="es-ES" altLang="fr-FR">
                <a:solidFill>
                  <a:srgbClr val="000000"/>
                </a:solidFill>
              </a:rPr>
              <a:pPr>
                <a:defRPr/>
              </a:pPr>
              <a:t>‹N°›</a:t>
            </a:fld>
            <a:endParaRPr lang="es-ES" altLang="fr-FR">
              <a:solidFill>
                <a:srgbClr val="000000"/>
              </a:solidFill>
            </a:endParaRPr>
          </a:p>
        </p:txBody>
      </p:sp>
    </p:spTree>
    <p:extLst>
      <p:ext uri="{BB962C8B-B14F-4D97-AF65-F5344CB8AC3E}">
        <p14:creationId xmlns:p14="http://schemas.microsoft.com/office/powerpoint/2010/main" val="885453146"/>
      </p:ext>
    </p:extLst>
  </p:cSld>
  <p:clrMapOvr>
    <a:masterClrMapping/>
  </p:clrMapOvr>
  <p:transition>
    <p:split orient="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BDF651A-1BFF-4074-A474-7441921FD027}" type="slidenum">
              <a:rPr lang="es-ES" altLang="fr-FR">
                <a:solidFill>
                  <a:srgbClr val="000000"/>
                </a:solidFill>
              </a:rPr>
              <a:pPr>
                <a:defRPr/>
              </a:pPr>
              <a:t>‹N°›</a:t>
            </a:fld>
            <a:endParaRPr lang="es-ES" altLang="fr-FR">
              <a:solidFill>
                <a:srgbClr val="000000"/>
              </a:solidFill>
            </a:endParaRPr>
          </a:p>
        </p:txBody>
      </p:sp>
    </p:spTree>
    <p:extLst>
      <p:ext uri="{BB962C8B-B14F-4D97-AF65-F5344CB8AC3E}">
        <p14:creationId xmlns:p14="http://schemas.microsoft.com/office/powerpoint/2010/main" val="1165161919"/>
      </p:ext>
    </p:extLst>
  </p:cSld>
  <p:clrMapOvr>
    <a:masterClrMapping/>
  </p:clrMapOvr>
  <p:transition>
    <p:split orient="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2C7DE3-5DFF-44A2-BF2D-47F8117ED5D5}" type="slidenum">
              <a:rPr lang="es-ES" altLang="fr-FR">
                <a:solidFill>
                  <a:srgbClr val="000000"/>
                </a:solidFill>
              </a:rPr>
              <a:pPr>
                <a:defRPr/>
              </a:pPr>
              <a:t>‹N°›</a:t>
            </a:fld>
            <a:endParaRPr lang="es-ES" altLang="fr-FR">
              <a:solidFill>
                <a:srgbClr val="000000"/>
              </a:solidFill>
            </a:endParaRPr>
          </a:p>
        </p:txBody>
      </p:sp>
    </p:spTree>
    <p:extLst>
      <p:ext uri="{BB962C8B-B14F-4D97-AF65-F5344CB8AC3E}">
        <p14:creationId xmlns:p14="http://schemas.microsoft.com/office/powerpoint/2010/main" val="2665322608"/>
      </p:ext>
    </p:extLst>
  </p:cSld>
  <p:clrMapOvr>
    <a:masterClrMapping/>
  </p:clrMapOvr>
  <p:transition>
    <p:split orient="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B3C163-F7F7-4DE4-AEDE-4BA30ED493C3}" type="slidenum">
              <a:rPr lang="es-ES" altLang="fr-FR">
                <a:solidFill>
                  <a:srgbClr val="000000"/>
                </a:solidFill>
              </a:rPr>
              <a:pPr>
                <a:defRPr/>
              </a:pPr>
              <a:t>‹N°›</a:t>
            </a:fld>
            <a:endParaRPr lang="es-ES" altLang="fr-FR">
              <a:solidFill>
                <a:srgbClr val="000000"/>
              </a:solidFill>
            </a:endParaRPr>
          </a:p>
        </p:txBody>
      </p:sp>
    </p:spTree>
    <p:extLst>
      <p:ext uri="{BB962C8B-B14F-4D97-AF65-F5344CB8AC3E}">
        <p14:creationId xmlns:p14="http://schemas.microsoft.com/office/powerpoint/2010/main" val="199370785"/>
      </p:ext>
    </p:extLst>
  </p:cSld>
  <p:clrMapOvr>
    <a:masterClrMapping/>
  </p:clrMapOvr>
  <p:transition>
    <p:split orient="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397321-A79B-49D5-859F-1A24BD31D62C}" type="slidenum">
              <a:rPr lang="es-ES" altLang="fr-FR">
                <a:solidFill>
                  <a:srgbClr val="000000"/>
                </a:solidFill>
              </a:rPr>
              <a:pPr>
                <a:defRPr/>
              </a:pPr>
              <a:t>‹N°›</a:t>
            </a:fld>
            <a:endParaRPr lang="es-ES" altLang="fr-FR">
              <a:solidFill>
                <a:srgbClr val="000000"/>
              </a:solidFill>
            </a:endParaRPr>
          </a:p>
        </p:txBody>
      </p:sp>
    </p:spTree>
    <p:extLst>
      <p:ext uri="{BB962C8B-B14F-4D97-AF65-F5344CB8AC3E}">
        <p14:creationId xmlns:p14="http://schemas.microsoft.com/office/powerpoint/2010/main" val="3730474736"/>
      </p:ext>
    </p:extLst>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914144" y="274320"/>
            <a:ext cx="9997440" cy="1143000"/>
          </a:xfrm>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E7430D29-00FF-4693-9571-F00E4BBB1AE8}" type="datetimeFigureOut">
              <a:rPr lang="fr-FR" smtClean="0"/>
              <a:pPr/>
              <a:t>07/01/2026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2F9C50C-D814-489A-B2CA-65BD973847B9}" type="slidenum">
              <a:rPr lang="fr-FR" smtClean="0"/>
              <a:pPr/>
              <a:t>‹N°›</a:t>
            </a:fld>
            <a:endParaRPr lang="fr-FR"/>
          </a:p>
        </p:txBody>
      </p:sp>
    </p:spTree>
    <p:extLst>
      <p:ext uri="{BB962C8B-B14F-4D97-AF65-F5344CB8AC3E}">
        <p14:creationId xmlns:p14="http://schemas.microsoft.com/office/powerpoint/2010/main" val="40406808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228DB8-AB97-454A-B0E7-417B2A31AA09}" type="slidenum">
              <a:rPr lang="es-ES" altLang="fr-FR">
                <a:solidFill>
                  <a:srgbClr val="000000"/>
                </a:solidFill>
              </a:rPr>
              <a:pPr>
                <a:defRPr/>
              </a:pPr>
              <a:t>‹N°›</a:t>
            </a:fld>
            <a:endParaRPr lang="es-ES" altLang="fr-FR">
              <a:solidFill>
                <a:srgbClr val="000000"/>
              </a:solidFill>
            </a:endParaRPr>
          </a:p>
        </p:txBody>
      </p:sp>
    </p:spTree>
    <p:extLst>
      <p:ext uri="{BB962C8B-B14F-4D97-AF65-F5344CB8AC3E}">
        <p14:creationId xmlns:p14="http://schemas.microsoft.com/office/powerpoint/2010/main" val="315992012"/>
      </p:ext>
    </p:extLst>
  </p:cSld>
  <p:clrMapOvr>
    <a:masterClrMapping/>
  </p:clrMapOvr>
  <p:transition>
    <p:split orient="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6756" y="502721"/>
            <a:ext cx="8379093" cy="967132"/>
          </a:xfrm>
        </p:spPr>
        <p:txBody>
          <a:bodyPr/>
          <a:lstStyle>
            <a:lvl1pPr algn="l">
              <a:defRPr sz="3600">
                <a:solidFill>
                  <a:srgbClr val="0B00F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Slide Number Placeholder 5">
            <a:extLst>
              <a:ext uri="{FF2B5EF4-FFF2-40B4-BE49-F238E27FC236}"/>
            </a:extLst>
          </p:cNvPr>
          <p:cNvSpPr>
            <a:spLocks noGrp="1"/>
          </p:cNvSpPr>
          <p:nvPr>
            <p:ph type="sldNum" sz="quarter" idx="10"/>
          </p:nvPr>
        </p:nvSpPr>
        <p:spPr/>
        <p:txBody>
          <a:bodyPr/>
          <a:lstStyle>
            <a:lvl1pPr fontAlgn="base">
              <a:spcBef>
                <a:spcPct val="0"/>
              </a:spcBef>
              <a:spcAft>
                <a:spcPct val="0"/>
              </a:spcAft>
              <a:defRPr>
                <a:latin typeface="Arial" panose="020B0604020202020204" pitchFamily="34" charset="0"/>
              </a:defRPr>
            </a:lvl1pPr>
          </a:lstStyle>
          <a:p>
            <a:pPr>
              <a:defRPr/>
            </a:pPr>
            <a:fld id="{21CD792C-5475-4E44-AF07-8C9A4157E38F}" type="slidenum">
              <a:rPr lang="en-US" altLang="fr-FR">
                <a:solidFill>
                  <a:srgbClr val="000000"/>
                </a:solidFill>
              </a:rPr>
              <a:pPr>
                <a:defRPr/>
              </a:pPr>
              <a:t>‹N°›</a:t>
            </a:fld>
            <a:endParaRPr lang="en-US" altLang="fr-FR">
              <a:solidFill>
                <a:srgbClr val="000000"/>
              </a:solidFill>
            </a:endParaRPr>
          </a:p>
        </p:txBody>
      </p:sp>
    </p:spTree>
    <p:extLst>
      <p:ext uri="{BB962C8B-B14F-4D97-AF65-F5344CB8AC3E}">
        <p14:creationId xmlns:p14="http://schemas.microsoft.com/office/powerpoint/2010/main" val="12402015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609600" y="1600201"/>
            <a:ext cx="53848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81958B63-ED2B-413C-8CE3-2DC5DD8DC238}"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6653443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1B4635A-11D6-46BA-8892-0A82EFD92F78}" type="datetimeFigureOut">
              <a:rPr lang="fr-FR" smtClean="0">
                <a:solidFill>
                  <a:prstClr val="black">
                    <a:tint val="75000"/>
                  </a:prstClr>
                </a:solidFill>
              </a:rPr>
              <a:pPr/>
              <a:t>07/01/2026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BCDB8390-4844-4996-A40D-88CB169E9FC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071980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1B4635A-11D6-46BA-8892-0A82EFD92F78}" type="datetimeFigureOut">
              <a:rPr lang="fr-FR" smtClean="0">
                <a:solidFill>
                  <a:prstClr val="black">
                    <a:tint val="75000"/>
                  </a:prstClr>
                </a:solidFill>
              </a:rPr>
              <a:pPr/>
              <a:t>07/01/2026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BCDB8390-4844-4996-A40D-88CB169E9FC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064219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1B4635A-11D6-46BA-8892-0A82EFD92F78}" type="datetimeFigureOut">
              <a:rPr lang="fr-FR" smtClean="0">
                <a:solidFill>
                  <a:prstClr val="black">
                    <a:tint val="75000"/>
                  </a:prstClr>
                </a:solidFill>
              </a:rPr>
              <a:pPr/>
              <a:t>07/01/2026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BCDB8390-4844-4996-A40D-88CB169E9FC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939043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1B4635A-11D6-46BA-8892-0A82EFD92F78}" type="datetimeFigureOut">
              <a:rPr lang="fr-FR" smtClean="0">
                <a:solidFill>
                  <a:prstClr val="black">
                    <a:tint val="75000"/>
                  </a:prstClr>
                </a:solidFill>
              </a:rPr>
              <a:pPr/>
              <a:t>07/01/2026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BCDB8390-4844-4996-A40D-88CB169E9FC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183393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1B4635A-11D6-46BA-8892-0A82EFD92F78}" type="datetimeFigureOut">
              <a:rPr lang="fr-FR" smtClean="0">
                <a:solidFill>
                  <a:prstClr val="black">
                    <a:tint val="75000"/>
                  </a:prstClr>
                </a:solidFill>
              </a:rPr>
              <a:pPr/>
              <a:t>07/01/2026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BCDB8390-4844-4996-A40D-88CB169E9FC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294580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1B4635A-11D6-46BA-8892-0A82EFD92F78}" type="datetimeFigureOut">
              <a:rPr lang="fr-FR" smtClean="0">
                <a:solidFill>
                  <a:prstClr val="black">
                    <a:tint val="75000"/>
                  </a:prstClr>
                </a:solidFill>
              </a:rPr>
              <a:pPr/>
              <a:t>07/01/2026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BCDB8390-4844-4996-A40D-88CB169E9FC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347653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1B4635A-11D6-46BA-8892-0A82EFD92F78}" type="datetimeFigureOut">
              <a:rPr lang="fr-FR" smtClean="0">
                <a:solidFill>
                  <a:prstClr val="black">
                    <a:tint val="75000"/>
                  </a:prstClr>
                </a:solidFill>
              </a:rPr>
              <a:pPr/>
              <a:t>07/01/2026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BCDB8390-4844-4996-A40D-88CB169E9FC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52592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fr-FR"/>
              <a:t>Cliquez pour modifier le style du titre</a:t>
            </a:r>
            <a:endParaRPr kumimoji="0" lang="en-US"/>
          </a:p>
        </p:txBody>
      </p:sp>
      <p:sp>
        <p:nvSpPr>
          <p:cNvPr id="3" name="Espace réservé du texte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E7430D29-00FF-4693-9571-F00E4BBB1AE8}" type="datetimeFigureOut">
              <a:rPr lang="fr-FR" smtClean="0"/>
              <a:pPr/>
              <a:t>07/01/2026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2F9C50C-D814-489A-B2CA-65BD973847B9}" type="slidenum">
              <a:rPr lang="fr-FR" smtClean="0"/>
              <a:pPr/>
              <a:t>‹N°›</a:t>
            </a:fld>
            <a:endParaRPr lang="fr-FR"/>
          </a:p>
        </p:txBody>
      </p:sp>
    </p:spTree>
    <p:extLst>
      <p:ext uri="{BB962C8B-B14F-4D97-AF65-F5344CB8AC3E}">
        <p14:creationId xmlns:p14="http://schemas.microsoft.com/office/powerpoint/2010/main" val="22655749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1B4635A-11D6-46BA-8892-0A82EFD92F78}" type="datetimeFigureOut">
              <a:rPr lang="fr-FR" smtClean="0">
                <a:solidFill>
                  <a:prstClr val="black">
                    <a:tint val="75000"/>
                  </a:prstClr>
                </a:solidFill>
              </a:rPr>
              <a:pPr/>
              <a:t>07/01/2026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BCDB8390-4844-4996-A40D-88CB169E9FC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168341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1B4635A-11D6-46BA-8892-0A82EFD92F78}" type="datetimeFigureOut">
              <a:rPr lang="fr-FR" smtClean="0">
                <a:solidFill>
                  <a:prstClr val="black">
                    <a:tint val="75000"/>
                  </a:prstClr>
                </a:solidFill>
              </a:rPr>
              <a:pPr/>
              <a:t>07/01/2026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BCDB8390-4844-4996-A40D-88CB169E9FC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189995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1B4635A-11D6-46BA-8892-0A82EFD92F78}" type="datetimeFigureOut">
              <a:rPr lang="fr-FR" smtClean="0">
                <a:solidFill>
                  <a:prstClr val="black">
                    <a:tint val="75000"/>
                  </a:prstClr>
                </a:solidFill>
              </a:rPr>
              <a:pPr/>
              <a:t>07/01/2026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BCDB8390-4844-4996-A40D-88CB169E9FC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402481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1B4635A-11D6-46BA-8892-0A82EFD92F78}" type="datetimeFigureOut">
              <a:rPr lang="fr-FR" smtClean="0">
                <a:solidFill>
                  <a:prstClr val="black">
                    <a:tint val="75000"/>
                  </a:prstClr>
                </a:solidFill>
              </a:rPr>
              <a:pPr/>
              <a:t>07/01/2026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BCDB8390-4844-4996-A40D-88CB169E9FC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161677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521220" y="1600200"/>
            <a:ext cx="5946737" cy="3048000"/>
          </a:xfrm>
        </p:spPr>
        <p:txBody>
          <a:bodyPr rtlCol="0" anchor="b">
            <a:normAutofit/>
          </a:bodyPr>
          <a:lstStyle>
            <a:lvl1pPr rtl="0">
              <a:lnSpc>
                <a:spcPct val="80000"/>
              </a:lnSpc>
              <a:defRPr sz="6600">
                <a:solidFill>
                  <a:schemeClr val="tx1"/>
                </a:solidFill>
              </a:defRPr>
            </a:lvl1pPr>
          </a:lstStyle>
          <a:p>
            <a:pPr rtl="0"/>
            <a:r>
              <a:rPr lang="fr-FR" noProof="0" dirty="0"/>
              <a:t>Cliquez pour modifier le style du titre</a:t>
            </a:r>
          </a:p>
        </p:txBody>
      </p:sp>
      <p:sp>
        <p:nvSpPr>
          <p:cNvPr id="3" name="Sous-titre 2"/>
          <p:cNvSpPr>
            <a:spLocks noGrp="1"/>
          </p:cNvSpPr>
          <p:nvPr>
            <p:ph type="subTitle" idx="1" hasCustomPrompt="1"/>
          </p:nvPr>
        </p:nvSpPr>
        <p:spPr>
          <a:xfrm>
            <a:off x="1521221" y="4898573"/>
            <a:ext cx="5946736" cy="1270453"/>
          </a:xfrm>
        </p:spPr>
        <p:txBody>
          <a:bodyPr rtlCol="0">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noProof="0"/>
              <a:t>Modifier le style des sous-titres du masque</a:t>
            </a:r>
          </a:p>
        </p:txBody>
      </p:sp>
      <p:cxnSp>
        <p:nvCxnSpPr>
          <p:cNvPr id="6" name="Connecteur droit 5"/>
          <p:cNvCxnSpPr/>
          <p:nvPr/>
        </p:nvCxnSpPr>
        <p:spPr>
          <a:xfrm>
            <a:off x="1659368" y="4782971"/>
            <a:ext cx="5656149"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e 4"/>
          <p:cNvGrpSpPr/>
          <p:nvPr userDrawn="1"/>
        </p:nvGrpSpPr>
        <p:grpSpPr>
          <a:xfrm>
            <a:off x="7925277" y="0"/>
            <a:ext cx="4266723" cy="6858000"/>
            <a:chOff x="7923213" y="0"/>
            <a:chExt cx="4265612" cy="6858000"/>
          </a:xfrm>
        </p:grpSpPr>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grpSp>
    </p:spTree>
    <p:extLst>
      <p:ext uri="{BB962C8B-B14F-4D97-AF65-F5344CB8AC3E}">
        <p14:creationId xmlns:p14="http://schemas.microsoft.com/office/powerpoint/2010/main" val="332827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rtlCol="0"/>
          <a:lstStyle>
            <a:lvl1pPr rtl="0">
              <a:defRPr>
                <a:solidFill>
                  <a:schemeClr val="accent1">
                    <a:lumMod val="50000"/>
                  </a:schemeClr>
                </a:solidFill>
              </a:defRPr>
            </a:lvl1pPr>
          </a:lstStyle>
          <a:p>
            <a:pPr rtl="0"/>
            <a:r>
              <a:rPr lang="fr-FR" noProof="0" dirty="0"/>
              <a:t>Cliquez pour modifier le style du titre</a:t>
            </a:r>
          </a:p>
        </p:txBody>
      </p:sp>
      <p:sp>
        <p:nvSpPr>
          <p:cNvPr id="3" name="Espace réservé du contenu 2"/>
          <p:cNvSpPr>
            <a:spLocks noGrp="1"/>
          </p:cNvSpPr>
          <p:nvPr>
            <p:ph idx="1"/>
          </p:nvPr>
        </p:nvSpPr>
        <p:spPr/>
        <p:txBody>
          <a:bodyPr rtlCol="0"/>
          <a:lstStyle>
            <a:lvl1pPr>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5" name="Espace réservé du pied de page 4"/>
          <p:cNvSpPr>
            <a:spLocks noGrp="1"/>
          </p:cNvSpPr>
          <p:nvPr>
            <p:ph type="ftr" sz="quarter" idx="11"/>
          </p:nvPr>
        </p:nvSpPr>
        <p:spPr/>
        <p:txBody>
          <a:bodyPr rtlCol="0"/>
          <a:lstStyle/>
          <a:p>
            <a:r>
              <a:rPr lang="fr-FR">
                <a:solidFill>
                  <a:srgbClr val="303030"/>
                </a:solidFill>
              </a:rPr>
              <a:t>Ajouter un pied de page</a:t>
            </a:r>
          </a:p>
        </p:txBody>
      </p:sp>
      <p:sp>
        <p:nvSpPr>
          <p:cNvPr id="4" name="Espace réservé de la date 3"/>
          <p:cNvSpPr>
            <a:spLocks noGrp="1"/>
          </p:cNvSpPr>
          <p:nvPr>
            <p:ph type="dt" sz="half" idx="10"/>
          </p:nvPr>
        </p:nvSpPr>
        <p:spPr/>
        <p:txBody>
          <a:bodyPr rtlCol="0"/>
          <a:lstStyle/>
          <a:p>
            <a:fld id="{5E70DBB6-82A9-441C-BABE-80A84AE31F05}" type="datetime1">
              <a:rPr lang="fr-FR" smtClean="0">
                <a:solidFill>
                  <a:srgbClr val="303030"/>
                </a:solidFill>
              </a:rPr>
              <a:pPr/>
              <a:t>07/01/2026</a:t>
            </a:fld>
            <a:endParaRPr lang="fr-FR">
              <a:solidFill>
                <a:srgbClr val="303030"/>
              </a:solidFill>
            </a:endParaRPr>
          </a:p>
        </p:txBody>
      </p:sp>
      <p:sp>
        <p:nvSpPr>
          <p:cNvPr id="6" name="Espace réservé du numéro de diapositive 5"/>
          <p:cNvSpPr>
            <a:spLocks noGrp="1"/>
          </p:cNvSpPr>
          <p:nvPr>
            <p:ph type="sldNum" sz="quarter" idx="12"/>
          </p:nvPr>
        </p:nvSpPr>
        <p:spPr/>
        <p:txBody>
          <a:bodyPr rtlCol="0"/>
          <a:lstStyle/>
          <a:p>
            <a:fld id="{2A013F82-EE5E-44EE-A61D-E31C6657F26F}" type="slidenum">
              <a:rPr lang="fr-FR">
                <a:solidFill>
                  <a:srgbClr val="303030"/>
                </a:solidFill>
              </a:rPr>
              <a:pPr/>
              <a:t>‹N°›</a:t>
            </a:fld>
            <a:endParaRPr lang="fr-FR">
              <a:solidFill>
                <a:srgbClr val="303030"/>
              </a:solidFill>
            </a:endParaRPr>
          </a:p>
        </p:txBody>
      </p:sp>
      <p:cxnSp>
        <p:nvCxnSpPr>
          <p:cNvPr id="7" name="Connecteur droit 6"/>
          <p:cNvCxnSpPr/>
          <p:nvPr/>
        </p:nvCxnSpPr>
        <p:spPr>
          <a:xfrm>
            <a:off x="1659368" y="1709058"/>
            <a:ext cx="9619581"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918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522807" y="2237097"/>
            <a:ext cx="8231745" cy="2411103"/>
          </a:xfrm>
        </p:spPr>
        <p:txBody>
          <a:bodyPr rtlCol="0" anchor="b">
            <a:normAutofit/>
          </a:bodyPr>
          <a:lstStyle>
            <a:lvl1pPr algn="l" rtl="0">
              <a:lnSpc>
                <a:spcPct val="80000"/>
              </a:lnSpc>
              <a:defRPr sz="4800" b="0" cap="none" baseline="0">
                <a:solidFill>
                  <a:schemeClr val="tx1"/>
                </a:solidFill>
              </a:defRPr>
            </a:lvl1pPr>
          </a:lstStyle>
          <a:p>
            <a:pPr rtl="0"/>
            <a:r>
              <a:rPr lang="fr-FR" noProof="0" dirty="0"/>
              <a:t>Cliquez pour modifier le style du titre</a:t>
            </a:r>
          </a:p>
        </p:txBody>
      </p:sp>
      <p:sp>
        <p:nvSpPr>
          <p:cNvPr id="3" name="Espace réservé du texte 2"/>
          <p:cNvSpPr>
            <a:spLocks noGrp="1"/>
          </p:cNvSpPr>
          <p:nvPr>
            <p:ph type="body" idx="1"/>
          </p:nvPr>
        </p:nvSpPr>
        <p:spPr>
          <a:xfrm>
            <a:off x="1522809" y="4876801"/>
            <a:ext cx="8231745" cy="1292225"/>
          </a:xfrm>
        </p:spPr>
        <p:txBody>
          <a:bodyPr rtlCol="0"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grpSp>
        <p:nvGrpSpPr>
          <p:cNvPr id="7" name="Groupe 6"/>
          <p:cNvGrpSpPr/>
          <p:nvPr userDrawn="1"/>
        </p:nvGrpSpPr>
        <p:grpSpPr>
          <a:xfrm>
            <a:off x="11126509" y="0"/>
            <a:ext cx="1065491" cy="6868886"/>
            <a:chOff x="11123611" y="0"/>
            <a:chExt cx="1065214" cy="6868886"/>
          </a:xfrm>
        </p:grpSpPr>
        <p:pic>
          <p:nvPicPr>
            <p:cNvPr id="10" name="Imag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grpSp>
      <p:sp>
        <p:nvSpPr>
          <p:cNvPr id="5" name="Espace réservé du pied de page 4"/>
          <p:cNvSpPr>
            <a:spLocks noGrp="1"/>
          </p:cNvSpPr>
          <p:nvPr>
            <p:ph type="ftr" sz="quarter" idx="11"/>
          </p:nvPr>
        </p:nvSpPr>
        <p:spPr/>
        <p:txBody>
          <a:bodyPr rtlCol="0"/>
          <a:lstStyle/>
          <a:p>
            <a:r>
              <a:rPr lang="fr-FR">
                <a:solidFill>
                  <a:srgbClr val="303030"/>
                </a:solidFill>
              </a:rPr>
              <a:t>Ajouter un pied de page</a:t>
            </a:r>
          </a:p>
        </p:txBody>
      </p:sp>
      <p:sp>
        <p:nvSpPr>
          <p:cNvPr id="4" name="Espace réservé de la date 3"/>
          <p:cNvSpPr>
            <a:spLocks noGrp="1"/>
          </p:cNvSpPr>
          <p:nvPr>
            <p:ph type="dt" sz="half" idx="10"/>
          </p:nvPr>
        </p:nvSpPr>
        <p:spPr/>
        <p:txBody>
          <a:bodyPr rtlCol="0"/>
          <a:lstStyle/>
          <a:p>
            <a:fld id="{756E4845-A023-4157-BD0F-52B883D3DF11}" type="datetime1">
              <a:rPr lang="fr-FR" smtClean="0">
                <a:solidFill>
                  <a:srgbClr val="303030"/>
                </a:solidFill>
              </a:rPr>
              <a:pPr/>
              <a:t>07/01/2026</a:t>
            </a:fld>
            <a:endParaRPr lang="fr-FR">
              <a:solidFill>
                <a:srgbClr val="303030"/>
              </a:solidFill>
            </a:endParaRPr>
          </a:p>
        </p:txBody>
      </p:sp>
      <p:sp>
        <p:nvSpPr>
          <p:cNvPr id="6" name="Espace réservé du numéro de diapositive 5"/>
          <p:cNvSpPr>
            <a:spLocks noGrp="1"/>
          </p:cNvSpPr>
          <p:nvPr>
            <p:ph type="sldNum" sz="quarter" idx="12"/>
          </p:nvPr>
        </p:nvSpPr>
        <p:spPr/>
        <p:txBody>
          <a:bodyPr rtlCol="0"/>
          <a:lstStyle/>
          <a:p>
            <a:fld id="{2A013F82-EE5E-44EE-A61D-E31C6657F26F}" type="slidenum">
              <a:rPr lang="fr-FR">
                <a:solidFill>
                  <a:srgbClr val="303030"/>
                </a:solidFill>
              </a:rPr>
              <a:pPr/>
              <a:t>‹N°›</a:t>
            </a:fld>
            <a:endParaRPr lang="fr-FR">
              <a:solidFill>
                <a:srgbClr val="303030"/>
              </a:solidFill>
            </a:endParaRPr>
          </a:p>
        </p:txBody>
      </p:sp>
      <p:cxnSp>
        <p:nvCxnSpPr>
          <p:cNvPr id="9" name="Connecteur droit 8"/>
          <p:cNvCxnSpPr/>
          <p:nvPr/>
        </p:nvCxnSpPr>
        <p:spPr>
          <a:xfrm>
            <a:off x="1659368" y="4782971"/>
            <a:ext cx="8018964"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646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522809" y="381000"/>
            <a:ext cx="9832359" cy="1219200"/>
          </a:xfrm>
        </p:spPr>
        <p:txBody>
          <a:bodyPr rtlCol="0"/>
          <a:lstStyle>
            <a:lvl1pPr rtl="0">
              <a:defRPr>
                <a:solidFill>
                  <a:schemeClr val="accent1">
                    <a:lumMod val="50000"/>
                  </a:schemeClr>
                </a:solidFill>
              </a:defRPr>
            </a:lvl1pPr>
          </a:lstStyle>
          <a:p>
            <a:pPr rtl="0"/>
            <a:r>
              <a:rPr lang="fr-FR" noProof="0" dirty="0"/>
              <a:t>Cliquez pour modifier le style du titre</a:t>
            </a:r>
          </a:p>
        </p:txBody>
      </p:sp>
      <p:sp>
        <p:nvSpPr>
          <p:cNvPr id="3" name="Espace réservé du contenu 2"/>
          <p:cNvSpPr>
            <a:spLocks noGrp="1"/>
          </p:cNvSpPr>
          <p:nvPr>
            <p:ph sz="half" idx="1"/>
          </p:nvPr>
        </p:nvSpPr>
        <p:spPr>
          <a:xfrm>
            <a:off x="1488556" y="1984248"/>
            <a:ext cx="4801850" cy="4187952"/>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4" name="Espace réservé du contenu 3"/>
          <p:cNvSpPr>
            <a:spLocks noGrp="1"/>
          </p:cNvSpPr>
          <p:nvPr>
            <p:ph sz="half" idx="2"/>
          </p:nvPr>
        </p:nvSpPr>
        <p:spPr>
          <a:xfrm>
            <a:off x="6553319" y="1984248"/>
            <a:ext cx="4801851" cy="4187952"/>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6" name="Espace réservé du pied de page 5"/>
          <p:cNvSpPr>
            <a:spLocks noGrp="1"/>
          </p:cNvSpPr>
          <p:nvPr>
            <p:ph type="ftr" sz="quarter" idx="11"/>
          </p:nvPr>
        </p:nvSpPr>
        <p:spPr/>
        <p:txBody>
          <a:bodyPr rtlCol="0"/>
          <a:lstStyle/>
          <a:p>
            <a:r>
              <a:rPr lang="fr-FR">
                <a:solidFill>
                  <a:srgbClr val="303030"/>
                </a:solidFill>
              </a:rPr>
              <a:t>Ajouter un pied de page</a:t>
            </a:r>
          </a:p>
        </p:txBody>
      </p:sp>
      <p:sp>
        <p:nvSpPr>
          <p:cNvPr id="5" name="Espace réservé de la date 4"/>
          <p:cNvSpPr>
            <a:spLocks noGrp="1"/>
          </p:cNvSpPr>
          <p:nvPr>
            <p:ph type="dt" sz="half" idx="10"/>
          </p:nvPr>
        </p:nvSpPr>
        <p:spPr/>
        <p:txBody>
          <a:bodyPr rtlCol="0"/>
          <a:lstStyle/>
          <a:p>
            <a:fld id="{413F5333-0EAB-4322-91DA-AA001C81BF31}" type="datetime1">
              <a:rPr lang="fr-FR" smtClean="0">
                <a:solidFill>
                  <a:srgbClr val="303030"/>
                </a:solidFill>
              </a:rPr>
              <a:pPr/>
              <a:t>07/01/2026</a:t>
            </a:fld>
            <a:endParaRPr lang="fr-FR">
              <a:solidFill>
                <a:srgbClr val="303030"/>
              </a:solidFill>
            </a:endParaRPr>
          </a:p>
        </p:txBody>
      </p:sp>
      <p:sp>
        <p:nvSpPr>
          <p:cNvPr id="7" name="Espace réservé du numéro de diapositive 6"/>
          <p:cNvSpPr>
            <a:spLocks noGrp="1"/>
          </p:cNvSpPr>
          <p:nvPr>
            <p:ph type="sldNum" sz="quarter" idx="12"/>
          </p:nvPr>
        </p:nvSpPr>
        <p:spPr/>
        <p:txBody>
          <a:bodyPr rtlCol="0"/>
          <a:lstStyle/>
          <a:p>
            <a:fld id="{2A013F82-EE5E-44EE-A61D-E31C6657F26F}" type="slidenum">
              <a:rPr lang="fr-FR">
                <a:solidFill>
                  <a:srgbClr val="303030"/>
                </a:solidFill>
              </a:rPr>
              <a:pPr/>
              <a:t>‹N°›</a:t>
            </a:fld>
            <a:endParaRPr lang="fr-FR">
              <a:solidFill>
                <a:srgbClr val="303030"/>
              </a:solidFill>
            </a:endParaRPr>
          </a:p>
        </p:txBody>
      </p:sp>
      <p:cxnSp>
        <p:nvCxnSpPr>
          <p:cNvPr id="8" name="Connecteur droit 7"/>
          <p:cNvCxnSpPr/>
          <p:nvPr/>
        </p:nvCxnSpPr>
        <p:spPr>
          <a:xfrm>
            <a:off x="1659368" y="1709058"/>
            <a:ext cx="9619581"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41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522809" y="381000"/>
            <a:ext cx="9832359" cy="1219200"/>
          </a:xfrm>
        </p:spPr>
        <p:txBody>
          <a:bodyPr rtlCol="0"/>
          <a:lstStyle>
            <a:lvl1pPr rtl="0">
              <a:defRPr>
                <a:solidFill>
                  <a:schemeClr val="accent1">
                    <a:lumMod val="50000"/>
                  </a:schemeClr>
                </a:solidFill>
              </a:defRPr>
            </a:lvl1pPr>
          </a:lstStyle>
          <a:p>
            <a:pPr rtl="0"/>
            <a:r>
              <a:rPr lang="fr-FR" noProof="0" dirty="0"/>
              <a:t>Cliquez pour modifier le style du titre</a:t>
            </a:r>
          </a:p>
        </p:txBody>
      </p:sp>
      <p:sp>
        <p:nvSpPr>
          <p:cNvPr id="3" name="Espace réservé du texte 2"/>
          <p:cNvSpPr>
            <a:spLocks noGrp="1"/>
          </p:cNvSpPr>
          <p:nvPr>
            <p:ph type="body" idx="1"/>
          </p:nvPr>
        </p:nvSpPr>
        <p:spPr>
          <a:xfrm>
            <a:off x="1522810" y="1828800"/>
            <a:ext cx="4801850"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1522810" y="2743201"/>
            <a:ext cx="4801850" cy="342582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5" name="Espace réservé du texte 4"/>
          <p:cNvSpPr>
            <a:spLocks noGrp="1"/>
          </p:cNvSpPr>
          <p:nvPr>
            <p:ph type="body" sz="quarter" idx="3"/>
          </p:nvPr>
        </p:nvSpPr>
        <p:spPr>
          <a:xfrm>
            <a:off x="6553320" y="1828800"/>
            <a:ext cx="4801850"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553320" y="2743201"/>
            <a:ext cx="4801850" cy="342582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8" name="Espace réservé du pied de page 7"/>
          <p:cNvSpPr>
            <a:spLocks noGrp="1"/>
          </p:cNvSpPr>
          <p:nvPr>
            <p:ph type="ftr" sz="quarter" idx="11"/>
          </p:nvPr>
        </p:nvSpPr>
        <p:spPr/>
        <p:txBody>
          <a:bodyPr rtlCol="0"/>
          <a:lstStyle/>
          <a:p>
            <a:r>
              <a:rPr lang="fr-FR">
                <a:solidFill>
                  <a:srgbClr val="303030"/>
                </a:solidFill>
              </a:rPr>
              <a:t>Ajouter un pied de page</a:t>
            </a:r>
          </a:p>
        </p:txBody>
      </p:sp>
      <p:sp>
        <p:nvSpPr>
          <p:cNvPr id="7" name="Espace réservé de la date 6"/>
          <p:cNvSpPr>
            <a:spLocks noGrp="1"/>
          </p:cNvSpPr>
          <p:nvPr>
            <p:ph type="dt" sz="half" idx="10"/>
          </p:nvPr>
        </p:nvSpPr>
        <p:spPr/>
        <p:txBody>
          <a:bodyPr rtlCol="0"/>
          <a:lstStyle/>
          <a:p>
            <a:fld id="{E308D7B2-D3E4-434D-BB41-F7151759E8CA}" type="datetime1">
              <a:rPr lang="fr-FR" smtClean="0">
                <a:solidFill>
                  <a:srgbClr val="303030"/>
                </a:solidFill>
              </a:rPr>
              <a:pPr/>
              <a:t>07/01/2026</a:t>
            </a:fld>
            <a:endParaRPr lang="fr-FR">
              <a:solidFill>
                <a:srgbClr val="303030"/>
              </a:solidFill>
            </a:endParaRPr>
          </a:p>
        </p:txBody>
      </p:sp>
      <p:sp>
        <p:nvSpPr>
          <p:cNvPr id="9" name="Espace réservé du numéro de diapositive 8"/>
          <p:cNvSpPr>
            <a:spLocks noGrp="1"/>
          </p:cNvSpPr>
          <p:nvPr>
            <p:ph type="sldNum" sz="quarter" idx="12"/>
          </p:nvPr>
        </p:nvSpPr>
        <p:spPr/>
        <p:txBody>
          <a:bodyPr rtlCol="0"/>
          <a:lstStyle/>
          <a:p>
            <a:fld id="{2A013F82-EE5E-44EE-A61D-E31C6657F26F}" type="slidenum">
              <a:rPr lang="fr-FR">
                <a:solidFill>
                  <a:srgbClr val="303030"/>
                </a:solidFill>
              </a:rPr>
              <a:pPr/>
              <a:t>‹N°›</a:t>
            </a:fld>
            <a:endParaRPr lang="fr-FR">
              <a:solidFill>
                <a:srgbClr val="303030"/>
              </a:solidFill>
            </a:endParaRPr>
          </a:p>
        </p:txBody>
      </p:sp>
      <p:cxnSp>
        <p:nvCxnSpPr>
          <p:cNvPr id="10" name="Connecteur droit 9"/>
          <p:cNvCxnSpPr/>
          <p:nvPr/>
        </p:nvCxnSpPr>
        <p:spPr>
          <a:xfrm>
            <a:off x="1659368" y="1709058"/>
            <a:ext cx="9619581"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10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rtlCol="0"/>
          <a:lstStyle>
            <a:lvl1pPr rtl="0">
              <a:defRPr>
                <a:solidFill>
                  <a:schemeClr val="accent1">
                    <a:lumMod val="50000"/>
                  </a:schemeClr>
                </a:solidFill>
              </a:defRPr>
            </a:lvl1pPr>
          </a:lstStyle>
          <a:p>
            <a:pPr rtl="0"/>
            <a:r>
              <a:rPr lang="fr-FR" noProof="0" dirty="0"/>
              <a:t>Cliquez pour modifier le style du titre</a:t>
            </a:r>
          </a:p>
        </p:txBody>
      </p:sp>
      <p:sp>
        <p:nvSpPr>
          <p:cNvPr id="4" name="Espace réservé du pied de page 3"/>
          <p:cNvSpPr>
            <a:spLocks noGrp="1"/>
          </p:cNvSpPr>
          <p:nvPr>
            <p:ph type="ftr" sz="quarter" idx="11"/>
          </p:nvPr>
        </p:nvSpPr>
        <p:spPr/>
        <p:txBody>
          <a:bodyPr rtlCol="0"/>
          <a:lstStyle/>
          <a:p>
            <a:r>
              <a:rPr lang="fr-FR">
                <a:solidFill>
                  <a:srgbClr val="303030"/>
                </a:solidFill>
              </a:rPr>
              <a:t>Ajouter un pied de page</a:t>
            </a:r>
          </a:p>
        </p:txBody>
      </p:sp>
      <p:sp>
        <p:nvSpPr>
          <p:cNvPr id="3" name="Espace réservé de la date 2"/>
          <p:cNvSpPr>
            <a:spLocks noGrp="1"/>
          </p:cNvSpPr>
          <p:nvPr>
            <p:ph type="dt" sz="half" idx="10"/>
          </p:nvPr>
        </p:nvSpPr>
        <p:spPr/>
        <p:txBody>
          <a:bodyPr rtlCol="0"/>
          <a:lstStyle/>
          <a:p>
            <a:fld id="{F56A0584-CD12-48FA-A583-4DD2AE118A49}" type="datetime1">
              <a:rPr lang="fr-FR" smtClean="0">
                <a:solidFill>
                  <a:srgbClr val="303030"/>
                </a:solidFill>
              </a:rPr>
              <a:pPr/>
              <a:t>07/01/2026</a:t>
            </a:fld>
            <a:endParaRPr lang="fr-FR">
              <a:solidFill>
                <a:srgbClr val="303030"/>
              </a:solidFill>
            </a:endParaRPr>
          </a:p>
        </p:txBody>
      </p:sp>
      <p:sp>
        <p:nvSpPr>
          <p:cNvPr id="5" name="Espace réservé du numéro de diapositive 4"/>
          <p:cNvSpPr>
            <a:spLocks noGrp="1"/>
          </p:cNvSpPr>
          <p:nvPr>
            <p:ph type="sldNum" sz="quarter" idx="12"/>
          </p:nvPr>
        </p:nvSpPr>
        <p:spPr/>
        <p:txBody>
          <a:bodyPr rtlCol="0"/>
          <a:lstStyle/>
          <a:p>
            <a:fld id="{2A013F82-EE5E-44EE-A61D-E31C6657F26F}" type="slidenum">
              <a:rPr lang="fr-FR">
                <a:solidFill>
                  <a:srgbClr val="303030"/>
                </a:solidFill>
              </a:rPr>
              <a:pPr/>
              <a:t>‹N°›</a:t>
            </a:fld>
            <a:endParaRPr lang="fr-FR">
              <a:solidFill>
                <a:srgbClr val="303030"/>
              </a:solidFill>
            </a:endParaRPr>
          </a:p>
        </p:txBody>
      </p:sp>
      <p:cxnSp>
        <p:nvCxnSpPr>
          <p:cNvPr id="6" name="Connecteur droit 5"/>
          <p:cNvCxnSpPr/>
          <p:nvPr/>
        </p:nvCxnSpPr>
        <p:spPr>
          <a:xfrm>
            <a:off x="1659368" y="1709058"/>
            <a:ext cx="9619581"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890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914144" y="274320"/>
            <a:ext cx="9997440" cy="1143000"/>
          </a:xfrm>
        </p:spPr>
        <p:txBody>
          <a:bodyPr anchor="ct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E7430D29-00FF-4693-9571-F00E4BBB1AE8}" type="datetimeFigureOut">
              <a:rPr lang="fr-FR" smtClean="0"/>
              <a:pPr/>
              <a:t>07/01/2026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2F9C50C-D814-489A-B2CA-65BD973847B9}" type="slidenum">
              <a:rPr lang="fr-FR" smtClean="0"/>
              <a:pPr/>
              <a:t>‹N°›</a:t>
            </a:fld>
            <a:endParaRPr lang="fr-FR"/>
          </a:p>
        </p:txBody>
      </p:sp>
    </p:spTree>
    <p:extLst>
      <p:ext uri="{BB962C8B-B14F-4D97-AF65-F5344CB8AC3E}">
        <p14:creationId xmlns:p14="http://schemas.microsoft.com/office/powerpoint/2010/main" val="14126960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rtlCol="0"/>
          <a:lstStyle/>
          <a:p>
            <a:r>
              <a:rPr lang="fr-FR">
                <a:solidFill>
                  <a:srgbClr val="303030"/>
                </a:solidFill>
              </a:rPr>
              <a:t>Ajouter un pied de page</a:t>
            </a:r>
          </a:p>
        </p:txBody>
      </p:sp>
      <p:sp>
        <p:nvSpPr>
          <p:cNvPr id="2" name="Espace réservé de la date 1"/>
          <p:cNvSpPr>
            <a:spLocks noGrp="1"/>
          </p:cNvSpPr>
          <p:nvPr>
            <p:ph type="dt" sz="half" idx="10"/>
          </p:nvPr>
        </p:nvSpPr>
        <p:spPr/>
        <p:txBody>
          <a:bodyPr rtlCol="0"/>
          <a:lstStyle/>
          <a:p>
            <a:fld id="{2D8C013D-3AAB-45AA-894A-56E5B95DFC23}" type="datetime1">
              <a:rPr lang="fr-FR" smtClean="0">
                <a:solidFill>
                  <a:srgbClr val="303030"/>
                </a:solidFill>
              </a:rPr>
              <a:pPr/>
              <a:t>07/01/2026</a:t>
            </a:fld>
            <a:endParaRPr lang="fr-FR">
              <a:solidFill>
                <a:srgbClr val="303030"/>
              </a:solidFill>
            </a:endParaRPr>
          </a:p>
        </p:txBody>
      </p:sp>
      <p:sp>
        <p:nvSpPr>
          <p:cNvPr id="4" name="Espace réservé du numéro de diapositive 3"/>
          <p:cNvSpPr>
            <a:spLocks noGrp="1"/>
          </p:cNvSpPr>
          <p:nvPr>
            <p:ph type="sldNum" sz="quarter" idx="12"/>
          </p:nvPr>
        </p:nvSpPr>
        <p:spPr/>
        <p:txBody>
          <a:bodyPr rtlCol="0"/>
          <a:lstStyle/>
          <a:p>
            <a:fld id="{2A013F82-EE5E-44EE-A61D-E31C6657F26F}" type="slidenum">
              <a:rPr lang="fr-FR">
                <a:solidFill>
                  <a:srgbClr val="303030"/>
                </a:solidFill>
              </a:rPr>
              <a:pPr/>
              <a:t>‹N°›</a:t>
            </a:fld>
            <a:endParaRPr lang="fr-FR">
              <a:solidFill>
                <a:srgbClr val="303030"/>
              </a:solidFill>
            </a:endParaRPr>
          </a:p>
        </p:txBody>
      </p:sp>
    </p:spTree>
    <p:extLst>
      <p:ext uri="{BB962C8B-B14F-4D97-AF65-F5344CB8AC3E}">
        <p14:creationId xmlns:p14="http://schemas.microsoft.com/office/powerpoint/2010/main" val="745656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522809" y="685801"/>
            <a:ext cx="4115872" cy="1925637"/>
          </a:xfrm>
        </p:spPr>
        <p:txBody>
          <a:bodyPr rtlCol="0" anchor="b">
            <a:noAutofit/>
          </a:bodyPr>
          <a:lstStyle>
            <a:lvl1pPr algn="l" rtl="0">
              <a:lnSpc>
                <a:spcPct val="80000"/>
              </a:lnSpc>
              <a:defRPr sz="4000" b="0">
                <a:solidFill>
                  <a:schemeClr val="accent1">
                    <a:lumMod val="50000"/>
                  </a:schemeClr>
                </a:solidFill>
              </a:defRPr>
            </a:lvl1pPr>
          </a:lstStyle>
          <a:p>
            <a:pPr rtl="0"/>
            <a:r>
              <a:rPr lang="fr-FR" noProof="0" dirty="0"/>
              <a:t>Cliquez pour modifier le style du titre</a:t>
            </a:r>
          </a:p>
        </p:txBody>
      </p:sp>
      <p:sp>
        <p:nvSpPr>
          <p:cNvPr id="3" name="Espace réservé du contenu 2"/>
          <p:cNvSpPr>
            <a:spLocks noGrp="1"/>
          </p:cNvSpPr>
          <p:nvPr>
            <p:ph idx="1"/>
          </p:nvPr>
        </p:nvSpPr>
        <p:spPr>
          <a:xfrm>
            <a:off x="6096002" y="685800"/>
            <a:ext cx="5259169" cy="5486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4" name="Espace réservé du texte 3"/>
          <p:cNvSpPr>
            <a:spLocks noGrp="1"/>
          </p:cNvSpPr>
          <p:nvPr>
            <p:ph type="body" sz="half" idx="2"/>
          </p:nvPr>
        </p:nvSpPr>
        <p:spPr>
          <a:xfrm>
            <a:off x="1522809" y="2895600"/>
            <a:ext cx="4115872" cy="1752601"/>
          </a:xfrm>
        </p:spPr>
        <p:txBody>
          <a:bodyPr rtlCol="0">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6" name="Espace réservé du pied de page 5"/>
          <p:cNvSpPr>
            <a:spLocks noGrp="1"/>
          </p:cNvSpPr>
          <p:nvPr>
            <p:ph type="ftr" sz="quarter" idx="11"/>
          </p:nvPr>
        </p:nvSpPr>
        <p:spPr/>
        <p:txBody>
          <a:bodyPr rtlCol="0"/>
          <a:lstStyle/>
          <a:p>
            <a:r>
              <a:rPr lang="fr-FR">
                <a:solidFill>
                  <a:srgbClr val="303030"/>
                </a:solidFill>
              </a:rPr>
              <a:t>Ajouter un pied de page</a:t>
            </a:r>
          </a:p>
        </p:txBody>
      </p:sp>
      <p:sp>
        <p:nvSpPr>
          <p:cNvPr id="5" name="Espace réservé de la date 4"/>
          <p:cNvSpPr>
            <a:spLocks noGrp="1"/>
          </p:cNvSpPr>
          <p:nvPr>
            <p:ph type="dt" sz="half" idx="10"/>
          </p:nvPr>
        </p:nvSpPr>
        <p:spPr/>
        <p:txBody>
          <a:bodyPr rtlCol="0"/>
          <a:lstStyle/>
          <a:p>
            <a:fld id="{9B9A329B-F71F-4CE7-9A2B-7257A6C5F696}" type="datetime1">
              <a:rPr lang="fr-FR" smtClean="0">
                <a:solidFill>
                  <a:srgbClr val="303030"/>
                </a:solidFill>
              </a:rPr>
              <a:pPr/>
              <a:t>07/01/2026</a:t>
            </a:fld>
            <a:endParaRPr lang="fr-FR">
              <a:solidFill>
                <a:srgbClr val="303030"/>
              </a:solidFill>
            </a:endParaRPr>
          </a:p>
        </p:txBody>
      </p:sp>
      <p:sp>
        <p:nvSpPr>
          <p:cNvPr id="7" name="Espace réservé du numéro de diapositive 6"/>
          <p:cNvSpPr>
            <a:spLocks noGrp="1"/>
          </p:cNvSpPr>
          <p:nvPr>
            <p:ph type="sldNum" sz="quarter" idx="12"/>
          </p:nvPr>
        </p:nvSpPr>
        <p:spPr/>
        <p:txBody>
          <a:bodyPr rtlCol="0"/>
          <a:lstStyle/>
          <a:p>
            <a:fld id="{2A013F82-EE5E-44EE-A61D-E31C6657F26F}" type="slidenum">
              <a:rPr lang="fr-FR">
                <a:solidFill>
                  <a:srgbClr val="303030"/>
                </a:solidFill>
              </a:rPr>
              <a:pPr/>
              <a:t>‹N°›</a:t>
            </a:fld>
            <a:endParaRPr lang="fr-FR">
              <a:solidFill>
                <a:srgbClr val="303030"/>
              </a:solidFill>
            </a:endParaRPr>
          </a:p>
        </p:txBody>
      </p:sp>
      <p:cxnSp>
        <p:nvCxnSpPr>
          <p:cNvPr id="8" name="Connecteur droit 7"/>
          <p:cNvCxnSpPr/>
          <p:nvPr/>
        </p:nvCxnSpPr>
        <p:spPr>
          <a:xfrm>
            <a:off x="1659368" y="2743200"/>
            <a:ext cx="3903092"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10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522809" y="685800"/>
            <a:ext cx="4115872" cy="1925638"/>
          </a:xfrm>
        </p:spPr>
        <p:txBody>
          <a:bodyPr rtlCol="0" anchor="b">
            <a:normAutofit/>
          </a:bodyPr>
          <a:lstStyle>
            <a:lvl1pPr algn="l" rtl="0">
              <a:lnSpc>
                <a:spcPct val="80000"/>
              </a:lnSpc>
              <a:defRPr sz="4000" b="0" i="0" baseline="0">
                <a:solidFill>
                  <a:schemeClr val="accent1">
                    <a:lumMod val="50000"/>
                  </a:schemeClr>
                </a:solidFill>
              </a:defRPr>
            </a:lvl1pPr>
          </a:lstStyle>
          <a:p>
            <a:pPr rtl="0"/>
            <a:r>
              <a:rPr lang="fr-FR" noProof="0" dirty="0"/>
              <a:t>Cliquez pour modifier le style du titre</a:t>
            </a:r>
          </a:p>
        </p:txBody>
      </p:sp>
      <p:sp>
        <p:nvSpPr>
          <p:cNvPr id="3" name="Espace réservé d’image 2" descr="Espace réservé vide pour ajouter une image. Cliquez sur l’espace réservé et sélectionnez l’image à ajouter"/>
          <p:cNvSpPr>
            <a:spLocks noGrp="1"/>
          </p:cNvSpPr>
          <p:nvPr>
            <p:ph type="pic" idx="1"/>
          </p:nvPr>
        </p:nvSpPr>
        <p:spPr>
          <a:xfrm>
            <a:off x="6027495" y="-50118"/>
            <a:ext cx="6173806" cy="6857999"/>
          </a:xfrm>
          <a:solidFill>
            <a:schemeClr val="bg2"/>
          </a:solidFill>
          <a:effectLst>
            <a:outerShdw blurRad="152400" dist="50800" dir="10800000" algn="r" rotWithShape="0">
              <a:prstClr val="black">
                <a:alpha val="25000"/>
              </a:prstClr>
            </a:outerShdw>
          </a:effectLst>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sp>
        <p:nvSpPr>
          <p:cNvPr id="4" name="Espace réservé du texte 3"/>
          <p:cNvSpPr>
            <a:spLocks noGrp="1"/>
          </p:cNvSpPr>
          <p:nvPr>
            <p:ph type="body" sz="half" idx="2"/>
          </p:nvPr>
        </p:nvSpPr>
        <p:spPr>
          <a:xfrm>
            <a:off x="1522809" y="2895600"/>
            <a:ext cx="4115872" cy="1752601"/>
          </a:xfrm>
        </p:spPr>
        <p:txBody>
          <a:bodyPr rtlCol="0">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0" name="Connecteur droit 9"/>
          <p:cNvCxnSpPr/>
          <p:nvPr/>
        </p:nvCxnSpPr>
        <p:spPr>
          <a:xfrm>
            <a:off x="1659368" y="2743200"/>
            <a:ext cx="3903092"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060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rtlCol="0"/>
          <a:lstStyle>
            <a:lvl1pPr rtl="0">
              <a:defRPr>
                <a:solidFill>
                  <a:schemeClr val="accent1">
                    <a:lumMod val="50000"/>
                  </a:schemeClr>
                </a:solidFill>
              </a:defRPr>
            </a:lvl1pPr>
          </a:lstStyle>
          <a:p>
            <a:pPr rtl="0"/>
            <a:r>
              <a:rPr lang="fr-FR" noProof="0" dirty="0"/>
              <a:t>Cliquez pour modifier le style du titre</a:t>
            </a:r>
          </a:p>
        </p:txBody>
      </p:sp>
      <p:sp>
        <p:nvSpPr>
          <p:cNvPr id="3" name="Espace réservé du texte vertical 2"/>
          <p:cNvSpPr>
            <a:spLocks noGrp="1"/>
          </p:cNvSpPr>
          <p:nvPr>
            <p:ph type="body" orient="vert" idx="1"/>
          </p:nvPr>
        </p:nvSpPr>
        <p:spPr/>
        <p:txBody>
          <a:bodyPr vert="eaVert" rtlCol="0"/>
          <a:lstStyle>
            <a:lvl1pPr>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5" name="Espace réservé du pied de page 4"/>
          <p:cNvSpPr>
            <a:spLocks noGrp="1"/>
          </p:cNvSpPr>
          <p:nvPr>
            <p:ph type="ftr" sz="quarter" idx="11"/>
          </p:nvPr>
        </p:nvSpPr>
        <p:spPr/>
        <p:txBody>
          <a:bodyPr rtlCol="0"/>
          <a:lstStyle/>
          <a:p>
            <a:r>
              <a:rPr lang="fr-FR">
                <a:solidFill>
                  <a:srgbClr val="303030"/>
                </a:solidFill>
              </a:rPr>
              <a:t>Ajouter un pied de page</a:t>
            </a:r>
          </a:p>
        </p:txBody>
      </p:sp>
      <p:sp>
        <p:nvSpPr>
          <p:cNvPr id="4" name="Espace réservé de la date 3"/>
          <p:cNvSpPr>
            <a:spLocks noGrp="1"/>
          </p:cNvSpPr>
          <p:nvPr>
            <p:ph type="dt" sz="half" idx="10"/>
          </p:nvPr>
        </p:nvSpPr>
        <p:spPr/>
        <p:txBody>
          <a:bodyPr rtlCol="0"/>
          <a:lstStyle/>
          <a:p>
            <a:fld id="{17012E72-47FA-4B56-8ED6-65D7D2B7D674}" type="datetime1">
              <a:rPr lang="fr-FR" smtClean="0">
                <a:solidFill>
                  <a:srgbClr val="303030"/>
                </a:solidFill>
              </a:rPr>
              <a:pPr/>
              <a:t>07/01/2026</a:t>
            </a:fld>
            <a:endParaRPr lang="fr-FR">
              <a:solidFill>
                <a:srgbClr val="303030"/>
              </a:solidFill>
            </a:endParaRPr>
          </a:p>
        </p:txBody>
      </p:sp>
      <p:sp>
        <p:nvSpPr>
          <p:cNvPr id="6" name="Espace réservé du numéro de diapositive 5"/>
          <p:cNvSpPr>
            <a:spLocks noGrp="1"/>
          </p:cNvSpPr>
          <p:nvPr>
            <p:ph type="sldNum" sz="quarter" idx="12"/>
          </p:nvPr>
        </p:nvSpPr>
        <p:spPr/>
        <p:txBody>
          <a:bodyPr rtlCol="0"/>
          <a:lstStyle/>
          <a:p>
            <a:fld id="{2A013F82-EE5E-44EE-A61D-E31C6657F26F}" type="slidenum">
              <a:rPr lang="fr-FR">
                <a:solidFill>
                  <a:srgbClr val="303030"/>
                </a:solidFill>
              </a:rPr>
              <a:pPr/>
              <a:t>‹N°›</a:t>
            </a:fld>
            <a:endParaRPr lang="fr-FR">
              <a:solidFill>
                <a:srgbClr val="303030"/>
              </a:solidFill>
            </a:endParaRPr>
          </a:p>
        </p:txBody>
      </p:sp>
    </p:spTree>
    <p:extLst>
      <p:ext uri="{BB962C8B-B14F-4D97-AF65-F5344CB8AC3E}">
        <p14:creationId xmlns:p14="http://schemas.microsoft.com/office/powerpoint/2010/main" val="315436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hasCustomPrompt="1"/>
          </p:nvPr>
        </p:nvSpPr>
        <p:spPr>
          <a:xfrm>
            <a:off x="9525893" y="646113"/>
            <a:ext cx="1829277" cy="5522913"/>
          </a:xfrm>
        </p:spPr>
        <p:txBody>
          <a:bodyPr vert="eaVert" rtlCol="0"/>
          <a:lstStyle>
            <a:lvl1pPr rtl="0">
              <a:defRPr>
                <a:solidFill>
                  <a:schemeClr val="accent1">
                    <a:lumMod val="50000"/>
                  </a:schemeClr>
                </a:solidFill>
              </a:defRPr>
            </a:lvl1pPr>
          </a:lstStyle>
          <a:p>
            <a:pPr rtl="0"/>
            <a:r>
              <a:rPr lang="fr-FR" noProof="0" dirty="0"/>
              <a:t>Cliquez pour modifier le style du titre</a:t>
            </a:r>
          </a:p>
        </p:txBody>
      </p:sp>
      <p:sp>
        <p:nvSpPr>
          <p:cNvPr id="3" name="Espace réservé du texte vertical 2"/>
          <p:cNvSpPr>
            <a:spLocks noGrp="1"/>
          </p:cNvSpPr>
          <p:nvPr>
            <p:ph type="body" orient="vert" idx="1"/>
          </p:nvPr>
        </p:nvSpPr>
        <p:spPr>
          <a:xfrm>
            <a:off x="1522809" y="646113"/>
            <a:ext cx="7621985" cy="5522913"/>
          </a:xfrm>
        </p:spPr>
        <p:txBody>
          <a:bodyPr vert="eaVert" rtlCol="0"/>
          <a:lstStyle>
            <a:lvl1pPr>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5" name="Espace réservé du pied de page 4"/>
          <p:cNvSpPr>
            <a:spLocks noGrp="1"/>
          </p:cNvSpPr>
          <p:nvPr>
            <p:ph type="ftr" sz="quarter" idx="11"/>
          </p:nvPr>
        </p:nvSpPr>
        <p:spPr/>
        <p:txBody>
          <a:bodyPr rtlCol="0"/>
          <a:lstStyle/>
          <a:p>
            <a:r>
              <a:rPr lang="fr-FR">
                <a:solidFill>
                  <a:srgbClr val="303030"/>
                </a:solidFill>
              </a:rPr>
              <a:t>Ajouter un pied de page</a:t>
            </a:r>
          </a:p>
        </p:txBody>
      </p:sp>
      <p:sp>
        <p:nvSpPr>
          <p:cNvPr id="4" name="Espace réservé de la date 3"/>
          <p:cNvSpPr>
            <a:spLocks noGrp="1"/>
          </p:cNvSpPr>
          <p:nvPr>
            <p:ph type="dt" sz="half" idx="10"/>
          </p:nvPr>
        </p:nvSpPr>
        <p:spPr/>
        <p:txBody>
          <a:bodyPr rtlCol="0"/>
          <a:lstStyle/>
          <a:p>
            <a:fld id="{80E45B83-64CC-4BE5-B9BD-4B51D9FD91B1}" type="datetime1">
              <a:rPr lang="fr-FR" smtClean="0">
                <a:solidFill>
                  <a:srgbClr val="303030"/>
                </a:solidFill>
              </a:rPr>
              <a:pPr/>
              <a:t>07/01/2026</a:t>
            </a:fld>
            <a:endParaRPr lang="fr-FR">
              <a:solidFill>
                <a:srgbClr val="303030"/>
              </a:solidFill>
            </a:endParaRPr>
          </a:p>
        </p:txBody>
      </p:sp>
      <p:sp>
        <p:nvSpPr>
          <p:cNvPr id="6" name="Espace réservé du numéro de diapositive 5"/>
          <p:cNvSpPr>
            <a:spLocks noGrp="1"/>
          </p:cNvSpPr>
          <p:nvPr>
            <p:ph type="sldNum" sz="quarter" idx="12"/>
          </p:nvPr>
        </p:nvSpPr>
        <p:spPr/>
        <p:txBody>
          <a:bodyPr rtlCol="0"/>
          <a:lstStyle/>
          <a:p>
            <a:fld id="{2A013F82-EE5E-44EE-A61D-E31C6657F26F}" type="slidenum">
              <a:rPr lang="fr-FR">
                <a:solidFill>
                  <a:srgbClr val="303030"/>
                </a:solidFill>
              </a:rPr>
              <a:pPr/>
              <a:t>‹N°›</a:t>
            </a:fld>
            <a:endParaRPr lang="fr-FR">
              <a:solidFill>
                <a:srgbClr val="303030"/>
              </a:solidFill>
            </a:endParaRPr>
          </a:p>
        </p:txBody>
      </p:sp>
      <p:cxnSp>
        <p:nvCxnSpPr>
          <p:cNvPr id="7" name="Connecteur droit 6"/>
          <p:cNvCxnSpPr/>
          <p:nvPr/>
        </p:nvCxnSpPr>
        <p:spPr>
          <a:xfrm>
            <a:off x="9373453"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74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6756" y="502721"/>
            <a:ext cx="8379093" cy="967132"/>
          </a:xfrm>
        </p:spPr>
        <p:txBody>
          <a:bodyPr/>
          <a:lstStyle>
            <a:lvl1pPr algn="l">
              <a:defRPr sz="3599">
                <a:solidFill>
                  <a:srgbClr val="0B00F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xmlns="" id="{74F5CB70-1A32-497F-AC1B-741A6EB1E192}"/>
              </a:ext>
            </a:extLst>
          </p:cNvPr>
          <p:cNvSpPr>
            <a:spLocks noGrp="1"/>
          </p:cNvSpPr>
          <p:nvPr>
            <p:ph type="sldNum" sz="quarter" idx="10"/>
          </p:nvPr>
        </p:nvSpPr>
        <p:spPr/>
        <p:txBody>
          <a:bodyPr/>
          <a:lstStyle>
            <a:lvl1pPr>
              <a:defRPr/>
            </a:lvl1pPr>
          </a:lstStyle>
          <a:p>
            <a:pPr>
              <a:defRPr/>
            </a:pPr>
            <a:fld id="{F8CD0532-95CE-4FB3-AD57-2878087843B3}" type="slidenum">
              <a:rPr lang="en-US" altLang="fr-FR">
                <a:solidFill>
                  <a:srgbClr val="303030"/>
                </a:solidFill>
              </a:rPr>
              <a:pPr>
                <a:defRPr/>
              </a:pPr>
              <a:t>‹N°›</a:t>
            </a:fld>
            <a:endParaRPr lang="en-US" altLang="fr-FR">
              <a:solidFill>
                <a:srgbClr val="303030"/>
              </a:solidFill>
            </a:endParaRPr>
          </a:p>
        </p:txBody>
      </p:sp>
    </p:spTree>
    <p:extLst>
      <p:ext uri="{BB962C8B-B14F-4D97-AF65-F5344CB8AC3E}">
        <p14:creationId xmlns:p14="http://schemas.microsoft.com/office/powerpoint/2010/main" val="20124357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521220" y="1600200"/>
            <a:ext cx="5946737" cy="3048000"/>
          </a:xfrm>
        </p:spPr>
        <p:txBody>
          <a:bodyPr rtlCol="0" anchor="b">
            <a:normAutofit/>
          </a:bodyPr>
          <a:lstStyle>
            <a:lvl1pPr rtl="0">
              <a:lnSpc>
                <a:spcPct val="80000"/>
              </a:lnSpc>
              <a:defRPr sz="6600">
                <a:solidFill>
                  <a:schemeClr val="tx1"/>
                </a:solidFill>
              </a:defRPr>
            </a:lvl1pPr>
          </a:lstStyle>
          <a:p>
            <a:pPr rtl="0"/>
            <a:r>
              <a:rPr lang="fr-FR" noProof="0" dirty="0"/>
              <a:t>Cliquez pour modifier le style du titre</a:t>
            </a:r>
          </a:p>
        </p:txBody>
      </p:sp>
      <p:sp>
        <p:nvSpPr>
          <p:cNvPr id="3" name="Sous-titre 2"/>
          <p:cNvSpPr>
            <a:spLocks noGrp="1"/>
          </p:cNvSpPr>
          <p:nvPr>
            <p:ph type="subTitle" idx="1" hasCustomPrompt="1"/>
          </p:nvPr>
        </p:nvSpPr>
        <p:spPr>
          <a:xfrm>
            <a:off x="1521221" y="4898573"/>
            <a:ext cx="5946736" cy="1270453"/>
          </a:xfrm>
        </p:spPr>
        <p:txBody>
          <a:bodyPr rtlCol="0">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noProof="0"/>
              <a:t>Modifier le style des sous-titres du masque</a:t>
            </a:r>
          </a:p>
        </p:txBody>
      </p:sp>
      <p:cxnSp>
        <p:nvCxnSpPr>
          <p:cNvPr id="6" name="Connecteur droit 5"/>
          <p:cNvCxnSpPr/>
          <p:nvPr/>
        </p:nvCxnSpPr>
        <p:spPr>
          <a:xfrm>
            <a:off x="1659368" y="4782971"/>
            <a:ext cx="5656149"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e 4"/>
          <p:cNvGrpSpPr/>
          <p:nvPr userDrawn="1"/>
        </p:nvGrpSpPr>
        <p:grpSpPr>
          <a:xfrm>
            <a:off x="7925277" y="0"/>
            <a:ext cx="4266723" cy="6858000"/>
            <a:chOff x="7923213" y="0"/>
            <a:chExt cx="4265612" cy="6858000"/>
          </a:xfrm>
        </p:grpSpPr>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grpSp>
    </p:spTree>
    <p:extLst>
      <p:ext uri="{BB962C8B-B14F-4D97-AF65-F5344CB8AC3E}">
        <p14:creationId xmlns:p14="http://schemas.microsoft.com/office/powerpoint/2010/main" val="290518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rtlCol="0"/>
          <a:lstStyle>
            <a:lvl1pPr rtl="0">
              <a:defRPr>
                <a:solidFill>
                  <a:schemeClr val="accent1">
                    <a:lumMod val="50000"/>
                  </a:schemeClr>
                </a:solidFill>
              </a:defRPr>
            </a:lvl1pPr>
          </a:lstStyle>
          <a:p>
            <a:pPr rtl="0"/>
            <a:r>
              <a:rPr lang="fr-FR" noProof="0" dirty="0"/>
              <a:t>Cliquez pour modifier le style du titre</a:t>
            </a:r>
          </a:p>
        </p:txBody>
      </p:sp>
      <p:sp>
        <p:nvSpPr>
          <p:cNvPr id="3" name="Espace réservé du contenu 2"/>
          <p:cNvSpPr>
            <a:spLocks noGrp="1"/>
          </p:cNvSpPr>
          <p:nvPr>
            <p:ph idx="1"/>
          </p:nvPr>
        </p:nvSpPr>
        <p:spPr/>
        <p:txBody>
          <a:bodyPr rtlCol="0"/>
          <a:lstStyle>
            <a:lvl1pPr>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5" name="Espace réservé du pied de page 4"/>
          <p:cNvSpPr>
            <a:spLocks noGrp="1"/>
          </p:cNvSpPr>
          <p:nvPr>
            <p:ph type="ftr" sz="quarter" idx="11"/>
          </p:nvPr>
        </p:nvSpPr>
        <p:spPr/>
        <p:txBody>
          <a:bodyPr rtlCol="0"/>
          <a:lstStyle/>
          <a:p>
            <a:r>
              <a:rPr lang="fr-FR">
                <a:solidFill>
                  <a:srgbClr val="303030"/>
                </a:solidFill>
              </a:rPr>
              <a:t>Ajouter un pied de page</a:t>
            </a:r>
          </a:p>
        </p:txBody>
      </p:sp>
      <p:sp>
        <p:nvSpPr>
          <p:cNvPr id="4" name="Espace réservé de la date 3"/>
          <p:cNvSpPr>
            <a:spLocks noGrp="1"/>
          </p:cNvSpPr>
          <p:nvPr>
            <p:ph type="dt" sz="half" idx="10"/>
          </p:nvPr>
        </p:nvSpPr>
        <p:spPr/>
        <p:txBody>
          <a:bodyPr rtlCol="0"/>
          <a:lstStyle/>
          <a:p>
            <a:fld id="{5E70DBB6-82A9-441C-BABE-80A84AE31F05}" type="datetime1">
              <a:rPr lang="fr-FR" smtClean="0">
                <a:solidFill>
                  <a:srgbClr val="303030"/>
                </a:solidFill>
              </a:rPr>
              <a:pPr/>
              <a:t>07/01/2026</a:t>
            </a:fld>
            <a:endParaRPr lang="fr-FR">
              <a:solidFill>
                <a:srgbClr val="303030"/>
              </a:solidFill>
            </a:endParaRPr>
          </a:p>
        </p:txBody>
      </p:sp>
      <p:sp>
        <p:nvSpPr>
          <p:cNvPr id="6" name="Espace réservé du numéro de diapositive 5"/>
          <p:cNvSpPr>
            <a:spLocks noGrp="1"/>
          </p:cNvSpPr>
          <p:nvPr>
            <p:ph type="sldNum" sz="quarter" idx="12"/>
          </p:nvPr>
        </p:nvSpPr>
        <p:spPr/>
        <p:txBody>
          <a:bodyPr rtlCol="0"/>
          <a:lstStyle/>
          <a:p>
            <a:fld id="{2A013F82-EE5E-44EE-A61D-E31C6657F26F}" type="slidenum">
              <a:rPr lang="fr-FR">
                <a:solidFill>
                  <a:srgbClr val="303030"/>
                </a:solidFill>
              </a:rPr>
              <a:pPr/>
              <a:t>‹N°›</a:t>
            </a:fld>
            <a:endParaRPr lang="fr-FR">
              <a:solidFill>
                <a:srgbClr val="303030"/>
              </a:solidFill>
            </a:endParaRPr>
          </a:p>
        </p:txBody>
      </p:sp>
      <p:cxnSp>
        <p:nvCxnSpPr>
          <p:cNvPr id="7" name="Connecteur droit 6"/>
          <p:cNvCxnSpPr/>
          <p:nvPr/>
        </p:nvCxnSpPr>
        <p:spPr>
          <a:xfrm>
            <a:off x="1659368" y="1709058"/>
            <a:ext cx="9619581"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053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522807" y="2237097"/>
            <a:ext cx="8231745" cy="2411103"/>
          </a:xfrm>
        </p:spPr>
        <p:txBody>
          <a:bodyPr rtlCol="0" anchor="b">
            <a:normAutofit/>
          </a:bodyPr>
          <a:lstStyle>
            <a:lvl1pPr algn="l" rtl="0">
              <a:lnSpc>
                <a:spcPct val="80000"/>
              </a:lnSpc>
              <a:defRPr sz="4800" b="0" cap="none" baseline="0">
                <a:solidFill>
                  <a:schemeClr val="tx1"/>
                </a:solidFill>
              </a:defRPr>
            </a:lvl1pPr>
          </a:lstStyle>
          <a:p>
            <a:pPr rtl="0"/>
            <a:r>
              <a:rPr lang="fr-FR" noProof="0" dirty="0"/>
              <a:t>Cliquez pour modifier le style du titre</a:t>
            </a:r>
          </a:p>
        </p:txBody>
      </p:sp>
      <p:sp>
        <p:nvSpPr>
          <p:cNvPr id="3" name="Espace réservé du texte 2"/>
          <p:cNvSpPr>
            <a:spLocks noGrp="1"/>
          </p:cNvSpPr>
          <p:nvPr>
            <p:ph type="body" idx="1"/>
          </p:nvPr>
        </p:nvSpPr>
        <p:spPr>
          <a:xfrm>
            <a:off x="1522809" y="4876801"/>
            <a:ext cx="8231745" cy="1292225"/>
          </a:xfrm>
        </p:spPr>
        <p:txBody>
          <a:bodyPr rtlCol="0"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grpSp>
        <p:nvGrpSpPr>
          <p:cNvPr id="7" name="Groupe 6"/>
          <p:cNvGrpSpPr/>
          <p:nvPr userDrawn="1"/>
        </p:nvGrpSpPr>
        <p:grpSpPr>
          <a:xfrm>
            <a:off x="11126509" y="0"/>
            <a:ext cx="1065491" cy="6868886"/>
            <a:chOff x="11123611" y="0"/>
            <a:chExt cx="1065214" cy="6868886"/>
          </a:xfrm>
        </p:grpSpPr>
        <p:pic>
          <p:nvPicPr>
            <p:cNvPr id="10" name="Imag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grpSp>
      <p:sp>
        <p:nvSpPr>
          <p:cNvPr id="5" name="Espace réservé du pied de page 4"/>
          <p:cNvSpPr>
            <a:spLocks noGrp="1"/>
          </p:cNvSpPr>
          <p:nvPr>
            <p:ph type="ftr" sz="quarter" idx="11"/>
          </p:nvPr>
        </p:nvSpPr>
        <p:spPr/>
        <p:txBody>
          <a:bodyPr rtlCol="0"/>
          <a:lstStyle/>
          <a:p>
            <a:r>
              <a:rPr lang="fr-FR">
                <a:solidFill>
                  <a:srgbClr val="303030"/>
                </a:solidFill>
              </a:rPr>
              <a:t>Ajouter un pied de page</a:t>
            </a:r>
          </a:p>
        </p:txBody>
      </p:sp>
      <p:sp>
        <p:nvSpPr>
          <p:cNvPr id="4" name="Espace réservé de la date 3"/>
          <p:cNvSpPr>
            <a:spLocks noGrp="1"/>
          </p:cNvSpPr>
          <p:nvPr>
            <p:ph type="dt" sz="half" idx="10"/>
          </p:nvPr>
        </p:nvSpPr>
        <p:spPr/>
        <p:txBody>
          <a:bodyPr rtlCol="0"/>
          <a:lstStyle/>
          <a:p>
            <a:fld id="{756E4845-A023-4157-BD0F-52B883D3DF11}" type="datetime1">
              <a:rPr lang="fr-FR" smtClean="0">
                <a:solidFill>
                  <a:srgbClr val="303030"/>
                </a:solidFill>
              </a:rPr>
              <a:pPr/>
              <a:t>07/01/2026</a:t>
            </a:fld>
            <a:endParaRPr lang="fr-FR">
              <a:solidFill>
                <a:srgbClr val="303030"/>
              </a:solidFill>
            </a:endParaRPr>
          </a:p>
        </p:txBody>
      </p:sp>
      <p:sp>
        <p:nvSpPr>
          <p:cNvPr id="6" name="Espace réservé du numéro de diapositive 5"/>
          <p:cNvSpPr>
            <a:spLocks noGrp="1"/>
          </p:cNvSpPr>
          <p:nvPr>
            <p:ph type="sldNum" sz="quarter" idx="12"/>
          </p:nvPr>
        </p:nvSpPr>
        <p:spPr/>
        <p:txBody>
          <a:bodyPr rtlCol="0"/>
          <a:lstStyle/>
          <a:p>
            <a:fld id="{2A013F82-EE5E-44EE-A61D-E31C6657F26F}" type="slidenum">
              <a:rPr lang="fr-FR">
                <a:solidFill>
                  <a:srgbClr val="303030"/>
                </a:solidFill>
              </a:rPr>
              <a:pPr/>
              <a:t>‹N°›</a:t>
            </a:fld>
            <a:endParaRPr lang="fr-FR">
              <a:solidFill>
                <a:srgbClr val="303030"/>
              </a:solidFill>
            </a:endParaRPr>
          </a:p>
        </p:txBody>
      </p:sp>
      <p:cxnSp>
        <p:nvCxnSpPr>
          <p:cNvPr id="9" name="Connecteur droit 8"/>
          <p:cNvCxnSpPr/>
          <p:nvPr/>
        </p:nvCxnSpPr>
        <p:spPr>
          <a:xfrm>
            <a:off x="1659368" y="4782971"/>
            <a:ext cx="8018964"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545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522809" y="381000"/>
            <a:ext cx="9832359" cy="1219200"/>
          </a:xfrm>
        </p:spPr>
        <p:txBody>
          <a:bodyPr rtlCol="0"/>
          <a:lstStyle>
            <a:lvl1pPr rtl="0">
              <a:defRPr>
                <a:solidFill>
                  <a:schemeClr val="accent1">
                    <a:lumMod val="50000"/>
                  </a:schemeClr>
                </a:solidFill>
              </a:defRPr>
            </a:lvl1pPr>
          </a:lstStyle>
          <a:p>
            <a:pPr rtl="0"/>
            <a:r>
              <a:rPr lang="fr-FR" noProof="0" dirty="0"/>
              <a:t>Cliquez pour modifier le style du titre</a:t>
            </a:r>
          </a:p>
        </p:txBody>
      </p:sp>
      <p:sp>
        <p:nvSpPr>
          <p:cNvPr id="3" name="Espace réservé du contenu 2"/>
          <p:cNvSpPr>
            <a:spLocks noGrp="1"/>
          </p:cNvSpPr>
          <p:nvPr>
            <p:ph sz="half" idx="1"/>
          </p:nvPr>
        </p:nvSpPr>
        <p:spPr>
          <a:xfrm>
            <a:off x="1488556" y="1984248"/>
            <a:ext cx="4801850" cy="4187952"/>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4" name="Espace réservé du contenu 3"/>
          <p:cNvSpPr>
            <a:spLocks noGrp="1"/>
          </p:cNvSpPr>
          <p:nvPr>
            <p:ph sz="half" idx="2"/>
          </p:nvPr>
        </p:nvSpPr>
        <p:spPr>
          <a:xfrm>
            <a:off x="6553319" y="1984248"/>
            <a:ext cx="4801851" cy="4187952"/>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6" name="Espace réservé du pied de page 5"/>
          <p:cNvSpPr>
            <a:spLocks noGrp="1"/>
          </p:cNvSpPr>
          <p:nvPr>
            <p:ph type="ftr" sz="quarter" idx="11"/>
          </p:nvPr>
        </p:nvSpPr>
        <p:spPr/>
        <p:txBody>
          <a:bodyPr rtlCol="0"/>
          <a:lstStyle/>
          <a:p>
            <a:r>
              <a:rPr lang="fr-FR">
                <a:solidFill>
                  <a:srgbClr val="303030"/>
                </a:solidFill>
              </a:rPr>
              <a:t>Ajouter un pied de page</a:t>
            </a:r>
          </a:p>
        </p:txBody>
      </p:sp>
      <p:sp>
        <p:nvSpPr>
          <p:cNvPr id="5" name="Espace réservé de la date 4"/>
          <p:cNvSpPr>
            <a:spLocks noGrp="1"/>
          </p:cNvSpPr>
          <p:nvPr>
            <p:ph type="dt" sz="half" idx="10"/>
          </p:nvPr>
        </p:nvSpPr>
        <p:spPr/>
        <p:txBody>
          <a:bodyPr rtlCol="0"/>
          <a:lstStyle/>
          <a:p>
            <a:fld id="{413F5333-0EAB-4322-91DA-AA001C81BF31}" type="datetime1">
              <a:rPr lang="fr-FR" smtClean="0">
                <a:solidFill>
                  <a:srgbClr val="303030"/>
                </a:solidFill>
              </a:rPr>
              <a:pPr/>
              <a:t>07/01/2026</a:t>
            </a:fld>
            <a:endParaRPr lang="fr-FR">
              <a:solidFill>
                <a:srgbClr val="303030"/>
              </a:solidFill>
            </a:endParaRPr>
          </a:p>
        </p:txBody>
      </p:sp>
      <p:sp>
        <p:nvSpPr>
          <p:cNvPr id="7" name="Espace réservé du numéro de diapositive 6"/>
          <p:cNvSpPr>
            <a:spLocks noGrp="1"/>
          </p:cNvSpPr>
          <p:nvPr>
            <p:ph type="sldNum" sz="quarter" idx="12"/>
          </p:nvPr>
        </p:nvSpPr>
        <p:spPr/>
        <p:txBody>
          <a:bodyPr rtlCol="0"/>
          <a:lstStyle/>
          <a:p>
            <a:fld id="{2A013F82-EE5E-44EE-A61D-E31C6657F26F}" type="slidenum">
              <a:rPr lang="fr-FR">
                <a:solidFill>
                  <a:srgbClr val="303030"/>
                </a:solidFill>
              </a:rPr>
              <a:pPr/>
              <a:t>‹N°›</a:t>
            </a:fld>
            <a:endParaRPr lang="fr-FR">
              <a:solidFill>
                <a:srgbClr val="303030"/>
              </a:solidFill>
            </a:endParaRPr>
          </a:p>
        </p:txBody>
      </p:sp>
      <p:cxnSp>
        <p:nvCxnSpPr>
          <p:cNvPr id="8" name="Connecteur droit 7"/>
          <p:cNvCxnSpPr/>
          <p:nvPr/>
        </p:nvCxnSpPr>
        <p:spPr>
          <a:xfrm>
            <a:off x="1659368" y="1709058"/>
            <a:ext cx="9619581"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24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Espace réservé de la date 1"/>
          <p:cNvSpPr>
            <a:spLocks noGrp="1"/>
          </p:cNvSpPr>
          <p:nvPr>
            <p:ph type="dt" sz="half" idx="10"/>
          </p:nvPr>
        </p:nvSpPr>
        <p:spPr/>
        <p:txBody>
          <a:bodyPr/>
          <a:lstStyle/>
          <a:p>
            <a:fld id="{E7430D29-00FF-4693-9571-F00E4BBB1AE8}" type="datetimeFigureOut">
              <a:rPr lang="fr-FR" smtClean="0"/>
              <a:pPr/>
              <a:t>07/01/2026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2F9C50C-D814-489A-B2CA-65BD973847B9}" type="slidenum">
              <a:rPr lang="fr-FR" smtClean="0"/>
              <a:pPr/>
              <a:t>‹N°›</a:t>
            </a:fld>
            <a:endParaRPr lang="fr-FR"/>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17232733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522809" y="381000"/>
            <a:ext cx="9832359" cy="1219200"/>
          </a:xfrm>
        </p:spPr>
        <p:txBody>
          <a:bodyPr rtlCol="0"/>
          <a:lstStyle>
            <a:lvl1pPr rtl="0">
              <a:defRPr>
                <a:solidFill>
                  <a:schemeClr val="accent1">
                    <a:lumMod val="50000"/>
                  </a:schemeClr>
                </a:solidFill>
              </a:defRPr>
            </a:lvl1pPr>
          </a:lstStyle>
          <a:p>
            <a:pPr rtl="0"/>
            <a:r>
              <a:rPr lang="fr-FR" noProof="0" dirty="0"/>
              <a:t>Cliquez pour modifier le style du titre</a:t>
            </a:r>
          </a:p>
        </p:txBody>
      </p:sp>
      <p:sp>
        <p:nvSpPr>
          <p:cNvPr id="3" name="Espace réservé du texte 2"/>
          <p:cNvSpPr>
            <a:spLocks noGrp="1"/>
          </p:cNvSpPr>
          <p:nvPr>
            <p:ph type="body" idx="1"/>
          </p:nvPr>
        </p:nvSpPr>
        <p:spPr>
          <a:xfrm>
            <a:off x="1522810" y="1828800"/>
            <a:ext cx="4801850"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1522810" y="2743201"/>
            <a:ext cx="4801850" cy="342582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5" name="Espace réservé du texte 4"/>
          <p:cNvSpPr>
            <a:spLocks noGrp="1"/>
          </p:cNvSpPr>
          <p:nvPr>
            <p:ph type="body" sz="quarter" idx="3"/>
          </p:nvPr>
        </p:nvSpPr>
        <p:spPr>
          <a:xfrm>
            <a:off x="6553320" y="1828800"/>
            <a:ext cx="4801850"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553320" y="2743201"/>
            <a:ext cx="4801850" cy="342582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8" name="Espace réservé du pied de page 7"/>
          <p:cNvSpPr>
            <a:spLocks noGrp="1"/>
          </p:cNvSpPr>
          <p:nvPr>
            <p:ph type="ftr" sz="quarter" idx="11"/>
          </p:nvPr>
        </p:nvSpPr>
        <p:spPr/>
        <p:txBody>
          <a:bodyPr rtlCol="0"/>
          <a:lstStyle/>
          <a:p>
            <a:r>
              <a:rPr lang="fr-FR">
                <a:solidFill>
                  <a:srgbClr val="303030"/>
                </a:solidFill>
              </a:rPr>
              <a:t>Ajouter un pied de page</a:t>
            </a:r>
          </a:p>
        </p:txBody>
      </p:sp>
      <p:sp>
        <p:nvSpPr>
          <p:cNvPr id="7" name="Espace réservé de la date 6"/>
          <p:cNvSpPr>
            <a:spLocks noGrp="1"/>
          </p:cNvSpPr>
          <p:nvPr>
            <p:ph type="dt" sz="half" idx="10"/>
          </p:nvPr>
        </p:nvSpPr>
        <p:spPr/>
        <p:txBody>
          <a:bodyPr rtlCol="0"/>
          <a:lstStyle/>
          <a:p>
            <a:fld id="{E308D7B2-D3E4-434D-BB41-F7151759E8CA}" type="datetime1">
              <a:rPr lang="fr-FR" smtClean="0">
                <a:solidFill>
                  <a:srgbClr val="303030"/>
                </a:solidFill>
              </a:rPr>
              <a:pPr/>
              <a:t>07/01/2026</a:t>
            </a:fld>
            <a:endParaRPr lang="fr-FR">
              <a:solidFill>
                <a:srgbClr val="303030"/>
              </a:solidFill>
            </a:endParaRPr>
          </a:p>
        </p:txBody>
      </p:sp>
      <p:sp>
        <p:nvSpPr>
          <p:cNvPr id="9" name="Espace réservé du numéro de diapositive 8"/>
          <p:cNvSpPr>
            <a:spLocks noGrp="1"/>
          </p:cNvSpPr>
          <p:nvPr>
            <p:ph type="sldNum" sz="quarter" idx="12"/>
          </p:nvPr>
        </p:nvSpPr>
        <p:spPr/>
        <p:txBody>
          <a:bodyPr rtlCol="0"/>
          <a:lstStyle/>
          <a:p>
            <a:fld id="{2A013F82-EE5E-44EE-A61D-E31C6657F26F}" type="slidenum">
              <a:rPr lang="fr-FR">
                <a:solidFill>
                  <a:srgbClr val="303030"/>
                </a:solidFill>
              </a:rPr>
              <a:pPr/>
              <a:t>‹N°›</a:t>
            </a:fld>
            <a:endParaRPr lang="fr-FR">
              <a:solidFill>
                <a:srgbClr val="303030"/>
              </a:solidFill>
            </a:endParaRPr>
          </a:p>
        </p:txBody>
      </p:sp>
      <p:cxnSp>
        <p:nvCxnSpPr>
          <p:cNvPr id="10" name="Connecteur droit 9"/>
          <p:cNvCxnSpPr/>
          <p:nvPr/>
        </p:nvCxnSpPr>
        <p:spPr>
          <a:xfrm>
            <a:off x="1659368" y="1709058"/>
            <a:ext cx="9619581"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596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rtlCol="0"/>
          <a:lstStyle>
            <a:lvl1pPr rtl="0">
              <a:defRPr>
                <a:solidFill>
                  <a:schemeClr val="accent1">
                    <a:lumMod val="50000"/>
                  </a:schemeClr>
                </a:solidFill>
              </a:defRPr>
            </a:lvl1pPr>
          </a:lstStyle>
          <a:p>
            <a:pPr rtl="0"/>
            <a:r>
              <a:rPr lang="fr-FR" noProof="0" dirty="0"/>
              <a:t>Cliquez pour modifier le style du titre</a:t>
            </a:r>
          </a:p>
        </p:txBody>
      </p:sp>
      <p:sp>
        <p:nvSpPr>
          <p:cNvPr id="4" name="Espace réservé du pied de page 3"/>
          <p:cNvSpPr>
            <a:spLocks noGrp="1"/>
          </p:cNvSpPr>
          <p:nvPr>
            <p:ph type="ftr" sz="quarter" idx="11"/>
          </p:nvPr>
        </p:nvSpPr>
        <p:spPr/>
        <p:txBody>
          <a:bodyPr rtlCol="0"/>
          <a:lstStyle/>
          <a:p>
            <a:r>
              <a:rPr lang="fr-FR">
                <a:solidFill>
                  <a:srgbClr val="303030"/>
                </a:solidFill>
              </a:rPr>
              <a:t>Ajouter un pied de page</a:t>
            </a:r>
          </a:p>
        </p:txBody>
      </p:sp>
      <p:sp>
        <p:nvSpPr>
          <p:cNvPr id="3" name="Espace réservé de la date 2"/>
          <p:cNvSpPr>
            <a:spLocks noGrp="1"/>
          </p:cNvSpPr>
          <p:nvPr>
            <p:ph type="dt" sz="half" idx="10"/>
          </p:nvPr>
        </p:nvSpPr>
        <p:spPr/>
        <p:txBody>
          <a:bodyPr rtlCol="0"/>
          <a:lstStyle/>
          <a:p>
            <a:fld id="{F56A0584-CD12-48FA-A583-4DD2AE118A49}" type="datetime1">
              <a:rPr lang="fr-FR" smtClean="0">
                <a:solidFill>
                  <a:srgbClr val="303030"/>
                </a:solidFill>
              </a:rPr>
              <a:pPr/>
              <a:t>07/01/2026</a:t>
            </a:fld>
            <a:endParaRPr lang="fr-FR">
              <a:solidFill>
                <a:srgbClr val="303030"/>
              </a:solidFill>
            </a:endParaRPr>
          </a:p>
        </p:txBody>
      </p:sp>
      <p:sp>
        <p:nvSpPr>
          <p:cNvPr id="5" name="Espace réservé du numéro de diapositive 4"/>
          <p:cNvSpPr>
            <a:spLocks noGrp="1"/>
          </p:cNvSpPr>
          <p:nvPr>
            <p:ph type="sldNum" sz="quarter" idx="12"/>
          </p:nvPr>
        </p:nvSpPr>
        <p:spPr/>
        <p:txBody>
          <a:bodyPr rtlCol="0"/>
          <a:lstStyle/>
          <a:p>
            <a:fld id="{2A013F82-EE5E-44EE-A61D-E31C6657F26F}" type="slidenum">
              <a:rPr lang="fr-FR">
                <a:solidFill>
                  <a:srgbClr val="303030"/>
                </a:solidFill>
              </a:rPr>
              <a:pPr/>
              <a:t>‹N°›</a:t>
            </a:fld>
            <a:endParaRPr lang="fr-FR">
              <a:solidFill>
                <a:srgbClr val="303030"/>
              </a:solidFill>
            </a:endParaRPr>
          </a:p>
        </p:txBody>
      </p:sp>
      <p:cxnSp>
        <p:nvCxnSpPr>
          <p:cNvPr id="6" name="Connecteur droit 5"/>
          <p:cNvCxnSpPr/>
          <p:nvPr/>
        </p:nvCxnSpPr>
        <p:spPr>
          <a:xfrm>
            <a:off x="1659368" y="1709058"/>
            <a:ext cx="9619581"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22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rtlCol="0"/>
          <a:lstStyle/>
          <a:p>
            <a:r>
              <a:rPr lang="fr-FR">
                <a:solidFill>
                  <a:srgbClr val="303030"/>
                </a:solidFill>
              </a:rPr>
              <a:t>Ajouter un pied de page</a:t>
            </a:r>
          </a:p>
        </p:txBody>
      </p:sp>
      <p:sp>
        <p:nvSpPr>
          <p:cNvPr id="2" name="Espace réservé de la date 1"/>
          <p:cNvSpPr>
            <a:spLocks noGrp="1"/>
          </p:cNvSpPr>
          <p:nvPr>
            <p:ph type="dt" sz="half" idx="10"/>
          </p:nvPr>
        </p:nvSpPr>
        <p:spPr/>
        <p:txBody>
          <a:bodyPr rtlCol="0"/>
          <a:lstStyle/>
          <a:p>
            <a:fld id="{2D8C013D-3AAB-45AA-894A-56E5B95DFC23}" type="datetime1">
              <a:rPr lang="fr-FR" smtClean="0">
                <a:solidFill>
                  <a:srgbClr val="303030"/>
                </a:solidFill>
              </a:rPr>
              <a:pPr/>
              <a:t>07/01/2026</a:t>
            </a:fld>
            <a:endParaRPr lang="fr-FR">
              <a:solidFill>
                <a:srgbClr val="303030"/>
              </a:solidFill>
            </a:endParaRPr>
          </a:p>
        </p:txBody>
      </p:sp>
      <p:sp>
        <p:nvSpPr>
          <p:cNvPr id="4" name="Espace réservé du numéro de diapositive 3"/>
          <p:cNvSpPr>
            <a:spLocks noGrp="1"/>
          </p:cNvSpPr>
          <p:nvPr>
            <p:ph type="sldNum" sz="quarter" idx="12"/>
          </p:nvPr>
        </p:nvSpPr>
        <p:spPr/>
        <p:txBody>
          <a:bodyPr rtlCol="0"/>
          <a:lstStyle/>
          <a:p>
            <a:fld id="{2A013F82-EE5E-44EE-A61D-E31C6657F26F}" type="slidenum">
              <a:rPr lang="fr-FR">
                <a:solidFill>
                  <a:srgbClr val="303030"/>
                </a:solidFill>
              </a:rPr>
              <a:pPr/>
              <a:t>‹N°›</a:t>
            </a:fld>
            <a:endParaRPr lang="fr-FR">
              <a:solidFill>
                <a:srgbClr val="303030"/>
              </a:solidFill>
            </a:endParaRPr>
          </a:p>
        </p:txBody>
      </p:sp>
    </p:spTree>
    <p:extLst>
      <p:ext uri="{BB962C8B-B14F-4D97-AF65-F5344CB8AC3E}">
        <p14:creationId xmlns:p14="http://schemas.microsoft.com/office/powerpoint/2010/main" val="313323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522809" y="685801"/>
            <a:ext cx="4115872" cy="1925637"/>
          </a:xfrm>
        </p:spPr>
        <p:txBody>
          <a:bodyPr rtlCol="0" anchor="b">
            <a:noAutofit/>
          </a:bodyPr>
          <a:lstStyle>
            <a:lvl1pPr algn="l" rtl="0">
              <a:lnSpc>
                <a:spcPct val="80000"/>
              </a:lnSpc>
              <a:defRPr sz="4000" b="0">
                <a:solidFill>
                  <a:schemeClr val="accent1">
                    <a:lumMod val="50000"/>
                  </a:schemeClr>
                </a:solidFill>
              </a:defRPr>
            </a:lvl1pPr>
          </a:lstStyle>
          <a:p>
            <a:pPr rtl="0"/>
            <a:r>
              <a:rPr lang="fr-FR" noProof="0" dirty="0"/>
              <a:t>Cliquez pour modifier le style du titre</a:t>
            </a:r>
          </a:p>
        </p:txBody>
      </p:sp>
      <p:sp>
        <p:nvSpPr>
          <p:cNvPr id="3" name="Espace réservé du contenu 2"/>
          <p:cNvSpPr>
            <a:spLocks noGrp="1"/>
          </p:cNvSpPr>
          <p:nvPr>
            <p:ph idx="1"/>
          </p:nvPr>
        </p:nvSpPr>
        <p:spPr>
          <a:xfrm>
            <a:off x="6096002" y="685800"/>
            <a:ext cx="5259169" cy="5486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4" name="Espace réservé du texte 3"/>
          <p:cNvSpPr>
            <a:spLocks noGrp="1"/>
          </p:cNvSpPr>
          <p:nvPr>
            <p:ph type="body" sz="half" idx="2"/>
          </p:nvPr>
        </p:nvSpPr>
        <p:spPr>
          <a:xfrm>
            <a:off x="1522809" y="2895600"/>
            <a:ext cx="4115872" cy="1752601"/>
          </a:xfrm>
        </p:spPr>
        <p:txBody>
          <a:bodyPr rtlCol="0">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6" name="Espace réservé du pied de page 5"/>
          <p:cNvSpPr>
            <a:spLocks noGrp="1"/>
          </p:cNvSpPr>
          <p:nvPr>
            <p:ph type="ftr" sz="quarter" idx="11"/>
          </p:nvPr>
        </p:nvSpPr>
        <p:spPr/>
        <p:txBody>
          <a:bodyPr rtlCol="0"/>
          <a:lstStyle/>
          <a:p>
            <a:r>
              <a:rPr lang="fr-FR">
                <a:solidFill>
                  <a:srgbClr val="303030"/>
                </a:solidFill>
              </a:rPr>
              <a:t>Ajouter un pied de page</a:t>
            </a:r>
          </a:p>
        </p:txBody>
      </p:sp>
      <p:sp>
        <p:nvSpPr>
          <p:cNvPr id="5" name="Espace réservé de la date 4"/>
          <p:cNvSpPr>
            <a:spLocks noGrp="1"/>
          </p:cNvSpPr>
          <p:nvPr>
            <p:ph type="dt" sz="half" idx="10"/>
          </p:nvPr>
        </p:nvSpPr>
        <p:spPr/>
        <p:txBody>
          <a:bodyPr rtlCol="0"/>
          <a:lstStyle/>
          <a:p>
            <a:fld id="{9B9A329B-F71F-4CE7-9A2B-7257A6C5F696}" type="datetime1">
              <a:rPr lang="fr-FR" smtClean="0">
                <a:solidFill>
                  <a:srgbClr val="303030"/>
                </a:solidFill>
              </a:rPr>
              <a:pPr/>
              <a:t>07/01/2026</a:t>
            </a:fld>
            <a:endParaRPr lang="fr-FR">
              <a:solidFill>
                <a:srgbClr val="303030"/>
              </a:solidFill>
            </a:endParaRPr>
          </a:p>
        </p:txBody>
      </p:sp>
      <p:sp>
        <p:nvSpPr>
          <p:cNvPr id="7" name="Espace réservé du numéro de diapositive 6"/>
          <p:cNvSpPr>
            <a:spLocks noGrp="1"/>
          </p:cNvSpPr>
          <p:nvPr>
            <p:ph type="sldNum" sz="quarter" idx="12"/>
          </p:nvPr>
        </p:nvSpPr>
        <p:spPr/>
        <p:txBody>
          <a:bodyPr rtlCol="0"/>
          <a:lstStyle/>
          <a:p>
            <a:fld id="{2A013F82-EE5E-44EE-A61D-E31C6657F26F}" type="slidenum">
              <a:rPr lang="fr-FR">
                <a:solidFill>
                  <a:srgbClr val="303030"/>
                </a:solidFill>
              </a:rPr>
              <a:pPr/>
              <a:t>‹N°›</a:t>
            </a:fld>
            <a:endParaRPr lang="fr-FR">
              <a:solidFill>
                <a:srgbClr val="303030"/>
              </a:solidFill>
            </a:endParaRPr>
          </a:p>
        </p:txBody>
      </p:sp>
      <p:cxnSp>
        <p:nvCxnSpPr>
          <p:cNvPr id="8" name="Connecteur droit 7"/>
          <p:cNvCxnSpPr/>
          <p:nvPr/>
        </p:nvCxnSpPr>
        <p:spPr>
          <a:xfrm>
            <a:off x="1659368" y="2743200"/>
            <a:ext cx="3903092"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378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522809" y="685800"/>
            <a:ext cx="4115872" cy="1925638"/>
          </a:xfrm>
        </p:spPr>
        <p:txBody>
          <a:bodyPr rtlCol="0" anchor="b">
            <a:normAutofit/>
          </a:bodyPr>
          <a:lstStyle>
            <a:lvl1pPr algn="l" rtl="0">
              <a:lnSpc>
                <a:spcPct val="80000"/>
              </a:lnSpc>
              <a:defRPr sz="4000" b="0" i="0" baseline="0">
                <a:solidFill>
                  <a:schemeClr val="accent1">
                    <a:lumMod val="50000"/>
                  </a:schemeClr>
                </a:solidFill>
              </a:defRPr>
            </a:lvl1pPr>
          </a:lstStyle>
          <a:p>
            <a:pPr rtl="0"/>
            <a:r>
              <a:rPr lang="fr-FR" noProof="0" dirty="0"/>
              <a:t>Cliquez pour modifier le style du titre</a:t>
            </a:r>
          </a:p>
        </p:txBody>
      </p:sp>
      <p:sp>
        <p:nvSpPr>
          <p:cNvPr id="3" name="Espace réservé d’image 2" descr="Espace réservé vide pour ajouter une image. Cliquez sur l’espace réservé et sélectionnez l’image à ajouter"/>
          <p:cNvSpPr>
            <a:spLocks noGrp="1"/>
          </p:cNvSpPr>
          <p:nvPr>
            <p:ph type="pic" idx="1"/>
          </p:nvPr>
        </p:nvSpPr>
        <p:spPr>
          <a:xfrm>
            <a:off x="6027495" y="-50118"/>
            <a:ext cx="6173806" cy="6857999"/>
          </a:xfrm>
          <a:solidFill>
            <a:schemeClr val="bg2"/>
          </a:solidFill>
          <a:effectLst>
            <a:outerShdw blurRad="152400" dist="50800" dir="10800000" algn="r" rotWithShape="0">
              <a:prstClr val="black">
                <a:alpha val="25000"/>
              </a:prstClr>
            </a:outerShdw>
          </a:effectLst>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sp>
        <p:nvSpPr>
          <p:cNvPr id="4" name="Espace réservé du texte 3"/>
          <p:cNvSpPr>
            <a:spLocks noGrp="1"/>
          </p:cNvSpPr>
          <p:nvPr>
            <p:ph type="body" sz="half" idx="2"/>
          </p:nvPr>
        </p:nvSpPr>
        <p:spPr>
          <a:xfrm>
            <a:off x="1522809" y="2895600"/>
            <a:ext cx="4115872" cy="1752601"/>
          </a:xfrm>
        </p:spPr>
        <p:txBody>
          <a:bodyPr rtlCol="0">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0" name="Connecteur droit 9"/>
          <p:cNvCxnSpPr/>
          <p:nvPr/>
        </p:nvCxnSpPr>
        <p:spPr>
          <a:xfrm>
            <a:off x="1659368" y="2743200"/>
            <a:ext cx="3903092"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29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rtlCol="0"/>
          <a:lstStyle>
            <a:lvl1pPr rtl="0">
              <a:defRPr>
                <a:solidFill>
                  <a:schemeClr val="accent1">
                    <a:lumMod val="50000"/>
                  </a:schemeClr>
                </a:solidFill>
              </a:defRPr>
            </a:lvl1pPr>
          </a:lstStyle>
          <a:p>
            <a:pPr rtl="0"/>
            <a:r>
              <a:rPr lang="fr-FR" noProof="0" dirty="0"/>
              <a:t>Cliquez pour modifier le style du titre</a:t>
            </a:r>
          </a:p>
        </p:txBody>
      </p:sp>
      <p:sp>
        <p:nvSpPr>
          <p:cNvPr id="3" name="Espace réservé du texte vertical 2"/>
          <p:cNvSpPr>
            <a:spLocks noGrp="1"/>
          </p:cNvSpPr>
          <p:nvPr>
            <p:ph type="body" orient="vert" idx="1"/>
          </p:nvPr>
        </p:nvSpPr>
        <p:spPr/>
        <p:txBody>
          <a:bodyPr vert="eaVert" rtlCol="0"/>
          <a:lstStyle>
            <a:lvl1pPr>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5" name="Espace réservé du pied de page 4"/>
          <p:cNvSpPr>
            <a:spLocks noGrp="1"/>
          </p:cNvSpPr>
          <p:nvPr>
            <p:ph type="ftr" sz="quarter" idx="11"/>
          </p:nvPr>
        </p:nvSpPr>
        <p:spPr/>
        <p:txBody>
          <a:bodyPr rtlCol="0"/>
          <a:lstStyle/>
          <a:p>
            <a:r>
              <a:rPr lang="fr-FR">
                <a:solidFill>
                  <a:srgbClr val="303030"/>
                </a:solidFill>
              </a:rPr>
              <a:t>Ajouter un pied de page</a:t>
            </a:r>
          </a:p>
        </p:txBody>
      </p:sp>
      <p:sp>
        <p:nvSpPr>
          <p:cNvPr id="4" name="Espace réservé de la date 3"/>
          <p:cNvSpPr>
            <a:spLocks noGrp="1"/>
          </p:cNvSpPr>
          <p:nvPr>
            <p:ph type="dt" sz="half" idx="10"/>
          </p:nvPr>
        </p:nvSpPr>
        <p:spPr/>
        <p:txBody>
          <a:bodyPr rtlCol="0"/>
          <a:lstStyle/>
          <a:p>
            <a:fld id="{17012E72-47FA-4B56-8ED6-65D7D2B7D674}" type="datetime1">
              <a:rPr lang="fr-FR" smtClean="0">
                <a:solidFill>
                  <a:srgbClr val="303030"/>
                </a:solidFill>
              </a:rPr>
              <a:pPr/>
              <a:t>07/01/2026</a:t>
            </a:fld>
            <a:endParaRPr lang="fr-FR">
              <a:solidFill>
                <a:srgbClr val="303030"/>
              </a:solidFill>
            </a:endParaRPr>
          </a:p>
        </p:txBody>
      </p:sp>
      <p:sp>
        <p:nvSpPr>
          <p:cNvPr id="6" name="Espace réservé du numéro de diapositive 5"/>
          <p:cNvSpPr>
            <a:spLocks noGrp="1"/>
          </p:cNvSpPr>
          <p:nvPr>
            <p:ph type="sldNum" sz="quarter" idx="12"/>
          </p:nvPr>
        </p:nvSpPr>
        <p:spPr/>
        <p:txBody>
          <a:bodyPr rtlCol="0"/>
          <a:lstStyle/>
          <a:p>
            <a:fld id="{2A013F82-EE5E-44EE-A61D-E31C6657F26F}" type="slidenum">
              <a:rPr lang="fr-FR">
                <a:solidFill>
                  <a:srgbClr val="303030"/>
                </a:solidFill>
              </a:rPr>
              <a:pPr/>
              <a:t>‹N°›</a:t>
            </a:fld>
            <a:endParaRPr lang="fr-FR">
              <a:solidFill>
                <a:srgbClr val="303030"/>
              </a:solidFill>
            </a:endParaRPr>
          </a:p>
        </p:txBody>
      </p:sp>
    </p:spTree>
    <p:extLst>
      <p:ext uri="{BB962C8B-B14F-4D97-AF65-F5344CB8AC3E}">
        <p14:creationId xmlns:p14="http://schemas.microsoft.com/office/powerpoint/2010/main" val="28965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hasCustomPrompt="1"/>
          </p:nvPr>
        </p:nvSpPr>
        <p:spPr>
          <a:xfrm>
            <a:off x="9525893" y="646113"/>
            <a:ext cx="1829277" cy="5522913"/>
          </a:xfrm>
        </p:spPr>
        <p:txBody>
          <a:bodyPr vert="eaVert" rtlCol="0"/>
          <a:lstStyle>
            <a:lvl1pPr rtl="0">
              <a:defRPr>
                <a:solidFill>
                  <a:schemeClr val="accent1">
                    <a:lumMod val="50000"/>
                  </a:schemeClr>
                </a:solidFill>
              </a:defRPr>
            </a:lvl1pPr>
          </a:lstStyle>
          <a:p>
            <a:pPr rtl="0"/>
            <a:r>
              <a:rPr lang="fr-FR" noProof="0" dirty="0"/>
              <a:t>Cliquez pour modifier le style du titre</a:t>
            </a:r>
          </a:p>
        </p:txBody>
      </p:sp>
      <p:sp>
        <p:nvSpPr>
          <p:cNvPr id="3" name="Espace réservé du texte vertical 2"/>
          <p:cNvSpPr>
            <a:spLocks noGrp="1"/>
          </p:cNvSpPr>
          <p:nvPr>
            <p:ph type="body" orient="vert" idx="1"/>
          </p:nvPr>
        </p:nvSpPr>
        <p:spPr>
          <a:xfrm>
            <a:off x="1522809" y="646113"/>
            <a:ext cx="7621985" cy="5522913"/>
          </a:xfrm>
        </p:spPr>
        <p:txBody>
          <a:bodyPr vert="eaVert" rtlCol="0"/>
          <a:lstStyle>
            <a:lvl1pPr>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5" name="Espace réservé du pied de page 4"/>
          <p:cNvSpPr>
            <a:spLocks noGrp="1"/>
          </p:cNvSpPr>
          <p:nvPr>
            <p:ph type="ftr" sz="quarter" idx="11"/>
          </p:nvPr>
        </p:nvSpPr>
        <p:spPr/>
        <p:txBody>
          <a:bodyPr rtlCol="0"/>
          <a:lstStyle/>
          <a:p>
            <a:r>
              <a:rPr lang="fr-FR">
                <a:solidFill>
                  <a:srgbClr val="303030"/>
                </a:solidFill>
              </a:rPr>
              <a:t>Ajouter un pied de page</a:t>
            </a:r>
          </a:p>
        </p:txBody>
      </p:sp>
      <p:sp>
        <p:nvSpPr>
          <p:cNvPr id="4" name="Espace réservé de la date 3"/>
          <p:cNvSpPr>
            <a:spLocks noGrp="1"/>
          </p:cNvSpPr>
          <p:nvPr>
            <p:ph type="dt" sz="half" idx="10"/>
          </p:nvPr>
        </p:nvSpPr>
        <p:spPr/>
        <p:txBody>
          <a:bodyPr rtlCol="0"/>
          <a:lstStyle/>
          <a:p>
            <a:fld id="{80E45B83-64CC-4BE5-B9BD-4B51D9FD91B1}" type="datetime1">
              <a:rPr lang="fr-FR" smtClean="0">
                <a:solidFill>
                  <a:srgbClr val="303030"/>
                </a:solidFill>
              </a:rPr>
              <a:pPr/>
              <a:t>07/01/2026</a:t>
            </a:fld>
            <a:endParaRPr lang="fr-FR">
              <a:solidFill>
                <a:srgbClr val="303030"/>
              </a:solidFill>
            </a:endParaRPr>
          </a:p>
        </p:txBody>
      </p:sp>
      <p:sp>
        <p:nvSpPr>
          <p:cNvPr id="6" name="Espace réservé du numéro de diapositive 5"/>
          <p:cNvSpPr>
            <a:spLocks noGrp="1"/>
          </p:cNvSpPr>
          <p:nvPr>
            <p:ph type="sldNum" sz="quarter" idx="12"/>
          </p:nvPr>
        </p:nvSpPr>
        <p:spPr/>
        <p:txBody>
          <a:bodyPr rtlCol="0"/>
          <a:lstStyle/>
          <a:p>
            <a:fld id="{2A013F82-EE5E-44EE-A61D-E31C6657F26F}" type="slidenum">
              <a:rPr lang="fr-FR">
                <a:solidFill>
                  <a:srgbClr val="303030"/>
                </a:solidFill>
              </a:rPr>
              <a:pPr/>
              <a:t>‹N°›</a:t>
            </a:fld>
            <a:endParaRPr lang="fr-FR">
              <a:solidFill>
                <a:srgbClr val="303030"/>
              </a:solidFill>
            </a:endParaRPr>
          </a:p>
        </p:txBody>
      </p:sp>
      <p:cxnSp>
        <p:nvCxnSpPr>
          <p:cNvPr id="7" name="Connecteur droit 6"/>
          <p:cNvCxnSpPr/>
          <p:nvPr/>
        </p:nvCxnSpPr>
        <p:spPr>
          <a:xfrm>
            <a:off x="9373453"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35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6756" y="502721"/>
            <a:ext cx="8379093" cy="967132"/>
          </a:xfrm>
        </p:spPr>
        <p:txBody>
          <a:bodyPr/>
          <a:lstStyle>
            <a:lvl1pPr algn="l">
              <a:defRPr sz="3599">
                <a:solidFill>
                  <a:srgbClr val="0B00F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xmlns="" id="{74F5CB70-1A32-497F-AC1B-741A6EB1E192}"/>
              </a:ext>
            </a:extLst>
          </p:cNvPr>
          <p:cNvSpPr>
            <a:spLocks noGrp="1"/>
          </p:cNvSpPr>
          <p:nvPr>
            <p:ph type="sldNum" sz="quarter" idx="10"/>
          </p:nvPr>
        </p:nvSpPr>
        <p:spPr/>
        <p:txBody>
          <a:bodyPr/>
          <a:lstStyle>
            <a:lvl1pPr>
              <a:defRPr/>
            </a:lvl1pPr>
          </a:lstStyle>
          <a:p>
            <a:pPr>
              <a:defRPr/>
            </a:pPr>
            <a:fld id="{F8CD0532-95CE-4FB3-AD57-2878087843B3}" type="slidenum">
              <a:rPr lang="en-US" altLang="fr-FR">
                <a:solidFill>
                  <a:srgbClr val="303030"/>
                </a:solidFill>
              </a:rPr>
              <a:pPr>
                <a:defRPr/>
              </a:pPr>
              <a:t>‹N°›</a:t>
            </a:fld>
            <a:endParaRPr lang="en-US" altLang="fr-FR">
              <a:solidFill>
                <a:srgbClr val="303030"/>
              </a:solidFill>
            </a:endParaRPr>
          </a:p>
        </p:txBody>
      </p:sp>
    </p:spTree>
    <p:extLst>
      <p:ext uri="{BB962C8B-B14F-4D97-AF65-F5344CB8AC3E}">
        <p14:creationId xmlns:p14="http://schemas.microsoft.com/office/powerpoint/2010/main" val="26651593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521220" y="1600200"/>
            <a:ext cx="5946737" cy="3048000"/>
          </a:xfrm>
        </p:spPr>
        <p:txBody>
          <a:bodyPr rtlCol="0" anchor="b">
            <a:normAutofit/>
          </a:bodyPr>
          <a:lstStyle>
            <a:lvl1pPr rtl="0">
              <a:lnSpc>
                <a:spcPct val="80000"/>
              </a:lnSpc>
              <a:defRPr sz="6600">
                <a:solidFill>
                  <a:schemeClr val="tx1"/>
                </a:solidFill>
              </a:defRPr>
            </a:lvl1pPr>
          </a:lstStyle>
          <a:p>
            <a:pPr rtl="0"/>
            <a:r>
              <a:rPr lang="fr-FR" noProof="0" dirty="0"/>
              <a:t>Cliquez pour modifier le style du titre</a:t>
            </a:r>
          </a:p>
        </p:txBody>
      </p:sp>
      <p:sp>
        <p:nvSpPr>
          <p:cNvPr id="3" name="Sous-titre 2"/>
          <p:cNvSpPr>
            <a:spLocks noGrp="1"/>
          </p:cNvSpPr>
          <p:nvPr>
            <p:ph type="subTitle" idx="1" hasCustomPrompt="1"/>
          </p:nvPr>
        </p:nvSpPr>
        <p:spPr>
          <a:xfrm>
            <a:off x="1521221" y="4898573"/>
            <a:ext cx="5946736" cy="1270453"/>
          </a:xfrm>
        </p:spPr>
        <p:txBody>
          <a:bodyPr rtlCol="0">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noProof="0"/>
              <a:t>Modifier le style des sous-titres du masque</a:t>
            </a:r>
          </a:p>
        </p:txBody>
      </p:sp>
      <p:cxnSp>
        <p:nvCxnSpPr>
          <p:cNvPr id="6" name="Connecteur droit 5"/>
          <p:cNvCxnSpPr/>
          <p:nvPr/>
        </p:nvCxnSpPr>
        <p:spPr>
          <a:xfrm>
            <a:off x="1659368" y="4782971"/>
            <a:ext cx="5656149"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e 4"/>
          <p:cNvGrpSpPr/>
          <p:nvPr userDrawn="1"/>
        </p:nvGrpSpPr>
        <p:grpSpPr>
          <a:xfrm>
            <a:off x="7925277" y="0"/>
            <a:ext cx="4266723" cy="6858000"/>
            <a:chOff x="7923213" y="0"/>
            <a:chExt cx="4265612" cy="6858000"/>
          </a:xfrm>
        </p:grpSpPr>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grpSp>
    </p:spTree>
    <p:extLst>
      <p:ext uri="{BB962C8B-B14F-4D97-AF65-F5344CB8AC3E}">
        <p14:creationId xmlns:p14="http://schemas.microsoft.com/office/powerpoint/2010/main" val="194598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rtlCol="0"/>
          <a:lstStyle>
            <a:lvl1pPr rtl="0">
              <a:defRPr>
                <a:solidFill>
                  <a:schemeClr val="accent1">
                    <a:lumMod val="50000"/>
                  </a:schemeClr>
                </a:solidFill>
              </a:defRPr>
            </a:lvl1pPr>
          </a:lstStyle>
          <a:p>
            <a:pPr rtl="0"/>
            <a:r>
              <a:rPr lang="fr-FR" noProof="0" dirty="0"/>
              <a:t>Cliquez pour modifier le style du titre</a:t>
            </a:r>
          </a:p>
        </p:txBody>
      </p:sp>
      <p:sp>
        <p:nvSpPr>
          <p:cNvPr id="3" name="Espace réservé du contenu 2"/>
          <p:cNvSpPr>
            <a:spLocks noGrp="1"/>
          </p:cNvSpPr>
          <p:nvPr>
            <p:ph idx="1"/>
          </p:nvPr>
        </p:nvSpPr>
        <p:spPr/>
        <p:txBody>
          <a:bodyPr rtlCol="0"/>
          <a:lstStyle>
            <a:lvl1pPr>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5" name="Espace réservé du pied de page 4"/>
          <p:cNvSpPr>
            <a:spLocks noGrp="1"/>
          </p:cNvSpPr>
          <p:nvPr>
            <p:ph type="ftr" sz="quarter" idx="11"/>
          </p:nvPr>
        </p:nvSpPr>
        <p:spPr/>
        <p:txBody>
          <a:bodyPr rtlCol="0"/>
          <a:lstStyle/>
          <a:p>
            <a:r>
              <a:rPr lang="fr-FR">
                <a:solidFill>
                  <a:srgbClr val="303030"/>
                </a:solidFill>
              </a:rPr>
              <a:t>Ajouter un pied de page</a:t>
            </a:r>
          </a:p>
        </p:txBody>
      </p:sp>
      <p:sp>
        <p:nvSpPr>
          <p:cNvPr id="4" name="Espace réservé de la date 3"/>
          <p:cNvSpPr>
            <a:spLocks noGrp="1"/>
          </p:cNvSpPr>
          <p:nvPr>
            <p:ph type="dt" sz="half" idx="10"/>
          </p:nvPr>
        </p:nvSpPr>
        <p:spPr/>
        <p:txBody>
          <a:bodyPr rtlCol="0"/>
          <a:lstStyle/>
          <a:p>
            <a:fld id="{5E70DBB6-82A9-441C-BABE-80A84AE31F05}" type="datetime1">
              <a:rPr lang="fr-FR" smtClean="0">
                <a:solidFill>
                  <a:srgbClr val="303030"/>
                </a:solidFill>
              </a:rPr>
              <a:pPr/>
              <a:t>07/01/2026</a:t>
            </a:fld>
            <a:endParaRPr lang="fr-FR">
              <a:solidFill>
                <a:srgbClr val="303030"/>
              </a:solidFill>
            </a:endParaRPr>
          </a:p>
        </p:txBody>
      </p:sp>
      <p:sp>
        <p:nvSpPr>
          <p:cNvPr id="6" name="Espace réservé du numéro de diapositive 5"/>
          <p:cNvSpPr>
            <a:spLocks noGrp="1"/>
          </p:cNvSpPr>
          <p:nvPr>
            <p:ph type="sldNum" sz="quarter" idx="12"/>
          </p:nvPr>
        </p:nvSpPr>
        <p:spPr/>
        <p:txBody>
          <a:bodyPr rtlCol="0"/>
          <a:lstStyle/>
          <a:p>
            <a:fld id="{2A013F82-EE5E-44EE-A61D-E31C6657F26F}" type="slidenum">
              <a:rPr lang="fr-FR">
                <a:solidFill>
                  <a:srgbClr val="303030"/>
                </a:solidFill>
              </a:rPr>
              <a:pPr/>
              <a:t>‹N°›</a:t>
            </a:fld>
            <a:endParaRPr lang="fr-FR">
              <a:solidFill>
                <a:srgbClr val="303030"/>
              </a:solidFill>
            </a:endParaRPr>
          </a:p>
        </p:txBody>
      </p:sp>
      <p:cxnSp>
        <p:nvCxnSpPr>
          <p:cNvPr id="7" name="Connecteur droit 6"/>
          <p:cNvCxnSpPr/>
          <p:nvPr/>
        </p:nvCxnSpPr>
        <p:spPr>
          <a:xfrm>
            <a:off x="1659368" y="1709058"/>
            <a:ext cx="9619581"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04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fr-FR"/>
              <a:t>Cliquez pour modifier le style du titre</a:t>
            </a:r>
            <a:endParaRPr kumimoji="0" lang="en-US"/>
          </a:p>
        </p:txBody>
      </p:sp>
      <p:sp>
        <p:nvSpPr>
          <p:cNvPr id="3" name="Espace réservé du texte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E7430D29-00FF-4693-9571-F00E4BBB1AE8}" type="datetimeFigureOut">
              <a:rPr lang="fr-FR" smtClean="0"/>
              <a:pPr/>
              <a:t>07/01/2026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2F9C50C-D814-489A-B2CA-65BD973847B9}" type="slidenum">
              <a:rPr lang="fr-FR" smtClean="0"/>
              <a:pPr/>
              <a:t>‹N°›</a:t>
            </a:fld>
            <a:endParaRPr lang="fr-FR"/>
          </a:p>
        </p:txBody>
      </p:sp>
    </p:spTree>
    <p:extLst>
      <p:ext uri="{BB962C8B-B14F-4D97-AF65-F5344CB8AC3E}">
        <p14:creationId xmlns:p14="http://schemas.microsoft.com/office/powerpoint/2010/main" val="16748066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522807" y="2237097"/>
            <a:ext cx="8231745" cy="2411103"/>
          </a:xfrm>
        </p:spPr>
        <p:txBody>
          <a:bodyPr rtlCol="0" anchor="b">
            <a:normAutofit/>
          </a:bodyPr>
          <a:lstStyle>
            <a:lvl1pPr algn="l" rtl="0">
              <a:lnSpc>
                <a:spcPct val="80000"/>
              </a:lnSpc>
              <a:defRPr sz="4800" b="0" cap="none" baseline="0">
                <a:solidFill>
                  <a:schemeClr val="tx1"/>
                </a:solidFill>
              </a:defRPr>
            </a:lvl1pPr>
          </a:lstStyle>
          <a:p>
            <a:pPr rtl="0"/>
            <a:r>
              <a:rPr lang="fr-FR" noProof="0" dirty="0"/>
              <a:t>Cliquez pour modifier le style du titre</a:t>
            </a:r>
          </a:p>
        </p:txBody>
      </p:sp>
      <p:sp>
        <p:nvSpPr>
          <p:cNvPr id="3" name="Espace réservé du texte 2"/>
          <p:cNvSpPr>
            <a:spLocks noGrp="1"/>
          </p:cNvSpPr>
          <p:nvPr>
            <p:ph type="body" idx="1"/>
          </p:nvPr>
        </p:nvSpPr>
        <p:spPr>
          <a:xfrm>
            <a:off x="1522809" y="4876801"/>
            <a:ext cx="8231745" cy="1292225"/>
          </a:xfrm>
        </p:spPr>
        <p:txBody>
          <a:bodyPr rtlCol="0"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grpSp>
        <p:nvGrpSpPr>
          <p:cNvPr id="7" name="Groupe 6"/>
          <p:cNvGrpSpPr/>
          <p:nvPr userDrawn="1"/>
        </p:nvGrpSpPr>
        <p:grpSpPr>
          <a:xfrm>
            <a:off x="11126509" y="0"/>
            <a:ext cx="1065491" cy="6868886"/>
            <a:chOff x="11123611" y="0"/>
            <a:chExt cx="1065214" cy="6868886"/>
          </a:xfrm>
        </p:grpSpPr>
        <p:pic>
          <p:nvPicPr>
            <p:cNvPr id="10" name="Imag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grpSp>
      <p:sp>
        <p:nvSpPr>
          <p:cNvPr id="5" name="Espace réservé du pied de page 4"/>
          <p:cNvSpPr>
            <a:spLocks noGrp="1"/>
          </p:cNvSpPr>
          <p:nvPr>
            <p:ph type="ftr" sz="quarter" idx="11"/>
          </p:nvPr>
        </p:nvSpPr>
        <p:spPr/>
        <p:txBody>
          <a:bodyPr rtlCol="0"/>
          <a:lstStyle/>
          <a:p>
            <a:r>
              <a:rPr lang="fr-FR">
                <a:solidFill>
                  <a:srgbClr val="303030"/>
                </a:solidFill>
              </a:rPr>
              <a:t>Ajouter un pied de page</a:t>
            </a:r>
          </a:p>
        </p:txBody>
      </p:sp>
      <p:sp>
        <p:nvSpPr>
          <p:cNvPr id="4" name="Espace réservé de la date 3"/>
          <p:cNvSpPr>
            <a:spLocks noGrp="1"/>
          </p:cNvSpPr>
          <p:nvPr>
            <p:ph type="dt" sz="half" idx="10"/>
          </p:nvPr>
        </p:nvSpPr>
        <p:spPr/>
        <p:txBody>
          <a:bodyPr rtlCol="0"/>
          <a:lstStyle/>
          <a:p>
            <a:fld id="{756E4845-A023-4157-BD0F-52B883D3DF11}" type="datetime1">
              <a:rPr lang="fr-FR" smtClean="0">
                <a:solidFill>
                  <a:srgbClr val="303030"/>
                </a:solidFill>
              </a:rPr>
              <a:pPr/>
              <a:t>07/01/2026</a:t>
            </a:fld>
            <a:endParaRPr lang="fr-FR">
              <a:solidFill>
                <a:srgbClr val="303030"/>
              </a:solidFill>
            </a:endParaRPr>
          </a:p>
        </p:txBody>
      </p:sp>
      <p:sp>
        <p:nvSpPr>
          <p:cNvPr id="6" name="Espace réservé du numéro de diapositive 5"/>
          <p:cNvSpPr>
            <a:spLocks noGrp="1"/>
          </p:cNvSpPr>
          <p:nvPr>
            <p:ph type="sldNum" sz="quarter" idx="12"/>
          </p:nvPr>
        </p:nvSpPr>
        <p:spPr/>
        <p:txBody>
          <a:bodyPr rtlCol="0"/>
          <a:lstStyle/>
          <a:p>
            <a:fld id="{2A013F82-EE5E-44EE-A61D-E31C6657F26F}" type="slidenum">
              <a:rPr lang="fr-FR">
                <a:solidFill>
                  <a:srgbClr val="303030"/>
                </a:solidFill>
              </a:rPr>
              <a:pPr/>
              <a:t>‹N°›</a:t>
            </a:fld>
            <a:endParaRPr lang="fr-FR">
              <a:solidFill>
                <a:srgbClr val="303030"/>
              </a:solidFill>
            </a:endParaRPr>
          </a:p>
        </p:txBody>
      </p:sp>
      <p:cxnSp>
        <p:nvCxnSpPr>
          <p:cNvPr id="9" name="Connecteur droit 8"/>
          <p:cNvCxnSpPr/>
          <p:nvPr/>
        </p:nvCxnSpPr>
        <p:spPr>
          <a:xfrm>
            <a:off x="1659368" y="4782971"/>
            <a:ext cx="8018964"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33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522809" y="381000"/>
            <a:ext cx="9832359" cy="1219200"/>
          </a:xfrm>
        </p:spPr>
        <p:txBody>
          <a:bodyPr rtlCol="0"/>
          <a:lstStyle>
            <a:lvl1pPr rtl="0">
              <a:defRPr>
                <a:solidFill>
                  <a:schemeClr val="accent1">
                    <a:lumMod val="50000"/>
                  </a:schemeClr>
                </a:solidFill>
              </a:defRPr>
            </a:lvl1pPr>
          </a:lstStyle>
          <a:p>
            <a:pPr rtl="0"/>
            <a:r>
              <a:rPr lang="fr-FR" noProof="0" dirty="0"/>
              <a:t>Cliquez pour modifier le style du titre</a:t>
            </a:r>
          </a:p>
        </p:txBody>
      </p:sp>
      <p:sp>
        <p:nvSpPr>
          <p:cNvPr id="3" name="Espace réservé du contenu 2"/>
          <p:cNvSpPr>
            <a:spLocks noGrp="1"/>
          </p:cNvSpPr>
          <p:nvPr>
            <p:ph sz="half" idx="1"/>
          </p:nvPr>
        </p:nvSpPr>
        <p:spPr>
          <a:xfrm>
            <a:off x="1488556" y="1984248"/>
            <a:ext cx="4801850" cy="4187952"/>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4" name="Espace réservé du contenu 3"/>
          <p:cNvSpPr>
            <a:spLocks noGrp="1"/>
          </p:cNvSpPr>
          <p:nvPr>
            <p:ph sz="half" idx="2"/>
          </p:nvPr>
        </p:nvSpPr>
        <p:spPr>
          <a:xfrm>
            <a:off x="6553319" y="1984248"/>
            <a:ext cx="4801851" cy="4187952"/>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6" name="Espace réservé du pied de page 5"/>
          <p:cNvSpPr>
            <a:spLocks noGrp="1"/>
          </p:cNvSpPr>
          <p:nvPr>
            <p:ph type="ftr" sz="quarter" idx="11"/>
          </p:nvPr>
        </p:nvSpPr>
        <p:spPr/>
        <p:txBody>
          <a:bodyPr rtlCol="0"/>
          <a:lstStyle/>
          <a:p>
            <a:r>
              <a:rPr lang="fr-FR">
                <a:solidFill>
                  <a:srgbClr val="303030"/>
                </a:solidFill>
              </a:rPr>
              <a:t>Ajouter un pied de page</a:t>
            </a:r>
          </a:p>
        </p:txBody>
      </p:sp>
      <p:sp>
        <p:nvSpPr>
          <p:cNvPr id="5" name="Espace réservé de la date 4"/>
          <p:cNvSpPr>
            <a:spLocks noGrp="1"/>
          </p:cNvSpPr>
          <p:nvPr>
            <p:ph type="dt" sz="half" idx="10"/>
          </p:nvPr>
        </p:nvSpPr>
        <p:spPr/>
        <p:txBody>
          <a:bodyPr rtlCol="0"/>
          <a:lstStyle/>
          <a:p>
            <a:fld id="{413F5333-0EAB-4322-91DA-AA001C81BF31}" type="datetime1">
              <a:rPr lang="fr-FR" smtClean="0">
                <a:solidFill>
                  <a:srgbClr val="303030"/>
                </a:solidFill>
              </a:rPr>
              <a:pPr/>
              <a:t>07/01/2026</a:t>
            </a:fld>
            <a:endParaRPr lang="fr-FR">
              <a:solidFill>
                <a:srgbClr val="303030"/>
              </a:solidFill>
            </a:endParaRPr>
          </a:p>
        </p:txBody>
      </p:sp>
      <p:sp>
        <p:nvSpPr>
          <p:cNvPr id="7" name="Espace réservé du numéro de diapositive 6"/>
          <p:cNvSpPr>
            <a:spLocks noGrp="1"/>
          </p:cNvSpPr>
          <p:nvPr>
            <p:ph type="sldNum" sz="quarter" idx="12"/>
          </p:nvPr>
        </p:nvSpPr>
        <p:spPr/>
        <p:txBody>
          <a:bodyPr rtlCol="0"/>
          <a:lstStyle/>
          <a:p>
            <a:fld id="{2A013F82-EE5E-44EE-A61D-E31C6657F26F}" type="slidenum">
              <a:rPr lang="fr-FR">
                <a:solidFill>
                  <a:srgbClr val="303030"/>
                </a:solidFill>
              </a:rPr>
              <a:pPr/>
              <a:t>‹N°›</a:t>
            </a:fld>
            <a:endParaRPr lang="fr-FR">
              <a:solidFill>
                <a:srgbClr val="303030"/>
              </a:solidFill>
            </a:endParaRPr>
          </a:p>
        </p:txBody>
      </p:sp>
      <p:cxnSp>
        <p:nvCxnSpPr>
          <p:cNvPr id="8" name="Connecteur droit 7"/>
          <p:cNvCxnSpPr/>
          <p:nvPr/>
        </p:nvCxnSpPr>
        <p:spPr>
          <a:xfrm>
            <a:off x="1659368" y="1709058"/>
            <a:ext cx="9619581"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080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522809" y="381000"/>
            <a:ext cx="9832359" cy="1219200"/>
          </a:xfrm>
        </p:spPr>
        <p:txBody>
          <a:bodyPr rtlCol="0"/>
          <a:lstStyle>
            <a:lvl1pPr rtl="0">
              <a:defRPr>
                <a:solidFill>
                  <a:schemeClr val="accent1">
                    <a:lumMod val="50000"/>
                  </a:schemeClr>
                </a:solidFill>
              </a:defRPr>
            </a:lvl1pPr>
          </a:lstStyle>
          <a:p>
            <a:pPr rtl="0"/>
            <a:r>
              <a:rPr lang="fr-FR" noProof="0" dirty="0"/>
              <a:t>Cliquez pour modifier le style du titre</a:t>
            </a:r>
          </a:p>
        </p:txBody>
      </p:sp>
      <p:sp>
        <p:nvSpPr>
          <p:cNvPr id="3" name="Espace réservé du texte 2"/>
          <p:cNvSpPr>
            <a:spLocks noGrp="1"/>
          </p:cNvSpPr>
          <p:nvPr>
            <p:ph type="body" idx="1"/>
          </p:nvPr>
        </p:nvSpPr>
        <p:spPr>
          <a:xfrm>
            <a:off x="1522810" y="1828800"/>
            <a:ext cx="4801850"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1522810" y="2743201"/>
            <a:ext cx="4801850" cy="342582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5" name="Espace réservé du texte 4"/>
          <p:cNvSpPr>
            <a:spLocks noGrp="1"/>
          </p:cNvSpPr>
          <p:nvPr>
            <p:ph type="body" sz="quarter" idx="3"/>
          </p:nvPr>
        </p:nvSpPr>
        <p:spPr>
          <a:xfrm>
            <a:off x="6553320" y="1828800"/>
            <a:ext cx="4801850"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553320" y="2743201"/>
            <a:ext cx="4801850" cy="342582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8" name="Espace réservé du pied de page 7"/>
          <p:cNvSpPr>
            <a:spLocks noGrp="1"/>
          </p:cNvSpPr>
          <p:nvPr>
            <p:ph type="ftr" sz="quarter" idx="11"/>
          </p:nvPr>
        </p:nvSpPr>
        <p:spPr/>
        <p:txBody>
          <a:bodyPr rtlCol="0"/>
          <a:lstStyle/>
          <a:p>
            <a:r>
              <a:rPr lang="fr-FR">
                <a:solidFill>
                  <a:srgbClr val="303030"/>
                </a:solidFill>
              </a:rPr>
              <a:t>Ajouter un pied de page</a:t>
            </a:r>
          </a:p>
        </p:txBody>
      </p:sp>
      <p:sp>
        <p:nvSpPr>
          <p:cNvPr id="7" name="Espace réservé de la date 6"/>
          <p:cNvSpPr>
            <a:spLocks noGrp="1"/>
          </p:cNvSpPr>
          <p:nvPr>
            <p:ph type="dt" sz="half" idx="10"/>
          </p:nvPr>
        </p:nvSpPr>
        <p:spPr/>
        <p:txBody>
          <a:bodyPr rtlCol="0"/>
          <a:lstStyle/>
          <a:p>
            <a:fld id="{E308D7B2-D3E4-434D-BB41-F7151759E8CA}" type="datetime1">
              <a:rPr lang="fr-FR" smtClean="0">
                <a:solidFill>
                  <a:srgbClr val="303030"/>
                </a:solidFill>
              </a:rPr>
              <a:pPr/>
              <a:t>07/01/2026</a:t>
            </a:fld>
            <a:endParaRPr lang="fr-FR">
              <a:solidFill>
                <a:srgbClr val="303030"/>
              </a:solidFill>
            </a:endParaRPr>
          </a:p>
        </p:txBody>
      </p:sp>
      <p:sp>
        <p:nvSpPr>
          <p:cNvPr id="9" name="Espace réservé du numéro de diapositive 8"/>
          <p:cNvSpPr>
            <a:spLocks noGrp="1"/>
          </p:cNvSpPr>
          <p:nvPr>
            <p:ph type="sldNum" sz="quarter" idx="12"/>
          </p:nvPr>
        </p:nvSpPr>
        <p:spPr/>
        <p:txBody>
          <a:bodyPr rtlCol="0"/>
          <a:lstStyle/>
          <a:p>
            <a:fld id="{2A013F82-EE5E-44EE-A61D-E31C6657F26F}" type="slidenum">
              <a:rPr lang="fr-FR">
                <a:solidFill>
                  <a:srgbClr val="303030"/>
                </a:solidFill>
              </a:rPr>
              <a:pPr/>
              <a:t>‹N°›</a:t>
            </a:fld>
            <a:endParaRPr lang="fr-FR">
              <a:solidFill>
                <a:srgbClr val="303030"/>
              </a:solidFill>
            </a:endParaRPr>
          </a:p>
        </p:txBody>
      </p:sp>
      <p:cxnSp>
        <p:nvCxnSpPr>
          <p:cNvPr id="10" name="Connecteur droit 9"/>
          <p:cNvCxnSpPr/>
          <p:nvPr/>
        </p:nvCxnSpPr>
        <p:spPr>
          <a:xfrm>
            <a:off x="1659368" y="1709058"/>
            <a:ext cx="9619581"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756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rtlCol="0"/>
          <a:lstStyle>
            <a:lvl1pPr rtl="0">
              <a:defRPr>
                <a:solidFill>
                  <a:schemeClr val="accent1">
                    <a:lumMod val="50000"/>
                  </a:schemeClr>
                </a:solidFill>
              </a:defRPr>
            </a:lvl1pPr>
          </a:lstStyle>
          <a:p>
            <a:pPr rtl="0"/>
            <a:r>
              <a:rPr lang="fr-FR" noProof="0" dirty="0"/>
              <a:t>Cliquez pour modifier le style du titre</a:t>
            </a:r>
          </a:p>
        </p:txBody>
      </p:sp>
      <p:sp>
        <p:nvSpPr>
          <p:cNvPr id="4" name="Espace réservé du pied de page 3"/>
          <p:cNvSpPr>
            <a:spLocks noGrp="1"/>
          </p:cNvSpPr>
          <p:nvPr>
            <p:ph type="ftr" sz="quarter" idx="11"/>
          </p:nvPr>
        </p:nvSpPr>
        <p:spPr/>
        <p:txBody>
          <a:bodyPr rtlCol="0"/>
          <a:lstStyle/>
          <a:p>
            <a:r>
              <a:rPr lang="fr-FR">
                <a:solidFill>
                  <a:srgbClr val="303030"/>
                </a:solidFill>
              </a:rPr>
              <a:t>Ajouter un pied de page</a:t>
            </a:r>
          </a:p>
        </p:txBody>
      </p:sp>
      <p:sp>
        <p:nvSpPr>
          <p:cNvPr id="3" name="Espace réservé de la date 2"/>
          <p:cNvSpPr>
            <a:spLocks noGrp="1"/>
          </p:cNvSpPr>
          <p:nvPr>
            <p:ph type="dt" sz="half" idx="10"/>
          </p:nvPr>
        </p:nvSpPr>
        <p:spPr/>
        <p:txBody>
          <a:bodyPr rtlCol="0"/>
          <a:lstStyle/>
          <a:p>
            <a:fld id="{F56A0584-CD12-48FA-A583-4DD2AE118A49}" type="datetime1">
              <a:rPr lang="fr-FR" smtClean="0">
                <a:solidFill>
                  <a:srgbClr val="303030"/>
                </a:solidFill>
              </a:rPr>
              <a:pPr/>
              <a:t>07/01/2026</a:t>
            </a:fld>
            <a:endParaRPr lang="fr-FR">
              <a:solidFill>
                <a:srgbClr val="303030"/>
              </a:solidFill>
            </a:endParaRPr>
          </a:p>
        </p:txBody>
      </p:sp>
      <p:sp>
        <p:nvSpPr>
          <p:cNvPr id="5" name="Espace réservé du numéro de diapositive 4"/>
          <p:cNvSpPr>
            <a:spLocks noGrp="1"/>
          </p:cNvSpPr>
          <p:nvPr>
            <p:ph type="sldNum" sz="quarter" idx="12"/>
          </p:nvPr>
        </p:nvSpPr>
        <p:spPr/>
        <p:txBody>
          <a:bodyPr rtlCol="0"/>
          <a:lstStyle/>
          <a:p>
            <a:fld id="{2A013F82-EE5E-44EE-A61D-E31C6657F26F}" type="slidenum">
              <a:rPr lang="fr-FR">
                <a:solidFill>
                  <a:srgbClr val="303030"/>
                </a:solidFill>
              </a:rPr>
              <a:pPr/>
              <a:t>‹N°›</a:t>
            </a:fld>
            <a:endParaRPr lang="fr-FR">
              <a:solidFill>
                <a:srgbClr val="303030"/>
              </a:solidFill>
            </a:endParaRPr>
          </a:p>
        </p:txBody>
      </p:sp>
      <p:cxnSp>
        <p:nvCxnSpPr>
          <p:cNvPr id="6" name="Connecteur droit 5"/>
          <p:cNvCxnSpPr/>
          <p:nvPr/>
        </p:nvCxnSpPr>
        <p:spPr>
          <a:xfrm>
            <a:off x="1659368" y="1709058"/>
            <a:ext cx="9619581"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339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rtlCol="0"/>
          <a:lstStyle/>
          <a:p>
            <a:r>
              <a:rPr lang="fr-FR">
                <a:solidFill>
                  <a:srgbClr val="303030"/>
                </a:solidFill>
              </a:rPr>
              <a:t>Ajouter un pied de page</a:t>
            </a:r>
          </a:p>
        </p:txBody>
      </p:sp>
      <p:sp>
        <p:nvSpPr>
          <p:cNvPr id="2" name="Espace réservé de la date 1"/>
          <p:cNvSpPr>
            <a:spLocks noGrp="1"/>
          </p:cNvSpPr>
          <p:nvPr>
            <p:ph type="dt" sz="half" idx="10"/>
          </p:nvPr>
        </p:nvSpPr>
        <p:spPr/>
        <p:txBody>
          <a:bodyPr rtlCol="0"/>
          <a:lstStyle/>
          <a:p>
            <a:fld id="{2D8C013D-3AAB-45AA-894A-56E5B95DFC23}" type="datetime1">
              <a:rPr lang="fr-FR" smtClean="0">
                <a:solidFill>
                  <a:srgbClr val="303030"/>
                </a:solidFill>
              </a:rPr>
              <a:pPr/>
              <a:t>07/01/2026</a:t>
            </a:fld>
            <a:endParaRPr lang="fr-FR">
              <a:solidFill>
                <a:srgbClr val="303030"/>
              </a:solidFill>
            </a:endParaRPr>
          </a:p>
        </p:txBody>
      </p:sp>
      <p:sp>
        <p:nvSpPr>
          <p:cNvPr id="4" name="Espace réservé du numéro de diapositive 3"/>
          <p:cNvSpPr>
            <a:spLocks noGrp="1"/>
          </p:cNvSpPr>
          <p:nvPr>
            <p:ph type="sldNum" sz="quarter" idx="12"/>
          </p:nvPr>
        </p:nvSpPr>
        <p:spPr/>
        <p:txBody>
          <a:bodyPr rtlCol="0"/>
          <a:lstStyle/>
          <a:p>
            <a:fld id="{2A013F82-EE5E-44EE-A61D-E31C6657F26F}" type="slidenum">
              <a:rPr lang="fr-FR">
                <a:solidFill>
                  <a:srgbClr val="303030"/>
                </a:solidFill>
              </a:rPr>
              <a:pPr/>
              <a:t>‹N°›</a:t>
            </a:fld>
            <a:endParaRPr lang="fr-FR">
              <a:solidFill>
                <a:srgbClr val="303030"/>
              </a:solidFill>
            </a:endParaRPr>
          </a:p>
        </p:txBody>
      </p:sp>
    </p:spTree>
    <p:extLst>
      <p:ext uri="{BB962C8B-B14F-4D97-AF65-F5344CB8AC3E}">
        <p14:creationId xmlns:p14="http://schemas.microsoft.com/office/powerpoint/2010/main" val="263776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522809" y="685801"/>
            <a:ext cx="4115872" cy="1925637"/>
          </a:xfrm>
        </p:spPr>
        <p:txBody>
          <a:bodyPr rtlCol="0" anchor="b">
            <a:noAutofit/>
          </a:bodyPr>
          <a:lstStyle>
            <a:lvl1pPr algn="l" rtl="0">
              <a:lnSpc>
                <a:spcPct val="80000"/>
              </a:lnSpc>
              <a:defRPr sz="4000" b="0">
                <a:solidFill>
                  <a:schemeClr val="accent1">
                    <a:lumMod val="50000"/>
                  </a:schemeClr>
                </a:solidFill>
              </a:defRPr>
            </a:lvl1pPr>
          </a:lstStyle>
          <a:p>
            <a:pPr rtl="0"/>
            <a:r>
              <a:rPr lang="fr-FR" noProof="0" dirty="0"/>
              <a:t>Cliquez pour modifier le style du titre</a:t>
            </a:r>
          </a:p>
        </p:txBody>
      </p:sp>
      <p:sp>
        <p:nvSpPr>
          <p:cNvPr id="3" name="Espace réservé du contenu 2"/>
          <p:cNvSpPr>
            <a:spLocks noGrp="1"/>
          </p:cNvSpPr>
          <p:nvPr>
            <p:ph idx="1"/>
          </p:nvPr>
        </p:nvSpPr>
        <p:spPr>
          <a:xfrm>
            <a:off x="6096002" y="685800"/>
            <a:ext cx="5259169" cy="5486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4" name="Espace réservé du texte 3"/>
          <p:cNvSpPr>
            <a:spLocks noGrp="1"/>
          </p:cNvSpPr>
          <p:nvPr>
            <p:ph type="body" sz="half" idx="2"/>
          </p:nvPr>
        </p:nvSpPr>
        <p:spPr>
          <a:xfrm>
            <a:off x="1522809" y="2895600"/>
            <a:ext cx="4115872" cy="1752601"/>
          </a:xfrm>
        </p:spPr>
        <p:txBody>
          <a:bodyPr rtlCol="0">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6" name="Espace réservé du pied de page 5"/>
          <p:cNvSpPr>
            <a:spLocks noGrp="1"/>
          </p:cNvSpPr>
          <p:nvPr>
            <p:ph type="ftr" sz="quarter" idx="11"/>
          </p:nvPr>
        </p:nvSpPr>
        <p:spPr/>
        <p:txBody>
          <a:bodyPr rtlCol="0"/>
          <a:lstStyle/>
          <a:p>
            <a:r>
              <a:rPr lang="fr-FR">
                <a:solidFill>
                  <a:srgbClr val="303030"/>
                </a:solidFill>
              </a:rPr>
              <a:t>Ajouter un pied de page</a:t>
            </a:r>
          </a:p>
        </p:txBody>
      </p:sp>
      <p:sp>
        <p:nvSpPr>
          <p:cNvPr id="5" name="Espace réservé de la date 4"/>
          <p:cNvSpPr>
            <a:spLocks noGrp="1"/>
          </p:cNvSpPr>
          <p:nvPr>
            <p:ph type="dt" sz="half" idx="10"/>
          </p:nvPr>
        </p:nvSpPr>
        <p:spPr/>
        <p:txBody>
          <a:bodyPr rtlCol="0"/>
          <a:lstStyle/>
          <a:p>
            <a:fld id="{9B9A329B-F71F-4CE7-9A2B-7257A6C5F696}" type="datetime1">
              <a:rPr lang="fr-FR" smtClean="0">
                <a:solidFill>
                  <a:srgbClr val="303030"/>
                </a:solidFill>
              </a:rPr>
              <a:pPr/>
              <a:t>07/01/2026</a:t>
            </a:fld>
            <a:endParaRPr lang="fr-FR">
              <a:solidFill>
                <a:srgbClr val="303030"/>
              </a:solidFill>
            </a:endParaRPr>
          </a:p>
        </p:txBody>
      </p:sp>
      <p:sp>
        <p:nvSpPr>
          <p:cNvPr id="7" name="Espace réservé du numéro de diapositive 6"/>
          <p:cNvSpPr>
            <a:spLocks noGrp="1"/>
          </p:cNvSpPr>
          <p:nvPr>
            <p:ph type="sldNum" sz="quarter" idx="12"/>
          </p:nvPr>
        </p:nvSpPr>
        <p:spPr/>
        <p:txBody>
          <a:bodyPr rtlCol="0"/>
          <a:lstStyle/>
          <a:p>
            <a:fld id="{2A013F82-EE5E-44EE-A61D-E31C6657F26F}" type="slidenum">
              <a:rPr lang="fr-FR">
                <a:solidFill>
                  <a:srgbClr val="303030"/>
                </a:solidFill>
              </a:rPr>
              <a:pPr/>
              <a:t>‹N°›</a:t>
            </a:fld>
            <a:endParaRPr lang="fr-FR">
              <a:solidFill>
                <a:srgbClr val="303030"/>
              </a:solidFill>
            </a:endParaRPr>
          </a:p>
        </p:txBody>
      </p:sp>
      <p:cxnSp>
        <p:nvCxnSpPr>
          <p:cNvPr id="8" name="Connecteur droit 7"/>
          <p:cNvCxnSpPr/>
          <p:nvPr/>
        </p:nvCxnSpPr>
        <p:spPr>
          <a:xfrm>
            <a:off x="1659368" y="2743200"/>
            <a:ext cx="3903092"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7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522809" y="685800"/>
            <a:ext cx="4115872" cy="1925638"/>
          </a:xfrm>
        </p:spPr>
        <p:txBody>
          <a:bodyPr rtlCol="0" anchor="b">
            <a:normAutofit/>
          </a:bodyPr>
          <a:lstStyle>
            <a:lvl1pPr algn="l" rtl="0">
              <a:lnSpc>
                <a:spcPct val="80000"/>
              </a:lnSpc>
              <a:defRPr sz="4000" b="0" i="0" baseline="0">
                <a:solidFill>
                  <a:schemeClr val="accent1">
                    <a:lumMod val="50000"/>
                  </a:schemeClr>
                </a:solidFill>
              </a:defRPr>
            </a:lvl1pPr>
          </a:lstStyle>
          <a:p>
            <a:pPr rtl="0"/>
            <a:r>
              <a:rPr lang="fr-FR" noProof="0" dirty="0"/>
              <a:t>Cliquez pour modifier le style du titre</a:t>
            </a:r>
          </a:p>
        </p:txBody>
      </p:sp>
      <p:sp>
        <p:nvSpPr>
          <p:cNvPr id="3" name="Espace réservé d’image 2" descr="Espace réservé vide pour ajouter une image. Cliquez sur l’espace réservé et sélectionnez l’image à ajouter"/>
          <p:cNvSpPr>
            <a:spLocks noGrp="1"/>
          </p:cNvSpPr>
          <p:nvPr>
            <p:ph type="pic" idx="1"/>
          </p:nvPr>
        </p:nvSpPr>
        <p:spPr>
          <a:xfrm>
            <a:off x="6027495" y="-50118"/>
            <a:ext cx="6173806" cy="6857999"/>
          </a:xfrm>
          <a:solidFill>
            <a:schemeClr val="bg2"/>
          </a:solidFill>
          <a:effectLst>
            <a:outerShdw blurRad="152400" dist="50800" dir="10800000" algn="r" rotWithShape="0">
              <a:prstClr val="black">
                <a:alpha val="25000"/>
              </a:prstClr>
            </a:outerShdw>
          </a:effectLst>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sp>
        <p:nvSpPr>
          <p:cNvPr id="4" name="Espace réservé du texte 3"/>
          <p:cNvSpPr>
            <a:spLocks noGrp="1"/>
          </p:cNvSpPr>
          <p:nvPr>
            <p:ph type="body" sz="half" idx="2"/>
          </p:nvPr>
        </p:nvSpPr>
        <p:spPr>
          <a:xfrm>
            <a:off x="1522809" y="2895600"/>
            <a:ext cx="4115872" cy="1752601"/>
          </a:xfrm>
        </p:spPr>
        <p:txBody>
          <a:bodyPr rtlCol="0">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0" name="Connecteur droit 9"/>
          <p:cNvCxnSpPr/>
          <p:nvPr/>
        </p:nvCxnSpPr>
        <p:spPr>
          <a:xfrm>
            <a:off x="1659368" y="2743200"/>
            <a:ext cx="3903092"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34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rtlCol="0"/>
          <a:lstStyle>
            <a:lvl1pPr rtl="0">
              <a:defRPr>
                <a:solidFill>
                  <a:schemeClr val="accent1">
                    <a:lumMod val="50000"/>
                  </a:schemeClr>
                </a:solidFill>
              </a:defRPr>
            </a:lvl1pPr>
          </a:lstStyle>
          <a:p>
            <a:pPr rtl="0"/>
            <a:r>
              <a:rPr lang="fr-FR" noProof="0" dirty="0"/>
              <a:t>Cliquez pour modifier le style du titre</a:t>
            </a:r>
          </a:p>
        </p:txBody>
      </p:sp>
      <p:sp>
        <p:nvSpPr>
          <p:cNvPr id="3" name="Espace réservé du texte vertical 2"/>
          <p:cNvSpPr>
            <a:spLocks noGrp="1"/>
          </p:cNvSpPr>
          <p:nvPr>
            <p:ph type="body" orient="vert" idx="1"/>
          </p:nvPr>
        </p:nvSpPr>
        <p:spPr/>
        <p:txBody>
          <a:bodyPr vert="eaVert" rtlCol="0"/>
          <a:lstStyle>
            <a:lvl1pPr>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5" name="Espace réservé du pied de page 4"/>
          <p:cNvSpPr>
            <a:spLocks noGrp="1"/>
          </p:cNvSpPr>
          <p:nvPr>
            <p:ph type="ftr" sz="quarter" idx="11"/>
          </p:nvPr>
        </p:nvSpPr>
        <p:spPr/>
        <p:txBody>
          <a:bodyPr rtlCol="0"/>
          <a:lstStyle/>
          <a:p>
            <a:r>
              <a:rPr lang="fr-FR">
                <a:solidFill>
                  <a:srgbClr val="303030"/>
                </a:solidFill>
              </a:rPr>
              <a:t>Ajouter un pied de page</a:t>
            </a:r>
          </a:p>
        </p:txBody>
      </p:sp>
      <p:sp>
        <p:nvSpPr>
          <p:cNvPr id="4" name="Espace réservé de la date 3"/>
          <p:cNvSpPr>
            <a:spLocks noGrp="1"/>
          </p:cNvSpPr>
          <p:nvPr>
            <p:ph type="dt" sz="half" idx="10"/>
          </p:nvPr>
        </p:nvSpPr>
        <p:spPr/>
        <p:txBody>
          <a:bodyPr rtlCol="0"/>
          <a:lstStyle/>
          <a:p>
            <a:fld id="{17012E72-47FA-4B56-8ED6-65D7D2B7D674}" type="datetime1">
              <a:rPr lang="fr-FR" smtClean="0">
                <a:solidFill>
                  <a:srgbClr val="303030"/>
                </a:solidFill>
              </a:rPr>
              <a:pPr/>
              <a:t>07/01/2026</a:t>
            </a:fld>
            <a:endParaRPr lang="fr-FR">
              <a:solidFill>
                <a:srgbClr val="303030"/>
              </a:solidFill>
            </a:endParaRPr>
          </a:p>
        </p:txBody>
      </p:sp>
      <p:sp>
        <p:nvSpPr>
          <p:cNvPr id="6" name="Espace réservé du numéro de diapositive 5"/>
          <p:cNvSpPr>
            <a:spLocks noGrp="1"/>
          </p:cNvSpPr>
          <p:nvPr>
            <p:ph type="sldNum" sz="quarter" idx="12"/>
          </p:nvPr>
        </p:nvSpPr>
        <p:spPr/>
        <p:txBody>
          <a:bodyPr rtlCol="0"/>
          <a:lstStyle/>
          <a:p>
            <a:fld id="{2A013F82-EE5E-44EE-A61D-E31C6657F26F}" type="slidenum">
              <a:rPr lang="fr-FR">
                <a:solidFill>
                  <a:srgbClr val="303030"/>
                </a:solidFill>
              </a:rPr>
              <a:pPr/>
              <a:t>‹N°›</a:t>
            </a:fld>
            <a:endParaRPr lang="fr-FR">
              <a:solidFill>
                <a:srgbClr val="303030"/>
              </a:solidFill>
            </a:endParaRPr>
          </a:p>
        </p:txBody>
      </p:sp>
    </p:spTree>
    <p:extLst>
      <p:ext uri="{BB962C8B-B14F-4D97-AF65-F5344CB8AC3E}">
        <p14:creationId xmlns:p14="http://schemas.microsoft.com/office/powerpoint/2010/main" val="56520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hasCustomPrompt="1"/>
          </p:nvPr>
        </p:nvSpPr>
        <p:spPr>
          <a:xfrm>
            <a:off x="9525893" y="646113"/>
            <a:ext cx="1829277" cy="5522913"/>
          </a:xfrm>
        </p:spPr>
        <p:txBody>
          <a:bodyPr vert="eaVert" rtlCol="0"/>
          <a:lstStyle>
            <a:lvl1pPr rtl="0">
              <a:defRPr>
                <a:solidFill>
                  <a:schemeClr val="accent1">
                    <a:lumMod val="50000"/>
                  </a:schemeClr>
                </a:solidFill>
              </a:defRPr>
            </a:lvl1pPr>
          </a:lstStyle>
          <a:p>
            <a:pPr rtl="0"/>
            <a:r>
              <a:rPr lang="fr-FR" noProof="0" dirty="0"/>
              <a:t>Cliquez pour modifier le style du titre</a:t>
            </a:r>
          </a:p>
        </p:txBody>
      </p:sp>
      <p:sp>
        <p:nvSpPr>
          <p:cNvPr id="3" name="Espace réservé du texte vertical 2"/>
          <p:cNvSpPr>
            <a:spLocks noGrp="1"/>
          </p:cNvSpPr>
          <p:nvPr>
            <p:ph type="body" orient="vert" idx="1"/>
          </p:nvPr>
        </p:nvSpPr>
        <p:spPr>
          <a:xfrm>
            <a:off x="1522809" y="646113"/>
            <a:ext cx="7621985" cy="5522913"/>
          </a:xfrm>
        </p:spPr>
        <p:txBody>
          <a:bodyPr vert="eaVert" rtlCol="0"/>
          <a:lstStyle>
            <a:lvl1pPr>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5" name="Espace réservé du pied de page 4"/>
          <p:cNvSpPr>
            <a:spLocks noGrp="1"/>
          </p:cNvSpPr>
          <p:nvPr>
            <p:ph type="ftr" sz="quarter" idx="11"/>
          </p:nvPr>
        </p:nvSpPr>
        <p:spPr/>
        <p:txBody>
          <a:bodyPr rtlCol="0"/>
          <a:lstStyle/>
          <a:p>
            <a:r>
              <a:rPr lang="fr-FR">
                <a:solidFill>
                  <a:srgbClr val="303030"/>
                </a:solidFill>
              </a:rPr>
              <a:t>Ajouter un pied de page</a:t>
            </a:r>
          </a:p>
        </p:txBody>
      </p:sp>
      <p:sp>
        <p:nvSpPr>
          <p:cNvPr id="4" name="Espace réservé de la date 3"/>
          <p:cNvSpPr>
            <a:spLocks noGrp="1"/>
          </p:cNvSpPr>
          <p:nvPr>
            <p:ph type="dt" sz="half" idx="10"/>
          </p:nvPr>
        </p:nvSpPr>
        <p:spPr/>
        <p:txBody>
          <a:bodyPr rtlCol="0"/>
          <a:lstStyle/>
          <a:p>
            <a:fld id="{80E45B83-64CC-4BE5-B9BD-4B51D9FD91B1}" type="datetime1">
              <a:rPr lang="fr-FR" smtClean="0">
                <a:solidFill>
                  <a:srgbClr val="303030"/>
                </a:solidFill>
              </a:rPr>
              <a:pPr/>
              <a:t>07/01/2026</a:t>
            </a:fld>
            <a:endParaRPr lang="fr-FR">
              <a:solidFill>
                <a:srgbClr val="303030"/>
              </a:solidFill>
            </a:endParaRPr>
          </a:p>
        </p:txBody>
      </p:sp>
      <p:sp>
        <p:nvSpPr>
          <p:cNvPr id="6" name="Espace réservé du numéro de diapositive 5"/>
          <p:cNvSpPr>
            <a:spLocks noGrp="1"/>
          </p:cNvSpPr>
          <p:nvPr>
            <p:ph type="sldNum" sz="quarter" idx="12"/>
          </p:nvPr>
        </p:nvSpPr>
        <p:spPr/>
        <p:txBody>
          <a:bodyPr rtlCol="0"/>
          <a:lstStyle/>
          <a:p>
            <a:fld id="{2A013F82-EE5E-44EE-A61D-E31C6657F26F}" type="slidenum">
              <a:rPr lang="fr-FR">
                <a:solidFill>
                  <a:srgbClr val="303030"/>
                </a:solidFill>
              </a:rPr>
              <a:pPr/>
              <a:t>‹N°›</a:t>
            </a:fld>
            <a:endParaRPr lang="fr-FR">
              <a:solidFill>
                <a:srgbClr val="303030"/>
              </a:solidFill>
            </a:endParaRPr>
          </a:p>
        </p:txBody>
      </p:sp>
      <p:cxnSp>
        <p:nvCxnSpPr>
          <p:cNvPr id="7" name="Connecteur droit 6"/>
          <p:cNvCxnSpPr/>
          <p:nvPr/>
        </p:nvCxnSpPr>
        <p:spPr>
          <a:xfrm>
            <a:off x="9373453"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00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6756" y="502721"/>
            <a:ext cx="8379093" cy="967132"/>
          </a:xfrm>
        </p:spPr>
        <p:txBody>
          <a:bodyPr/>
          <a:lstStyle>
            <a:lvl1pPr algn="l">
              <a:defRPr sz="3599">
                <a:solidFill>
                  <a:srgbClr val="0B00F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xmlns="" id="{74F5CB70-1A32-497F-AC1B-741A6EB1E192}"/>
              </a:ext>
            </a:extLst>
          </p:cNvPr>
          <p:cNvSpPr>
            <a:spLocks noGrp="1"/>
          </p:cNvSpPr>
          <p:nvPr>
            <p:ph type="sldNum" sz="quarter" idx="10"/>
          </p:nvPr>
        </p:nvSpPr>
        <p:spPr/>
        <p:txBody>
          <a:bodyPr/>
          <a:lstStyle>
            <a:lvl1pPr>
              <a:defRPr/>
            </a:lvl1pPr>
          </a:lstStyle>
          <a:p>
            <a:pPr>
              <a:defRPr/>
            </a:pPr>
            <a:fld id="{F8CD0532-95CE-4FB3-AD57-2878087843B3}" type="slidenum">
              <a:rPr lang="en-US" altLang="fr-FR">
                <a:solidFill>
                  <a:srgbClr val="303030"/>
                </a:solidFill>
              </a:rPr>
              <a:pPr>
                <a:defRPr/>
              </a:pPr>
              <a:t>‹N°›</a:t>
            </a:fld>
            <a:endParaRPr lang="en-US" altLang="fr-FR">
              <a:solidFill>
                <a:srgbClr val="303030"/>
              </a:solidFill>
            </a:endParaRPr>
          </a:p>
        </p:txBody>
      </p:sp>
    </p:spTree>
    <p:extLst>
      <p:ext uri="{BB962C8B-B14F-4D97-AF65-F5344CB8AC3E}">
        <p14:creationId xmlns:p14="http://schemas.microsoft.com/office/powerpoint/2010/main" val="556419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fr-FR"/>
              <a:t>Cliquez pour modifier le style du titre</a:t>
            </a:r>
            <a:endParaRPr kumimoji="0" lang="en-US"/>
          </a:p>
        </p:txBody>
      </p:sp>
      <p:sp>
        <p:nvSpPr>
          <p:cNvPr id="5" name="Espace réservé de la date 4"/>
          <p:cNvSpPr>
            <a:spLocks noGrp="1"/>
          </p:cNvSpPr>
          <p:nvPr>
            <p:ph type="dt" sz="half" idx="10"/>
          </p:nvPr>
        </p:nvSpPr>
        <p:spPr/>
        <p:txBody>
          <a:bodyPr/>
          <a:lstStyle/>
          <a:p>
            <a:fld id="{E7430D29-00FF-4693-9571-F00E4BBB1AE8}" type="datetimeFigureOut">
              <a:rPr lang="fr-FR" smtClean="0"/>
              <a:pPr/>
              <a:t>07/01/2026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2F9C50C-D814-489A-B2CA-65BD973847B9}" type="slidenum">
              <a:rPr lang="fr-FR" smtClean="0"/>
              <a:pPr/>
              <a:t>‹N°›</a:t>
            </a:fld>
            <a:endParaRPr lang="fr-FR"/>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fr-FR"/>
              <a:t>Cliquez sur l'icône pour ajouter une image</a:t>
            </a:r>
            <a:endParaRPr kumimoji="0" lang="en-US" dirty="0"/>
          </a:p>
        </p:txBody>
      </p:sp>
      <p:sp>
        <p:nvSpPr>
          <p:cNvPr id="9" name="Organigramme : Processu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Organigramme : Processu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 name="Espace réservé du texte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a:t>Cliquez pour modifier les styles du texte du masque</a:t>
            </a:r>
          </a:p>
        </p:txBody>
      </p:sp>
    </p:spTree>
    <p:extLst>
      <p:ext uri="{BB962C8B-B14F-4D97-AF65-F5344CB8AC3E}">
        <p14:creationId xmlns:p14="http://schemas.microsoft.com/office/powerpoint/2010/main" val="26984446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521220" y="1600200"/>
            <a:ext cx="5946737" cy="3048000"/>
          </a:xfrm>
        </p:spPr>
        <p:txBody>
          <a:bodyPr rtlCol="0" anchor="b">
            <a:normAutofit/>
          </a:bodyPr>
          <a:lstStyle>
            <a:lvl1pPr rtl="0">
              <a:lnSpc>
                <a:spcPct val="80000"/>
              </a:lnSpc>
              <a:defRPr sz="6600">
                <a:solidFill>
                  <a:schemeClr val="tx1"/>
                </a:solidFill>
              </a:defRPr>
            </a:lvl1pPr>
          </a:lstStyle>
          <a:p>
            <a:pPr rtl="0"/>
            <a:r>
              <a:rPr lang="fr-FR" noProof="0" dirty="0"/>
              <a:t>Cliquez pour modifier le style du titre</a:t>
            </a:r>
          </a:p>
        </p:txBody>
      </p:sp>
      <p:sp>
        <p:nvSpPr>
          <p:cNvPr id="3" name="Sous-titre 2"/>
          <p:cNvSpPr>
            <a:spLocks noGrp="1"/>
          </p:cNvSpPr>
          <p:nvPr>
            <p:ph type="subTitle" idx="1" hasCustomPrompt="1"/>
          </p:nvPr>
        </p:nvSpPr>
        <p:spPr>
          <a:xfrm>
            <a:off x="1521221" y="4898573"/>
            <a:ext cx="5946736" cy="1270453"/>
          </a:xfrm>
        </p:spPr>
        <p:txBody>
          <a:bodyPr rtlCol="0">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noProof="0"/>
              <a:t>Modifier le style des sous-titres du masque</a:t>
            </a:r>
          </a:p>
        </p:txBody>
      </p:sp>
      <p:cxnSp>
        <p:nvCxnSpPr>
          <p:cNvPr id="6" name="Connecteur droit 5"/>
          <p:cNvCxnSpPr/>
          <p:nvPr/>
        </p:nvCxnSpPr>
        <p:spPr>
          <a:xfrm>
            <a:off x="1659368" y="4782971"/>
            <a:ext cx="5656149"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e 4"/>
          <p:cNvGrpSpPr/>
          <p:nvPr userDrawn="1"/>
        </p:nvGrpSpPr>
        <p:grpSpPr>
          <a:xfrm>
            <a:off x="7925277" y="0"/>
            <a:ext cx="4266723" cy="6858000"/>
            <a:chOff x="7923213" y="0"/>
            <a:chExt cx="4265612" cy="6858000"/>
          </a:xfrm>
        </p:grpSpPr>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grpSp>
    </p:spTree>
    <p:extLst>
      <p:ext uri="{BB962C8B-B14F-4D97-AF65-F5344CB8AC3E}">
        <p14:creationId xmlns:p14="http://schemas.microsoft.com/office/powerpoint/2010/main" val="351620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rtlCol="0"/>
          <a:lstStyle>
            <a:lvl1pPr rtl="0">
              <a:defRPr>
                <a:solidFill>
                  <a:schemeClr val="accent1">
                    <a:lumMod val="50000"/>
                  </a:schemeClr>
                </a:solidFill>
              </a:defRPr>
            </a:lvl1pPr>
          </a:lstStyle>
          <a:p>
            <a:pPr rtl="0"/>
            <a:r>
              <a:rPr lang="fr-FR" noProof="0" dirty="0"/>
              <a:t>Cliquez pour modifier le style du titre</a:t>
            </a:r>
          </a:p>
        </p:txBody>
      </p:sp>
      <p:sp>
        <p:nvSpPr>
          <p:cNvPr id="3" name="Espace réservé du contenu 2"/>
          <p:cNvSpPr>
            <a:spLocks noGrp="1"/>
          </p:cNvSpPr>
          <p:nvPr>
            <p:ph idx="1"/>
          </p:nvPr>
        </p:nvSpPr>
        <p:spPr/>
        <p:txBody>
          <a:bodyPr rtlCol="0"/>
          <a:lstStyle>
            <a:lvl1pPr>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5" name="Espace réservé du pied de page 4"/>
          <p:cNvSpPr>
            <a:spLocks noGrp="1"/>
          </p:cNvSpPr>
          <p:nvPr>
            <p:ph type="ftr" sz="quarter" idx="11"/>
          </p:nvPr>
        </p:nvSpPr>
        <p:spPr/>
        <p:txBody>
          <a:bodyPr rtlCol="0"/>
          <a:lstStyle/>
          <a:p>
            <a:r>
              <a:rPr lang="fr-FR">
                <a:solidFill>
                  <a:srgbClr val="303030"/>
                </a:solidFill>
              </a:rPr>
              <a:t>Ajouter un pied de page</a:t>
            </a:r>
          </a:p>
        </p:txBody>
      </p:sp>
      <p:sp>
        <p:nvSpPr>
          <p:cNvPr id="4" name="Espace réservé de la date 3"/>
          <p:cNvSpPr>
            <a:spLocks noGrp="1"/>
          </p:cNvSpPr>
          <p:nvPr>
            <p:ph type="dt" sz="half" idx="10"/>
          </p:nvPr>
        </p:nvSpPr>
        <p:spPr/>
        <p:txBody>
          <a:bodyPr rtlCol="0"/>
          <a:lstStyle/>
          <a:p>
            <a:fld id="{5E70DBB6-82A9-441C-BABE-80A84AE31F05}" type="datetime1">
              <a:rPr lang="fr-FR" smtClean="0">
                <a:solidFill>
                  <a:srgbClr val="303030"/>
                </a:solidFill>
              </a:rPr>
              <a:pPr/>
              <a:t>07/01/2026</a:t>
            </a:fld>
            <a:endParaRPr lang="fr-FR">
              <a:solidFill>
                <a:srgbClr val="303030"/>
              </a:solidFill>
            </a:endParaRPr>
          </a:p>
        </p:txBody>
      </p:sp>
      <p:sp>
        <p:nvSpPr>
          <p:cNvPr id="6" name="Espace réservé du numéro de diapositive 5"/>
          <p:cNvSpPr>
            <a:spLocks noGrp="1"/>
          </p:cNvSpPr>
          <p:nvPr>
            <p:ph type="sldNum" sz="quarter" idx="12"/>
          </p:nvPr>
        </p:nvSpPr>
        <p:spPr/>
        <p:txBody>
          <a:bodyPr rtlCol="0"/>
          <a:lstStyle/>
          <a:p>
            <a:fld id="{2A013F82-EE5E-44EE-A61D-E31C6657F26F}" type="slidenum">
              <a:rPr lang="fr-FR">
                <a:solidFill>
                  <a:srgbClr val="303030"/>
                </a:solidFill>
              </a:rPr>
              <a:pPr/>
              <a:t>‹N°›</a:t>
            </a:fld>
            <a:endParaRPr lang="fr-FR">
              <a:solidFill>
                <a:srgbClr val="303030"/>
              </a:solidFill>
            </a:endParaRPr>
          </a:p>
        </p:txBody>
      </p:sp>
      <p:cxnSp>
        <p:nvCxnSpPr>
          <p:cNvPr id="7" name="Connecteur droit 6"/>
          <p:cNvCxnSpPr/>
          <p:nvPr/>
        </p:nvCxnSpPr>
        <p:spPr>
          <a:xfrm>
            <a:off x="1659368" y="1709058"/>
            <a:ext cx="9619581"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04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522807" y="2237097"/>
            <a:ext cx="8231745" cy="2411103"/>
          </a:xfrm>
        </p:spPr>
        <p:txBody>
          <a:bodyPr rtlCol="0" anchor="b">
            <a:normAutofit/>
          </a:bodyPr>
          <a:lstStyle>
            <a:lvl1pPr algn="l" rtl="0">
              <a:lnSpc>
                <a:spcPct val="80000"/>
              </a:lnSpc>
              <a:defRPr sz="4800" b="0" cap="none" baseline="0">
                <a:solidFill>
                  <a:schemeClr val="tx1"/>
                </a:solidFill>
              </a:defRPr>
            </a:lvl1pPr>
          </a:lstStyle>
          <a:p>
            <a:pPr rtl="0"/>
            <a:r>
              <a:rPr lang="fr-FR" noProof="0" dirty="0"/>
              <a:t>Cliquez pour modifier le style du titre</a:t>
            </a:r>
          </a:p>
        </p:txBody>
      </p:sp>
      <p:sp>
        <p:nvSpPr>
          <p:cNvPr id="3" name="Espace réservé du texte 2"/>
          <p:cNvSpPr>
            <a:spLocks noGrp="1"/>
          </p:cNvSpPr>
          <p:nvPr>
            <p:ph type="body" idx="1"/>
          </p:nvPr>
        </p:nvSpPr>
        <p:spPr>
          <a:xfrm>
            <a:off x="1522809" y="4876801"/>
            <a:ext cx="8231745" cy="1292225"/>
          </a:xfrm>
        </p:spPr>
        <p:txBody>
          <a:bodyPr rtlCol="0"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grpSp>
        <p:nvGrpSpPr>
          <p:cNvPr id="7" name="Groupe 6"/>
          <p:cNvGrpSpPr/>
          <p:nvPr userDrawn="1"/>
        </p:nvGrpSpPr>
        <p:grpSpPr>
          <a:xfrm>
            <a:off x="11126509" y="0"/>
            <a:ext cx="1065491" cy="6868886"/>
            <a:chOff x="11123611" y="0"/>
            <a:chExt cx="1065214" cy="6868886"/>
          </a:xfrm>
        </p:grpSpPr>
        <p:pic>
          <p:nvPicPr>
            <p:cNvPr id="10" name="Imag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grpSp>
      <p:sp>
        <p:nvSpPr>
          <p:cNvPr id="5" name="Espace réservé du pied de page 4"/>
          <p:cNvSpPr>
            <a:spLocks noGrp="1"/>
          </p:cNvSpPr>
          <p:nvPr>
            <p:ph type="ftr" sz="quarter" idx="11"/>
          </p:nvPr>
        </p:nvSpPr>
        <p:spPr/>
        <p:txBody>
          <a:bodyPr rtlCol="0"/>
          <a:lstStyle/>
          <a:p>
            <a:r>
              <a:rPr lang="fr-FR">
                <a:solidFill>
                  <a:srgbClr val="303030"/>
                </a:solidFill>
              </a:rPr>
              <a:t>Ajouter un pied de page</a:t>
            </a:r>
          </a:p>
        </p:txBody>
      </p:sp>
      <p:sp>
        <p:nvSpPr>
          <p:cNvPr id="4" name="Espace réservé de la date 3"/>
          <p:cNvSpPr>
            <a:spLocks noGrp="1"/>
          </p:cNvSpPr>
          <p:nvPr>
            <p:ph type="dt" sz="half" idx="10"/>
          </p:nvPr>
        </p:nvSpPr>
        <p:spPr/>
        <p:txBody>
          <a:bodyPr rtlCol="0"/>
          <a:lstStyle/>
          <a:p>
            <a:fld id="{756E4845-A023-4157-BD0F-52B883D3DF11}" type="datetime1">
              <a:rPr lang="fr-FR" smtClean="0">
                <a:solidFill>
                  <a:srgbClr val="303030"/>
                </a:solidFill>
              </a:rPr>
              <a:pPr/>
              <a:t>07/01/2026</a:t>
            </a:fld>
            <a:endParaRPr lang="fr-FR">
              <a:solidFill>
                <a:srgbClr val="303030"/>
              </a:solidFill>
            </a:endParaRPr>
          </a:p>
        </p:txBody>
      </p:sp>
      <p:sp>
        <p:nvSpPr>
          <p:cNvPr id="6" name="Espace réservé du numéro de diapositive 5"/>
          <p:cNvSpPr>
            <a:spLocks noGrp="1"/>
          </p:cNvSpPr>
          <p:nvPr>
            <p:ph type="sldNum" sz="quarter" idx="12"/>
          </p:nvPr>
        </p:nvSpPr>
        <p:spPr/>
        <p:txBody>
          <a:bodyPr rtlCol="0"/>
          <a:lstStyle/>
          <a:p>
            <a:fld id="{2A013F82-EE5E-44EE-A61D-E31C6657F26F}" type="slidenum">
              <a:rPr lang="fr-FR">
                <a:solidFill>
                  <a:srgbClr val="303030"/>
                </a:solidFill>
              </a:rPr>
              <a:pPr/>
              <a:t>‹N°›</a:t>
            </a:fld>
            <a:endParaRPr lang="fr-FR">
              <a:solidFill>
                <a:srgbClr val="303030"/>
              </a:solidFill>
            </a:endParaRPr>
          </a:p>
        </p:txBody>
      </p:sp>
      <p:cxnSp>
        <p:nvCxnSpPr>
          <p:cNvPr id="9" name="Connecteur droit 8"/>
          <p:cNvCxnSpPr/>
          <p:nvPr/>
        </p:nvCxnSpPr>
        <p:spPr>
          <a:xfrm>
            <a:off x="1659368" y="4782971"/>
            <a:ext cx="8018964"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7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522809" y="381000"/>
            <a:ext cx="9832359" cy="1219200"/>
          </a:xfrm>
        </p:spPr>
        <p:txBody>
          <a:bodyPr rtlCol="0"/>
          <a:lstStyle>
            <a:lvl1pPr rtl="0">
              <a:defRPr>
                <a:solidFill>
                  <a:schemeClr val="accent1">
                    <a:lumMod val="50000"/>
                  </a:schemeClr>
                </a:solidFill>
              </a:defRPr>
            </a:lvl1pPr>
          </a:lstStyle>
          <a:p>
            <a:pPr rtl="0"/>
            <a:r>
              <a:rPr lang="fr-FR" noProof="0" dirty="0"/>
              <a:t>Cliquez pour modifier le style du titre</a:t>
            </a:r>
          </a:p>
        </p:txBody>
      </p:sp>
      <p:sp>
        <p:nvSpPr>
          <p:cNvPr id="3" name="Espace réservé du contenu 2"/>
          <p:cNvSpPr>
            <a:spLocks noGrp="1"/>
          </p:cNvSpPr>
          <p:nvPr>
            <p:ph sz="half" idx="1"/>
          </p:nvPr>
        </p:nvSpPr>
        <p:spPr>
          <a:xfrm>
            <a:off x="1488556" y="1984248"/>
            <a:ext cx="4801850" cy="4187952"/>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4" name="Espace réservé du contenu 3"/>
          <p:cNvSpPr>
            <a:spLocks noGrp="1"/>
          </p:cNvSpPr>
          <p:nvPr>
            <p:ph sz="half" idx="2"/>
          </p:nvPr>
        </p:nvSpPr>
        <p:spPr>
          <a:xfrm>
            <a:off x="6553319" y="1984248"/>
            <a:ext cx="4801851" cy="4187952"/>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6" name="Espace réservé du pied de page 5"/>
          <p:cNvSpPr>
            <a:spLocks noGrp="1"/>
          </p:cNvSpPr>
          <p:nvPr>
            <p:ph type="ftr" sz="quarter" idx="11"/>
          </p:nvPr>
        </p:nvSpPr>
        <p:spPr/>
        <p:txBody>
          <a:bodyPr rtlCol="0"/>
          <a:lstStyle/>
          <a:p>
            <a:r>
              <a:rPr lang="fr-FR">
                <a:solidFill>
                  <a:srgbClr val="303030"/>
                </a:solidFill>
              </a:rPr>
              <a:t>Ajouter un pied de page</a:t>
            </a:r>
          </a:p>
        </p:txBody>
      </p:sp>
      <p:sp>
        <p:nvSpPr>
          <p:cNvPr id="5" name="Espace réservé de la date 4"/>
          <p:cNvSpPr>
            <a:spLocks noGrp="1"/>
          </p:cNvSpPr>
          <p:nvPr>
            <p:ph type="dt" sz="half" idx="10"/>
          </p:nvPr>
        </p:nvSpPr>
        <p:spPr/>
        <p:txBody>
          <a:bodyPr rtlCol="0"/>
          <a:lstStyle/>
          <a:p>
            <a:fld id="{413F5333-0EAB-4322-91DA-AA001C81BF31}" type="datetime1">
              <a:rPr lang="fr-FR" smtClean="0">
                <a:solidFill>
                  <a:srgbClr val="303030"/>
                </a:solidFill>
              </a:rPr>
              <a:pPr/>
              <a:t>07/01/2026</a:t>
            </a:fld>
            <a:endParaRPr lang="fr-FR">
              <a:solidFill>
                <a:srgbClr val="303030"/>
              </a:solidFill>
            </a:endParaRPr>
          </a:p>
        </p:txBody>
      </p:sp>
      <p:sp>
        <p:nvSpPr>
          <p:cNvPr id="7" name="Espace réservé du numéro de diapositive 6"/>
          <p:cNvSpPr>
            <a:spLocks noGrp="1"/>
          </p:cNvSpPr>
          <p:nvPr>
            <p:ph type="sldNum" sz="quarter" idx="12"/>
          </p:nvPr>
        </p:nvSpPr>
        <p:spPr/>
        <p:txBody>
          <a:bodyPr rtlCol="0"/>
          <a:lstStyle/>
          <a:p>
            <a:fld id="{2A013F82-EE5E-44EE-A61D-E31C6657F26F}" type="slidenum">
              <a:rPr lang="fr-FR">
                <a:solidFill>
                  <a:srgbClr val="303030"/>
                </a:solidFill>
              </a:rPr>
              <a:pPr/>
              <a:t>‹N°›</a:t>
            </a:fld>
            <a:endParaRPr lang="fr-FR">
              <a:solidFill>
                <a:srgbClr val="303030"/>
              </a:solidFill>
            </a:endParaRPr>
          </a:p>
        </p:txBody>
      </p:sp>
      <p:cxnSp>
        <p:nvCxnSpPr>
          <p:cNvPr id="8" name="Connecteur droit 7"/>
          <p:cNvCxnSpPr/>
          <p:nvPr/>
        </p:nvCxnSpPr>
        <p:spPr>
          <a:xfrm>
            <a:off x="1659368" y="1709058"/>
            <a:ext cx="9619581"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296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522809" y="381000"/>
            <a:ext cx="9832359" cy="1219200"/>
          </a:xfrm>
        </p:spPr>
        <p:txBody>
          <a:bodyPr rtlCol="0"/>
          <a:lstStyle>
            <a:lvl1pPr rtl="0">
              <a:defRPr>
                <a:solidFill>
                  <a:schemeClr val="accent1">
                    <a:lumMod val="50000"/>
                  </a:schemeClr>
                </a:solidFill>
              </a:defRPr>
            </a:lvl1pPr>
          </a:lstStyle>
          <a:p>
            <a:pPr rtl="0"/>
            <a:r>
              <a:rPr lang="fr-FR" noProof="0" dirty="0"/>
              <a:t>Cliquez pour modifier le style du titre</a:t>
            </a:r>
          </a:p>
        </p:txBody>
      </p:sp>
      <p:sp>
        <p:nvSpPr>
          <p:cNvPr id="3" name="Espace réservé du texte 2"/>
          <p:cNvSpPr>
            <a:spLocks noGrp="1"/>
          </p:cNvSpPr>
          <p:nvPr>
            <p:ph type="body" idx="1"/>
          </p:nvPr>
        </p:nvSpPr>
        <p:spPr>
          <a:xfrm>
            <a:off x="1522810" y="1828800"/>
            <a:ext cx="4801850"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1522810" y="2743201"/>
            <a:ext cx="4801850" cy="342582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5" name="Espace réservé du texte 4"/>
          <p:cNvSpPr>
            <a:spLocks noGrp="1"/>
          </p:cNvSpPr>
          <p:nvPr>
            <p:ph type="body" sz="quarter" idx="3"/>
          </p:nvPr>
        </p:nvSpPr>
        <p:spPr>
          <a:xfrm>
            <a:off x="6553320" y="1828800"/>
            <a:ext cx="4801850"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553320" y="2743201"/>
            <a:ext cx="4801850" cy="342582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8" name="Espace réservé du pied de page 7"/>
          <p:cNvSpPr>
            <a:spLocks noGrp="1"/>
          </p:cNvSpPr>
          <p:nvPr>
            <p:ph type="ftr" sz="quarter" idx="11"/>
          </p:nvPr>
        </p:nvSpPr>
        <p:spPr/>
        <p:txBody>
          <a:bodyPr rtlCol="0"/>
          <a:lstStyle/>
          <a:p>
            <a:r>
              <a:rPr lang="fr-FR">
                <a:solidFill>
                  <a:srgbClr val="303030"/>
                </a:solidFill>
              </a:rPr>
              <a:t>Ajouter un pied de page</a:t>
            </a:r>
          </a:p>
        </p:txBody>
      </p:sp>
      <p:sp>
        <p:nvSpPr>
          <p:cNvPr id="7" name="Espace réservé de la date 6"/>
          <p:cNvSpPr>
            <a:spLocks noGrp="1"/>
          </p:cNvSpPr>
          <p:nvPr>
            <p:ph type="dt" sz="half" idx="10"/>
          </p:nvPr>
        </p:nvSpPr>
        <p:spPr/>
        <p:txBody>
          <a:bodyPr rtlCol="0"/>
          <a:lstStyle/>
          <a:p>
            <a:fld id="{E308D7B2-D3E4-434D-BB41-F7151759E8CA}" type="datetime1">
              <a:rPr lang="fr-FR" smtClean="0">
                <a:solidFill>
                  <a:srgbClr val="303030"/>
                </a:solidFill>
              </a:rPr>
              <a:pPr/>
              <a:t>07/01/2026</a:t>
            </a:fld>
            <a:endParaRPr lang="fr-FR">
              <a:solidFill>
                <a:srgbClr val="303030"/>
              </a:solidFill>
            </a:endParaRPr>
          </a:p>
        </p:txBody>
      </p:sp>
      <p:sp>
        <p:nvSpPr>
          <p:cNvPr id="9" name="Espace réservé du numéro de diapositive 8"/>
          <p:cNvSpPr>
            <a:spLocks noGrp="1"/>
          </p:cNvSpPr>
          <p:nvPr>
            <p:ph type="sldNum" sz="quarter" idx="12"/>
          </p:nvPr>
        </p:nvSpPr>
        <p:spPr/>
        <p:txBody>
          <a:bodyPr rtlCol="0"/>
          <a:lstStyle/>
          <a:p>
            <a:fld id="{2A013F82-EE5E-44EE-A61D-E31C6657F26F}" type="slidenum">
              <a:rPr lang="fr-FR">
                <a:solidFill>
                  <a:srgbClr val="303030"/>
                </a:solidFill>
              </a:rPr>
              <a:pPr/>
              <a:t>‹N°›</a:t>
            </a:fld>
            <a:endParaRPr lang="fr-FR">
              <a:solidFill>
                <a:srgbClr val="303030"/>
              </a:solidFill>
            </a:endParaRPr>
          </a:p>
        </p:txBody>
      </p:sp>
      <p:cxnSp>
        <p:nvCxnSpPr>
          <p:cNvPr id="10" name="Connecteur droit 9"/>
          <p:cNvCxnSpPr/>
          <p:nvPr/>
        </p:nvCxnSpPr>
        <p:spPr>
          <a:xfrm>
            <a:off x="1659368" y="1709058"/>
            <a:ext cx="9619581"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595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rtlCol="0"/>
          <a:lstStyle>
            <a:lvl1pPr rtl="0">
              <a:defRPr>
                <a:solidFill>
                  <a:schemeClr val="accent1">
                    <a:lumMod val="50000"/>
                  </a:schemeClr>
                </a:solidFill>
              </a:defRPr>
            </a:lvl1pPr>
          </a:lstStyle>
          <a:p>
            <a:pPr rtl="0"/>
            <a:r>
              <a:rPr lang="fr-FR" noProof="0" dirty="0"/>
              <a:t>Cliquez pour modifier le style du titre</a:t>
            </a:r>
          </a:p>
        </p:txBody>
      </p:sp>
      <p:sp>
        <p:nvSpPr>
          <p:cNvPr id="4" name="Espace réservé du pied de page 3"/>
          <p:cNvSpPr>
            <a:spLocks noGrp="1"/>
          </p:cNvSpPr>
          <p:nvPr>
            <p:ph type="ftr" sz="quarter" idx="11"/>
          </p:nvPr>
        </p:nvSpPr>
        <p:spPr/>
        <p:txBody>
          <a:bodyPr rtlCol="0"/>
          <a:lstStyle/>
          <a:p>
            <a:r>
              <a:rPr lang="fr-FR">
                <a:solidFill>
                  <a:srgbClr val="303030"/>
                </a:solidFill>
              </a:rPr>
              <a:t>Ajouter un pied de page</a:t>
            </a:r>
          </a:p>
        </p:txBody>
      </p:sp>
      <p:sp>
        <p:nvSpPr>
          <p:cNvPr id="3" name="Espace réservé de la date 2"/>
          <p:cNvSpPr>
            <a:spLocks noGrp="1"/>
          </p:cNvSpPr>
          <p:nvPr>
            <p:ph type="dt" sz="half" idx="10"/>
          </p:nvPr>
        </p:nvSpPr>
        <p:spPr/>
        <p:txBody>
          <a:bodyPr rtlCol="0"/>
          <a:lstStyle/>
          <a:p>
            <a:fld id="{F56A0584-CD12-48FA-A583-4DD2AE118A49}" type="datetime1">
              <a:rPr lang="fr-FR" smtClean="0">
                <a:solidFill>
                  <a:srgbClr val="303030"/>
                </a:solidFill>
              </a:rPr>
              <a:pPr/>
              <a:t>07/01/2026</a:t>
            </a:fld>
            <a:endParaRPr lang="fr-FR">
              <a:solidFill>
                <a:srgbClr val="303030"/>
              </a:solidFill>
            </a:endParaRPr>
          </a:p>
        </p:txBody>
      </p:sp>
      <p:sp>
        <p:nvSpPr>
          <p:cNvPr id="5" name="Espace réservé du numéro de diapositive 4"/>
          <p:cNvSpPr>
            <a:spLocks noGrp="1"/>
          </p:cNvSpPr>
          <p:nvPr>
            <p:ph type="sldNum" sz="quarter" idx="12"/>
          </p:nvPr>
        </p:nvSpPr>
        <p:spPr/>
        <p:txBody>
          <a:bodyPr rtlCol="0"/>
          <a:lstStyle/>
          <a:p>
            <a:fld id="{2A013F82-EE5E-44EE-A61D-E31C6657F26F}" type="slidenum">
              <a:rPr lang="fr-FR">
                <a:solidFill>
                  <a:srgbClr val="303030"/>
                </a:solidFill>
              </a:rPr>
              <a:pPr/>
              <a:t>‹N°›</a:t>
            </a:fld>
            <a:endParaRPr lang="fr-FR">
              <a:solidFill>
                <a:srgbClr val="303030"/>
              </a:solidFill>
            </a:endParaRPr>
          </a:p>
        </p:txBody>
      </p:sp>
      <p:cxnSp>
        <p:nvCxnSpPr>
          <p:cNvPr id="6" name="Connecteur droit 5"/>
          <p:cNvCxnSpPr/>
          <p:nvPr/>
        </p:nvCxnSpPr>
        <p:spPr>
          <a:xfrm>
            <a:off x="1659368" y="1709058"/>
            <a:ext cx="9619581"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78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rtlCol="0"/>
          <a:lstStyle/>
          <a:p>
            <a:r>
              <a:rPr lang="fr-FR">
                <a:solidFill>
                  <a:srgbClr val="303030"/>
                </a:solidFill>
              </a:rPr>
              <a:t>Ajouter un pied de page</a:t>
            </a:r>
          </a:p>
        </p:txBody>
      </p:sp>
      <p:sp>
        <p:nvSpPr>
          <p:cNvPr id="2" name="Espace réservé de la date 1"/>
          <p:cNvSpPr>
            <a:spLocks noGrp="1"/>
          </p:cNvSpPr>
          <p:nvPr>
            <p:ph type="dt" sz="half" idx="10"/>
          </p:nvPr>
        </p:nvSpPr>
        <p:spPr/>
        <p:txBody>
          <a:bodyPr rtlCol="0"/>
          <a:lstStyle/>
          <a:p>
            <a:fld id="{2D8C013D-3AAB-45AA-894A-56E5B95DFC23}" type="datetime1">
              <a:rPr lang="fr-FR" smtClean="0">
                <a:solidFill>
                  <a:srgbClr val="303030"/>
                </a:solidFill>
              </a:rPr>
              <a:pPr/>
              <a:t>07/01/2026</a:t>
            </a:fld>
            <a:endParaRPr lang="fr-FR">
              <a:solidFill>
                <a:srgbClr val="303030"/>
              </a:solidFill>
            </a:endParaRPr>
          </a:p>
        </p:txBody>
      </p:sp>
      <p:sp>
        <p:nvSpPr>
          <p:cNvPr id="4" name="Espace réservé du numéro de diapositive 3"/>
          <p:cNvSpPr>
            <a:spLocks noGrp="1"/>
          </p:cNvSpPr>
          <p:nvPr>
            <p:ph type="sldNum" sz="quarter" idx="12"/>
          </p:nvPr>
        </p:nvSpPr>
        <p:spPr/>
        <p:txBody>
          <a:bodyPr rtlCol="0"/>
          <a:lstStyle/>
          <a:p>
            <a:fld id="{2A013F82-EE5E-44EE-A61D-E31C6657F26F}" type="slidenum">
              <a:rPr lang="fr-FR">
                <a:solidFill>
                  <a:srgbClr val="303030"/>
                </a:solidFill>
              </a:rPr>
              <a:pPr/>
              <a:t>‹N°›</a:t>
            </a:fld>
            <a:endParaRPr lang="fr-FR">
              <a:solidFill>
                <a:srgbClr val="303030"/>
              </a:solidFill>
            </a:endParaRPr>
          </a:p>
        </p:txBody>
      </p:sp>
    </p:spTree>
    <p:extLst>
      <p:ext uri="{BB962C8B-B14F-4D97-AF65-F5344CB8AC3E}">
        <p14:creationId xmlns:p14="http://schemas.microsoft.com/office/powerpoint/2010/main" val="870527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522809" y="685801"/>
            <a:ext cx="4115872" cy="1925637"/>
          </a:xfrm>
        </p:spPr>
        <p:txBody>
          <a:bodyPr rtlCol="0" anchor="b">
            <a:noAutofit/>
          </a:bodyPr>
          <a:lstStyle>
            <a:lvl1pPr algn="l" rtl="0">
              <a:lnSpc>
                <a:spcPct val="80000"/>
              </a:lnSpc>
              <a:defRPr sz="4000" b="0">
                <a:solidFill>
                  <a:schemeClr val="accent1">
                    <a:lumMod val="50000"/>
                  </a:schemeClr>
                </a:solidFill>
              </a:defRPr>
            </a:lvl1pPr>
          </a:lstStyle>
          <a:p>
            <a:pPr rtl="0"/>
            <a:r>
              <a:rPr lang="fr-FR" noProof="0" dirty="0"/>
              <a:t>Cliquez pour modifier le style du titre</a:t>
            </a:r>
          </a:p>
        </p:txBody>
      </p:sp>
      <p:sp>
        <p:nvSpPr>
          <p:cNvPr id="3" name="Espace réservé du contenu 2"/>
          <p:cNvSpPr>
            <a:spLocks noGrp="1"/>
          </p:cNvSpPr>
          <p:nvPr>
            <p:ph idx="1"/>
          </p:nvPr>
        </p:nvSpPr>
        <p:spPr>
          <a:xfrm>
            <a:off x="6096002" y="685800"/>
            <a:ext cx="5259169" cy="5486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4" name="Espace réservé du texte 3"/>
          <p:cNvSpPr>
            <a:spLocks noGrp="1"/>
          </p:cNvSpPr>
          <p:nvPr>
            <p:ph type="body" sz="half" idx="2"/>
          </p:nvPr>
        </p:nvSpPr>
        <p:spPr>
          <a:xfrm>
            <a:off x="1522809" y="2895600"/>
            <a:ext cx="4115872" cy="1752601"/>
          </a:xfrm>
        </p:spPr>
        <p:txBody>
          <a:bodyPr rtlCol="0">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6" name="Espace réservé du pied de page 5"/>
          <p:cNvSpPr>
            <a:spLocks noGrp="1"/>
          </p:cNvSpPr>
          <p:nvPr>
            <p:ph type="ftr" sz="quarter" idx="11"/>
          </p:nvPr>
        </p:nvSpPr>
        <p:spPr/>
        <p:txBody>
          <a:bodyPr rtlCol="0"/>
          <a:lstStyle/>
          <a:p>
            <a:r>
              <a:rPr lang="fr-FR">
                <a:solidFill>
                  <a:srgbClr val="303030"/>
                </a:solidFill>
              </a:rPr>
              <a:t>Ajouter un pied de page</a:t>
            </a:r>
          </a:p>
        </p:txBody>
      </p:sp>
      <p:sp>
        <p:nvSpPr>
          <p:cNvPr id="5" name="Espace réservé de la date 4"/>
          <p:cNvSpPr>
            <a:spLocks noGrp="1"/>
          </p:cNvSpPr>
          <p:nvPr>
            <p:ph type="dt" sz="half" idx="10"/>
          </p:nvPr>
        </p:nvSpPr>
        <p:spPr/>
        <p:txBody>
          <a:bodyPr rtlCol="0"/>
          <a:lstStyle/>
          <a:p>
            <a:fld id="{9B9A329B-F71F-4CE7-9A2B-7257A6C5F696}" type="datetime1">
              <a:rPr lang="fr-FR" smtClean="0">
                <a:solidFill>
                  <a:srgbClr val="303030"/>
                </a:solidFill>
              </a:rPr>
              <a:pPr/>
              <a:t>07/01/2026</a:t>
            </a:fld>
            <a:endParaRPr lang="fr-FR">
              <a:solidFill>
                <a:srgbClr val="303030"/>
              </a:solidFill>
            </a:endParaRPr>
          </a:p>
        </p:txBody>
      </p:sp>
      <p:sp>
        <p:nvSpPr>
          <p:cNvPr id="7" name="Espace réservé du numéro de diapositive 6"/>
          <p:cNvSpPr>
            <a:spLocks noGrp="1"/>
          </p:cNvSpPr>
          <p:nvPr>
            <p:ph type="sldNum" sz="quarter" idx="12"/>
          </p:nvPr>
        </p:nvSpPr>
        <p:spPr/>
        <p:txBody>
          <a:bodyPr rtlCol="0"/>
          <a:lstStyle/>
          <a:p>
            <a:fld id="{2A013F82-EE5E-44EE-A61D-E31C6657F26F}" type="slidenum">
              <a:rPr lang="fr-FR">
                <a:solidFill>
                  <a:srgbClr val="303030"/>
                </a:solidFill>
              </a:rPr>
              <a:pPr/>
              <a:t>‹N°›</a:t>
            </a:fld>
            <a:endParaRPr lang="fr-FR">
              <a:solidFill>
                <a:srgbClr val="303030"/>
              </a:solidFill>
            </a:endParaRPr>
          </a:p>
        </p:txBody>
      </p:sp>
      <p:cxnSp>
        <p:nvCxnSpPr>
          <p:cNvPr id="8" name="Connecteur droit 7"/>
          <p:cNvCxnSpPr/>
          <p:nvPr/>
        </p:nvCxnSpPr>
        <p:spPr>
          <a:xfrm>
            <a:off x="1659368" y="2743200"/>
            <a:ext cx="3903092"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47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522809" y="685800"/>
            <a:ext cx="4115872" cy="1925638"/>
          </a:xfrm>
        </p:spPr>
        <p:txBody>
          <a:bodyPr rtlCol="0" anchor="b">
            <a:normAutofit/>
          </a:bodyPr>
          <a:lstStyle>
            <a:lvl1pPr algn="l" rtl="0">
              <a:lnSpc>
                <a:spcPct val="80000"/>
              </a:lnSpc>
              <a:defRPr sz="4000" b="0" i="0" baseline="0">
                <a:solidFill>
                  <a:schemeClr val="accent1">
                    <a:lumMod val="50000"/>
                  </a:schemeClr>
                </a:solidFill>
              </a:defRPr>
            </a:lvl1pPr>
          </a:lstStyle>
          <a:p>
            <a:pPr rtl="0"/>
            <a:r>
              <a:rPr lang="fr-FR" noProof="0" dirty="0"/>
              <a:t>Cliquez pour modifier le style du titre</a:t>
            </a:r>
          </a:p>
        </p:txBody>
      </p:sp>
      <p:sp>
        <p:nvSpPr>
          <p:cNvPr id="3" name="Espace réservé d’image 2" descr="Espace réservé vide pour ajouter une image. Cliquez sur l’espace réservé et sélectionnez l’image à ajouter"/>
          <p:cNvSpPr>
            <a:spLocks noGrp="1"/>
          </p:cNvSpPr>
          <p:nvPr>
            <p:ph type="pic" idx="1"/>
          </p:nvPr>
        </p:nvSpPr>
        <p:spPr>
          <a:xfrm>
            <a:off x="6027495" y="-50118"/>
            <a:ext cx="6173806" cy="6857999"/>
          </a:xfrm>
          <a:solidFill>
            <a:schemeClr val="bg2"/>
          </a:solidFill>
          <a:effectLst>
            <a:outerShdw blurRad="152400" dist="50800" dir="10800000" algn="r" rotWithShape="0">
              <a:prstClr val="black">
                <a:alpha val="25000"/>
              </a:prstClr>
            </a:outerShdw>
          </a:effectLst>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sp>
        <p:nvSpPr>
          <p:cNvPr id="4" name="Espace réservé du texte 3"/>
          <p:cNvSpPr>
            <a:spLocks noGrp="1"/>
          </p:cNvSpPr>
          <p:nvPr>
            <p:ph type="body" sz="half" idx="2"/>
          </p:nvPr>
        </p:nvSpPr>
        <p:spPr>
          <a:xfrm>
            <a:off x="1522809" y="2895600"/>
            <a:ext cx="4115872" cy="1752601"/>
          </a:xfrm>
        </p:spPr>
        <p:txBody>
          <a:bodyPr rtlCol="0">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0" name="Connecteur droit 9"/>
          <p:cNvCxnSpPr/>
          <p:nvPr/>
        </p:nvCxnSpPr>
        <p:spPr>
          <a:xfrm>
            <a:off x="1659368" y="2743200"/>
            <a:ext cx="3903092"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90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rtlCol="0"/>
          <a:lstStyle>
            <a:lvl1pPr rtl="0">
              <a:defRPr>
                <a:solidFill>
                  <a:schemeClr val="accent1">
                    <a:lumMod val="50000"/>
                  </a:schemeClr>
                </a:solidFill>
              </a:defRPr>
            </a:lvl1pPr>
          </a:lstStyle>
          <a:p>
            <a:pPr rtl="0"/>
            <a:r>
              <a:rPr lang="fr-FR" noProof="0" dirty="0"/>
              <a:t>Cliquez pour modifier le style du titre</a:t>
            </a:r>
          </a:p>
        </p:txBody>
      </p:sp>
      <p:sp>
        <p:nvSpPr>
          <p:cNvPr id="3" name="Espace réservé du texte vertical 2"/>
          <p:cNvSpPr>
            <a:spLocks noGrp="1"/>
          </p:cNvSpPr>
          <p:nvPr>
            <p:ph type="body" orient="vert" idx="1"/>
          </p:nvPr>
        </p:nvSpPr>
        <p:spPr/>
        <p:txBody>
          <a:bodyPr vert="eaVert" rtlCol="0"/>
          <a:lstStyle>
            <a:lvl1pPr>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5" name="Espace réservé du pied de page 4"/>
          <p:cNvSpPr>
            <a:spLocks noGrp="1"/>
          </p:cNvSpPr>
          <p:nvPr>
            <p:ph type="ftr" sz="quarter" idx="11"/>
          </p:nvPr>
        </p:nvSpPr>
        <p:spPr/>
        <p:txBody>
          <a:bodyPr rtlCol="0"/>
          <a:lstStyle/>
          <a:p>
            <a:r>
              <a:rPr lang="fr-FR">
                <a:solidFill>
                  <a:srgbClr val="303030"/>
                </a:solidFill>
              </a:rPr>
              <a:t>Ajouter un pied de page</a:t>
            </a:r>
          </a:p>
        </p:txBody>
      </p:sp>
      <p:sp>
        <p:nvSpPr>
          <p:cNvPr id="4" name="Espace réservé de la date 3"/>
          <p:cNvSpPr>
            <a:spLocks noGrp="1"/>
          </p:cNvSpPr>
          <p:nvPr>
            <p:ph type="dt" sz="half" idx="10"/>
          </p:nvPr>
        </p:nvSpPr>
        <p:spPr/>
        <p:txBody>
          <a:bodyPr rtlCol="0"/>
          <a:lstStyle/>
          <a:p>
            <a:fld id="{17012E72-47FA-4B56-8ED6-65D7D2B7D674}" type="datetime1">
              <a:rPr lang="fr-FR" smtClean="0">
                <a:solidFill>
                  <a:srgbClr val="303030"/>
                </a:solidFill>
              </a:rPr>
              <a:pPr/>
              <a:t>07/01/2026</a:t>
            </a:fld>
            <a:endParaRPr lang="fr-FR">
              <a:solidFill>
                <a:srgbClr val="303030"/>
              </a:solidFill>
            </a:endParaRPr>
          </a:p>
        </p:txBody>
      </p:sp>
      <p:sp>
        <p:nvSpPr>
          <p:cNvPr id="6" name="Espace réservé du numéro de diapositive 5"/>
          <p:cNvSpPr>
            <a:spLocks noGrp="1"/>
          </p:cNvSpPr>
          <p:nvPr>
            <p:ph type="sldNum" sz="quarter" idx="12"/>
          </p:nvPr>
        </p:nvSpPr>
        <p:spPr/>
        <p:txBody>
          <a:bodyPr rtlCol="0"/>
          <a:lstStyle/>
          <a:p>
            <a:fld id="{2A013F82-EE5E-44EE-A61D-E31C6657F26F}" type="slidenum">
              <a:rPr lang="fr-FR">
                <a:solidFill>
                  <a:srgbClr val="303030"/>
                </a:solidFill>
              </a:rPr>
              <a:pPr/>
              <a:t>‹N°›</a:t>
            </a:fld>
            <a:endParaRPr lang="fr-FR">
              <a:solidFill>
                <a:srgbClr val="303030"/>
              </a:solidFill>
            </a:endParaRPr>
          </a:p>
        </p:txBody>
      </p:sp>
    </p:spTree>
    <p:extLst>
      <p:ext uri="{BB962C8B-B14F-4D97-AF65-F5344CB8AC3E}">
        <p14:creationId xmlns:p14="http://schemas.microsoft.com/office/powerpoint/2010/main" val="327699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theme" Target="../theme/theme10.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theme" Target="../theme/theme11.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theme" Target="../theme/theme12.xml"/><Relationship Id="rId2" Type="http://schemas.openxmlformats.org/officeDocument/2006/relationships/slideLayout" Target="../slideLayouts/slideLayout146.xml"/><Relationship Id="rId16" Type="http://schemas.openxmlformats.org/officeDocument/2006/relationships/slideLayout" Target="../slideLayouts/slideLayout160.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3.jpe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5.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6.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7.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theme" Target="../theme/theme8.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9.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Ellipse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Bouée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5" name="Espace réservé du titre 4"/>
          <p:cNvSpPr>
            <a:spLocks noGrp="1"/>
          </p:cNvSpPr>
          <p:nvPr>
            <p:ph type="title"/>
          </p:nvPr>
        </p:nvSpPr>
        <p:spPr>
          <a:xfrm>
            <a:off x="1914144" y="274638"/>
            <a:ext cx="9997440" cy="1143000"/>
          </a:xfrm>
          <a:prstGeom prst="rect">
            <a:avLst/>
          </a:prstGeom>
        </p:spPr>
        <p:txBody>
          <a:bodyPr anchor="ctr">
            <a:normAutofit/>
          </a:bodyPr>
          <a:lstStyle/>
          <a:p>
            <a:r>
              <a:rPr kumimoji="0" lang="fr-FR"/>
              <a:t>Cliquez pour modifier le style du titre</a:t>
            </a:r>
            <a:endParaRPr kumimoji="0" lang="en-US"/>
          </a:p>
        </p:txBody>
      </p:sp>
      <p:sp>
        <p:nvSpPr>
          <p:cNvPr id="9" name="Espace réservé du texte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24" name="Espace réservé de la date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7430D29-00FF-4693-9571-F00E4BBB1AE8}" type="datetimeFigureOut">
              <a:rPr lang="fr-FR" smtClean="0"/>
              <a:pPr/>
              <a:t>07/01/2026</a:t>
            </a:fld>
            <a:endParaRPr lang="fr-FR"/>
          </a:p>
        </p:txBody>
      </p:sp>
      <p:sp>
        <p:nvSpPr>
          <p:cNvPr id="10" name="Espace réservé du pied de page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FR"/>
          </a:p>
        </p:txBody>
      </p:sp>
      <p:sp>
        <p:nvSpPr>
          <p:cNvPr id="22" name="Espace réservé du numéro de diapositive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2F9C50C-D814-489A-B2CA-65BD973847B9}" type="slidenum">
              <a:rPr lang="fr-FR" smtClean="0"/>
              <a:pPr/>
              <a:t>‹N°›</a:t>
            </a:fld>
            <a:endParaRPr lang="fr-F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4163599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4028"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872D1C7F-0258-4AAC-93F1-243BB6729E19}" type="datetimeFigureOut">
              <a:rPr lang="fr-FR" smtClean="0">
                <a:solidFill>
                  <a:srgbClr val="000000">
                    <a:tint val="75000"/>
                  </a:srgbClr>
                </a:solidFill>
              </a:rPr>
              <a:pPr defTabSz="457200"/>
              <a:t>07/01/2026</a:t>
            </a:fld>
            <a:endParaRPr lang="fr-FR">
              <a:solidFill>
                <a:srgbClr val="000000">
                  <a:tint val="75000"/>
                </a:srgb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fr-FR">
              <a:solidFill>
                <a:srgbClr val="000000">
                  <a:tint val="75000"/>
                </a:srgb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7A1A23F4-06AD-45FD-844D-ECA67DBCBD31}" type="slidenum">
              <a:rPr lang="fr-FR" smtClean="0">
                <a:solidFill>
                  <a:srgbClr val="E48312"/>
                </a:solidFill>
              </a:rPr>
              <a:pPr defTabSz="457200"/>
              <a:t>‹N°›</a:t>
            </a:fld>
            <a:endParaRPr lang="fr-FR">
              <a:solidFill>
                <a:srgbClr val="E48312"/>
              </a:solidFill>
            </a:endParaRPr>
          </a:p>
        </p:txBody>
      </p:sp>
    </p:spTree>
    <p:extLst>
      <p:ext uri="{BB962C8B-B14F-4D97-AF65-F5344CB8AC3E}">
        <p14:creationId xmlns:p14="http://schemas.microsoft.com/office/powerpoint/2010/main" val="602073502"/>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 id="2147484105" r:id="rId12"/>
    <p:sldLayoutId id="2147484106" r:id="rId13"/>
    <p:sldLayoutId id="2147484107" r:id="rId14"/>
    <p:sldLayoutId id="2147484108" r:id="rId15"/>
    <p:sldLayoutId id="214748410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872D1C7F-0258-4AAC-93F1-243BB6729E19}" type="datetimeFigureOut">
              <a:rPr lang="fr-FR" smtClean="0">
                <a:solidFill>
                  <a:srgbClr val="000000">
                    <a:tint val="75000"/>
                  </a:srgbClr>
                </a:solidFill>
              </a:rPr>
              <a:pPr defTabSz="457200"/>
              <a:t>07/01/2026</a:t>
            </a:fld>
            <a:endParaRPr lang="fr-FR">
              <a:solidFill>
                <a:srgbClr val="000000">
                  <a:tint val="75000"/>
                </a:srgb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fr-FR">
              <a:solidFill>
                <a:srgbClr val="000000">
                  <a:tint val="75000"/>
                </a:srgb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7A1A23F4-06AD-45FD-844D-ECA67DBCBD31}" type="slidenum">
              <a:rPr lang="fr-FR" smtClean="0">
                <a:solidFill>
                  <a:srgbClr val="E48312"/>
                </a:solidFill>
              </a:rPr>
              <a:pPr defTabSz="457200"/>
              <a:t>‹N°›</a:t>
            </a:fld>
            <a:endParaRPr lang="fr-FR">
              <a:solidFill>
                <a:srgbClr val="E48312"/>
              </a:solidFill>
            </a:endParaRPr>
          </a:p>
        </p:txBody>
      </p:sp>
    </p:spTree>
    <p:extLst>
      <p:ext uri="{BB962C8B-B14F-4D97-AF65-F5344CB8AC3E}">
        <p14:creationId xmlns:p14="http://schemas.microsoft.com/office/powerpoint/2010/main" val="1194207302"/>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 id="2147484123" r:id="rId13"/>
    <p:sldLayoutId id="2147484124" r:id="rId14"/>
    <p:sldLayoutId id="2147484125" r:id="rId15"/>
    <p:sldLayoutId id="214748412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872D1C7F-0258-4AAC-93F1-243BB6729E19}" type="datetimeFigureOut">
              <a:rPr lang="fr-FR" smtClean="0">
                <a:solidFill>
                  <a:srgbClr val="000000">
                    <a:tint val="75000"/>
                  </a:srgbClr>
                </a:solidFill>
              </a:rPr>
              <a:pPr defTabSz="457200"/>
              <a:t>07/01/2026</a:t>
            </a:fld>
            <a:endParaRPr lang="fr-FR">
              <a:solidFill>
                <a:srgbClr val="000000">
                  <a:tint val="75000"/>
                </a:srgb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fr-FR">
              <a:solidFill>
                <a:srgbClr val="000000">
                  <a:tint val="75000"/>
                </a:srgb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7A1A23F4-06AD-45FD-844D-ECA67DBCBD31}" type="slidenum">
              <a:rPr lang="fr-FR" smtClean="0">
                <a:solidFill>
                  <a:srgbClr val="E48312"/>
                </a:solidFill>
              </a:rPr>
              <a:pPr defTabSz="457200"/>
              <a:t>‹N°›</a:t>
            </a:fld>
            <a:endParaRPr lang="fr-FR">
              <a:solidFill>
                <a:srgbClr val="E48312"/>
              </a:solidFill>
            </a:endParaRPr>
          </a:p>
        </p:txBody>
      </p:sp>
    </p:spTree>
    <p:extLst>
      <p:ext uri="{BB962C8B-B14F-4D97-AF65-F5344CB8AC3E}">
        <p14:creationId xmlns:p14="http://schemas.microsoft.com/office/powerpoint/2010/main" val="3226550560"/>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 id="2147484140" r:id="rId13"/>
    <p:sldLayoutId id="2147484141" r:id="rId14"/>
    <p:sldLayoutId id="2147484142" r:id="rId15"/>
    <p:sldLayoutId id="214748414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872D1C7F-0258-4AAC-93F1-243BB6729E19}" type="datetimeFigureOut">
              <a:rPr lang="fr-FR" smtClean="0">
                <a:solidFill>
                  <a:srgbClr val="000000">
                    <a:tint val="75000"/>
                  </a:srgbClr>
                </a:solidFill>
              </a:rPr>
              <a:pPr defTabSz="457200"/>
              <a:t>07/01/2026</a:t>
            </a:fld>
            <a:endParaRPr lang="fr-FR">
              <a:solidFill>
                <a:srgbClr val="000000">
                  <a:tint val="75000"/>
                </a:srgb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fr-FR">
              <a:solidFill>
                <a:srgbClr val="000000">
                  <a:tint val="75000"/>
                </a:srgb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7A1A23F4-06AD-45FD-844D-ECA67DBCBD31}" type="slidenum">
              <a:rPr lang="fr-FR" smtClean="0">
                <a:solidFill>
                  <a:srgbClr val="E48312"/>
                </a:solidFill>
              </a:rPr>
              <a:pPr defTabSz="457200"/>
              <a:t>‹N°›</a:t>
            </a:fld>
            <a:endParaRPr lang="fr-FR">
              <a:solidFill>
                <a:srgbClr val="E48312"/>
              </a:solidFill>
            </a:endParaRPr>
          </a:p>
        </p:txBody>
      </p:sp>
    </p:spTree>
    <p:extLst>
      <p:ext uri="{BB962C8B-B14F-4D97-AF65-F5344CB8AC3E}">
        <p14:creationId xmlns:p14="http://schemas.microsoft.com/office/powerpoint/2010/main" val="212114300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fr-FR"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fr-FR" smtClean="0"/>
              <a:t>Haga clic para modificar el estilo de texto del patrón</a:t>
            </a:r>
          </a:p>
          <a:p>
            <a:pPr lvl="1"/>
            <a:r>
              <a:rPr lang="es-ES" altLang="fr-FR" smtClean="0"/>
              <a:t>Segundo nivel</a:t>
            </a:r>
          </a:p>
          <a:p>
            <a:pPr lvl="2"/>
            <a:r>
              <a:rPr lang="es-ES" altLang="fr-FR" smtClean="0"/>
              <a:t>Tercer nivel</a:t>
            </a:r>
          </a:p>
          <a:p>
            <a:pPr lvl="3"/>
            <a:r>
              <a:rPr lang="es-ES" altLang="fr-FR" smtClean="0"/>
              <a:t>Cuarto nivel</a:t>
            </a:r>
          </a:p>
          <a:p>
            <a:pPr lvl="4"/>
            <a:r>
              <a:rPr lang="es-ES" altLang="fr-FR"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E5E00D73-493C-42F2-BA47-1A3DA77B8354}" type="slidenum">
              <a:rPr lang="es-ES" altLang="fr-FR">
                <a:solidFill>
                  <a:srgbClr val="000000"/>
                </a:solidFill>
              </a:rPr>
              <a:pPr fontAlgn="base">
                <a:spcBef>
                  <a:spcPct val="0"/>
                </a:spcBef>
                <a:spcAft>
                  <a:spcPct val="0"/>
                </a:spcAft>
                <a:defRPr/>
              </a:pPr>
              <a:t>‹N°›</a:t>
            </a:fld>
            <a:endParaRPr lang="es-ES" altLang="fr-FR">
              <a:solidFill>
                <a:srgbClr val="000000"/>
              </a:solidFill>
            </a:endParaRPr>
          </a:p>
        </p:txBody>
      </p:sp>
    </p:spTree>
    <p:extLst>
      <p:ext uri="{BB962C8B-B14F-4D97-AF65-F5344CB8AC3E}">
        <p14:creationId xmlns:p14="http://schemas.microsoft.com/office/powerpoint/2010/main" val="122371235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Lst>
  <p:transition>
    <p:split orient="ver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B4635A-11D6-46BA-8892-0A82EFD92F78}" type="datetimeFigureOut">
              <a:rPr lang="fr-FR" smtClean="0">
                <a:solidFill>
                  <a:prstClr val="black">
                    <a:tint val="75000"/>
                  </a:prstClr>
                </a:solidFill>
              </a:rPr>
              <a:pPr/>
              <a:t>07/01/2026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B8390-4844-4996-A40D-88CB169E9FC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69996373"/>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522810" y="381000"/>
            <a:ext cx="9832360" cy="1219200"/>
          </a:xfrm>
          <a:prstGeom prst="rect">
            <a:avLst/>
          </a:prstGeom>
        </p:spPr>
        <p:txBody>
          <a:bodyPr vert="horz" lIns="91440" tIns="45720" rIns="91440" bIns="45720" rtlCol="0" anchor="b">
            <a:normAutofit/>
          </a:bodyPr>
          <a:lstStyle/>
          <a:p>
            <a:pPr rtl="0"/>
            <a:r>
              <a:rPr lang="fr-FR" noProof="0" dirty="0"/>
              <a:t>Cliquez pour modifier le style du titre</a:t>
            </a:r>
          </a:p>
        </p:txBody>
      </p:sp>
      <p:sp>
        <p:nvSpPr>
          <p:cNvPr id="3" name="Espace réservé du texte 2"/>
          <p:cNvSpPr>
            <a:spLocks noGrp="1"/>
          </p:cNvSpPr>
          <p:nvPr>
            <p:ph type="body" idx="1"/>
          </p:nvPr>
        </p:nvSpPr>
        <p:spPr>
          <a:xfrm>
            <a:off x="1522810" y="1981201"/>
            <a:ext cx="9832360" cy="4187825"/>
          </a:xfrm>
          <a:prstGeom prst="rect">
            <a:avLst/>
          </a:prstGeom>
        </p:spPr>
        <p:txBody>
          <a:bodyPr vert="horz" lIns="91440" tIns="45720" rIns="91440" bIns="45720" rtlCol="0">
            <a:normAutofit/>
          </a:bodyPr>
          <a:lstStyle/>
          <a:p>
            <a:pPr lvl="0"/>
            <a:r>
              <a:rPr lang="fr-FR" dirty="0"/>
              <a:t>Modifier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5" name="Espace réservé du pied de page 4"/>
          <p:cNvSpPr>
            <a:spLocks noGrp="1"/>
          </p:cNvSpPr>
          <p:nvPr>
            <p:ph type="ftr" sz="quarter" idx="3"/>
          </p:nvPr>
        </p:nvSpPr>
        <p:spPr>
          <a:xfrm>
            <a:off x="1522810" y="6400800"/>
            <a:ext cx="5956385" cy="276228"/>
          </a:xfrm>
          <a:prstGeom prst="rect">
            <a:avLst/>
          </a:prstGeom>
        </p:spPr>
        <p:txBody>
          <a:bodyPr vert="horz" lIns="91440" tIns="45720" rIns="91440" bIns="45720" rtlCol="0" anchor="ctr"/>
          <a:lstStyle>
            <a:lvl1pPr algn="l">
              <a:defRPr sz="1100">
                <a:solidFill>
                  <a:schemeClr val="tx1"/>
                </a:solidFill>
              </a:defRPr>
            </a:lvl1pPr>
          </a:lstStyle>
          <a:p>
            <a:r>
              <a:rPr lang="fr-FR">
                <a:solidFill>
                  <a:srgbClr val="303030"/>
                </a:solidFill>
              </a:rPr>
              <a:t>Ajouter un pied de page</a:t>
            </a:r>
          </a:p>
        </p:txBody>
      </p:sp>
      <p:sp>
        <p:nvSpPr>
          <p:cNvPr id="4" name="Espace réservé de la date 3"/>
          <p:cNvSpPr>
            <a:spLocks noGrp="1"/>
          </p:cNvSpPr>
          <p:nvPr>
            <p:ph type="dt" sz="half" idx="2"/>
          </p:nvPr>
        </p:nvSpPr>
        <p:spPr>
          <a:xfrm>
            <a:off x="8230155" y="6400800"/>
            <a:ext cx="1549062" cy="276228"/>
          </a:xfrm>
          <a:prstGeom prst="rect">
            <a:avLst/>
          </a:prstGeom>
        </p:spPr>
        <p:txBody>
          <a:bodyPr vert="horz" lIns="91440" tIns="45720" rIns="91440" bIns="45720" rtlCol="0" anchor="ctr"/>
          <a:lstStyle>
            <a:lvl1pPr algn="r">
              <a:defRPr sz="1100">
                <a:solidFill>
                  <a:schemeClr val="tx1"/>
                </a:solidFill>
              </a:defRPr>
            </a:lvl1pPr>
          </a:lstStyle>
          <a:p>
            <a:fld id="{A150ACA1-544A-4319-80E6-CE93DB827E25}" type="datetime1">
              <a:rPr lang="fr-FR" smtClean="0">
                <a:solidFill>
                  <a:srgbClr val="303030"/>
                </a:solidFill>
              </a:rPr>
              <a:pPr/>
              <a:t>07/01/2026</a:t>
            </a:fld>
            <a:endParaRPr lang="fr-FR">
              <a:solidFill>
                <a:srgbClr val="303030"/>
              </a:solidFill>
            </a:endParaRPr>
          </a:p>
        </p:txBody>
      </p:sp>
      <p:sp>
        <p:nvSpPr>
          <p:cNvPr id="6" name="Espace réservé du numéro de diapositive 5"/>
          <p:cNvSpPr>
            <a:spLocks noGrp="1"/>
          </p:cNvSpPr>
          <p:nvPr>
            <p:ph type="sldNum" sz="quarter" idx="4"/>
          </p:nvPr>
        </p:nvSpPr>
        <p:spPr>
          <a:xfrm>
            <a:off x="10288090" y="6400800"/>
            <a:ext cx="1067080"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fr-FR" smtClean="0">
                <a:solidFill>
                  <a:srgbClr val="303030"/>
                </a:solidFill>
              </a:rPr>
              <a:pPr/>
              <a:t>‹N°›</a:t>
            </a:fld>
            <a:endParaRPr lang="fr-FR">
              <a:solidFill>
                <a:srgbClr val="303030"/>
              </a:solidFill>
            </a:endParaRPr>
          </a:p>
        </p:txBody>
      </p:sp>
      <p:pic>
        <p:nvPicPr>
          <p:cNvPr id="9" name="Image 8"/>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2" y="0"/>
            <a:ext cx="1065490" cy="6858000"/>
          </a:xfrm>
          <a:prstGeom prst="rect">
            <a:avLst/>
          </a:prstGeom>
        </p:spPr>
      </p:pic>
      <p:sp>
        <p:nvSpPr>
          <p:cNvPr id="10" name="Rectangle 9"/>
          <p:cNvSpPr/>
          <p:nvPr/>
        </p:nvSpPr>
        <p:spPr>
          <a:xfrm>
            <a:off x="2" y="0"/>
            <a:ext cx="1065490"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Tree>
    <p:extLst>
      <p:ext uri="{BB962C8B-B14F-4D97-AF65-F5344CB8AC3E}">
        <p14:creationId xmlns:p14="http://schemas.microsoft.com/office/powerpoint/2010/main" val="459901344"/>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522810" y="381000"/>
            <a:ext cx="9832360" cy="1219200"/>
          </a:xfrm>
          <a:prstGeom prst="rect">
            <a:avLst/>
          </a:prstGeom>
        </p:spPr>
        <p:txBody>
          <a:bodyPr vert="horz" lIns="91440" tIns="45720" rIns="91440" bIns="45720" rtlCol="0" anchor="b">
            <a:normAutofit/>
          </a:bodyPr>
          <a:lstStyle/>
          <a:p>
            <a:pPr rtl="0"/>
            <a:r>
              <a:rPr lang="fr-FR" noProof="0" dirty="0"/>
              <a:t>Cliquez pour modifier le style du titre</a:t>
            </a:r>
          </a:p>
        </p:txBody>
      </p:sp>
      <p:sp>
        <p:nvSpPr>
          <p:cNvPr id="3" name="Espace réservé du texte 2"/>
          <p:cNvSpPr>
            <a:spLocks noGrp="1"/>
          </p:cNvSpPr>
          <p:nvPr>
            <p:ph type="body" idx="1"/>
          </p:nvPr>
        </p:nvSpPr>
        <p:spPr>
          <a:xfrm>
            <a:off x="1522810" y="1981201"/>
            <a:ext cx="9832360" cy="4187825"/>
          </a:xfrm>
          <a:prstGeom prst="rect">
            <a:avLst/>
          </a:prstGeom>
        </p:spPr>
        <p:txBody>
          <a:bodyPr vert="horz" lIns="91440" tIns="45720" rIns="91440" bIns="45720" rtlCol="0">
            <a:normAutofit/>
          </a:bodyPr>
          <a:lstStyle/>
          <a:p>
            <a:pPr lvl="0"/>
            <a:r>
              <a:rPr lang="fr-FR" dirty="0"/>
              <a:t>Modifier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5" name="Espace réservé du pied de page 4"/>
          <p:cNvSpPr>
            <a:spLocks noGrp="1"/>
          </p:cNvSpPr>
          <p:nvPr>
            <p:ph type="ftr" sz="quarter" idx="3"/>
          </p:nvPr>
        </p:nvSpPr>
        <p:spPr>
          <a:xfrm>
            <a:off x="1522810" y="6400800"/>
            <a:ext cx="5956385" cy="276228"/>
          </a:xfrm>
          <a:prstGeom prst="rect">
            <a:avLst/>
          </a:prstGeom>
        </p:spPr>
        <p:txBody>
          <a:bodyPr vert="horz" lIns="91440" tIns="45720" rIns="91440" bIns="45720" rtlCol="0" anchor="ctr"/>
          <a:lstStyle>
            <a:lvl1pPr algn="l">
              <a:defRPr sz="1100">
                <a:solidFill>
                  <a:schemeClr val="tx1"/>
                </a:solidFill>
              </a:defRPr>
            </a:lvl1pPr>
          </a:lstStyle>
          <a:p>
            <a:r>
              <a:rPr lang="fr-FR">
                <a:solidFill>
                  <a:srgbClr val="303030"/>
                </a:solidFill>
              </a:rPr>
              <a:t>Ajouter un pied de page</a:t>
            </a:r>
          </a:p>
        </p:txBody>
      </p:sp>
      <p:sp>
        <p:nvSpPr>
          <p:cNvPr id="4" name="Espace réservé de la date 3"/>
          <p:cNvSpPr>
            <a:spLocks noGrp="1"/>
          </p:cNvSpPr>
          <p:nvPr>
            <p:ph type="dt" sz="half" idx="2"/>
          </p:nvPr>
        </p:nvSpPr>
        <p:spPr>
          <a:xfrm>
            <a:off x="8230155" y="6400800"/>
            <a:ext cx="1549062" cy="276228"/>
          </a:xfrm>
          <a:prstGeom prst="rect">
            <a:avLst/>
          </a:prstGeom>
        </p:spPr>
        <p:txBody>
          <a:bodyPr vert="horz" lIns="91440" tIns="45720" rIns="91440" bIns="45720" rtlCol="0" anchor="ctr"/>
          <a:lstStyle>
            <a:lvl1pPr algn="r">
              <a:defRPr sz="1100">
                <a:solidFill>
                  <a:schemeClr val="tx1"/>
                </a:solidFill>
              </a:defRPr>
            </a:lvl1pPr>
          </a:lstStyle>
          <a:p>
            <a:fld id="{A150ACA1-544A-4319-80E6-CE93DB827E25}" type="datetime1">
              <a:rPr lang="fr-FR" smtClean="0">
                <a:solidFill>
                  <a:srgbClr val="303030"/>
                </a:solidFill>
              </a:rPr>
              <a:pPr/>
              <a:t>07/01/2026</a:t>
            </a:fld>
            <a:endParaRPr lang="fr-FR">
              <a:solidFill>
                <a:srgbClr val="303030"/>
              </a:solidFill>
            </a:endParaRPr>
          </a:p>
        </p:txBody>
      </p:sp>
      <p:sp>
        <p:nvSpPr>
          <p:cNvPr id="6" name="Espace réservé du numéro de diapositive 5"/>
          <p:cNvSpPr>
            <a:spLocks noGrp="1"/>
          </p:cNvSpPr>
          <p:nvPr>
            <p:ph type="sldNum" sz="quarter" idx="4"/>
          </p:nvPr>
        </p:nvSpPr>
        <p:spPr>
          <a:xfrm>
            <a:off x="10288090" y="6400800"/>
            <a:ext cx="1067080"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fr-FR" smtClean="0">
                <a:solidFill>
                  <a:srgbClr val="303030"/>
                </a:solidFill>
              </a:rPr>
              <a:pPr/>
              <a:t>‹N°›</a:t>
            </a:fld>
            <a:endParaRPr lang="fr-FR">
              <a:solidFill>
                <a:srgbClr val="303030"/>
              </a:solidFill>
            </a:endParaRPr>
          </a:p>
        </p:txBody>
      </p:sp>
      <p:pic>
        <p:nvPicPr>
          <p:cNvPr id="9" name="Image 8"/>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2" y="0"/>
            <a:ext cx="1065490" cy="6858000"/>
          </a:xfrm>
          <a:prstGeom prst="rect">
            <a:avLst/>
          </a:prstGeom>
        </p:spPr>
      </p:pic>
      <p:sp>
        <p:nvSpPr>
          <p:cNvPr id="10" name="Rectangle 9"/>
          <p:cNvSpPr/>
          <p:nvPr/>
        </p:nvSpPr>
        <p:spPr>
          <a:xfrm>
            <a:off x="2" y="0"/>
            <a:ext cx="1065490"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Tree>
    <p:extLst>
      <p:ext uri="{BB962C8B-B14F-4D97-AF65-F5344CB8AC3E}">
        <p14:creationId xmlns:p14="http://schemas.microsoft.com/office/powerpoint/2010/main" val="4155347953"/>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 id="214748405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522810" y="381000"/>
            <a:ext cx="9832360" cy="1219200"/>
          </a:xfrm>
          <a:prstGeom prst="rect">
            <a:avLst/>
          </a:prstGeom>
        </p:spPr>
        <p:txBody>
          <a:bodyPr vert="horz" lIns="91440" tIns="45720" rIns="91440" bIns="45720" rtlCol="0" anchor="b">
            <a:normAutofit/>
          </a:bodyPr>
          <a:lstStyle/>
          <a:p>
            <a:pPr rtl="0"/>
            <a:r>
              <a:rPr lang="fr-FR" noProof="0" dirty="0"/>
              <a:t>Cliquez pour modifier le style du titre</a:t>
            </a:r>
          </a:p>
        </p:txBody>
      </p:sp>
      <p:sp>
        <p:nvSpPr>
          <p:cNvPr id="3" name="Espace réservé du texte 2"/>
          <p:cNvSpPr>
            <a:spLocks noGrp="1"/>
          </p:cNvSpPr>
          <p:nvPr>
            <p:ph type="body" idx="1"/>
          </p:nvPr>
        </p:nvSpPr>
        <p:spPr>
          <a:xfrm>
            <a:off x="1522810" y="1981201"/>
            <a:ext cx="9832360" cy="4187825"/>
          </a:xfrm>
          <a:prstGeom prst="rect">
            <a:avLst/>
          </a:prstGeom>
        </p:spPr>
        <p:txBody>
          <a:bodyPr vert="horz" lIns="91440" tIns="45720" rIns="91440" bIns="45720" rtlCol="0">
            <a:normAutofit/>
          </a:bodyPr>
          <a:lstStyle/>
          <a:p>
            <a:pPr lvl="0"/>
            <a:r>
              <a:rPr lang="fr-FR" dirty="0"/>
              <a:t>Modifier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5" name="Espace réservé du pied de page 4"/>
          <p:cNvSpPr>
            <a:spLocks noGrp="1"/>
          </p:cNvSpPr>
          <p:nvPr>
            <p:ph type="ftr" sz="quarter" idx="3"/>
          </p:nvPr>
        </p:nvSpPr>
        <p:spPr>
          <a:xfrm>
            <a:off x="1522810" y="6400800"/>
            <a:ext cx="5956385" cy="276228"/>
          </a:xfrm>
          <a:prstGeom prst="rect">
            <a:avLst/>
          </a:prstGeom>
        </p:spPr>
        <p:txBody>
          <a:bodyPr vert="horz" lIns="91440" tIns="45720" rIns="91440" bIns="45720" rtlCol="0" anchor="ctr"/>
          <a:lstStyle>
            <a:lvl1pPr algn="l">
              <a:defRPr sz="1100">
                <a:solidFill>
                  <a:schemeClr val="tx1"/>
                </a:solidFill>
              </a:defRPr>
            </a:lvl1pPr>
          </a:lstStyle>
          <a:p>
            <a:r>
              <a:rPr lang="fr-FR">
                <a:solidFill>
                  <a:srgbClr val="303030"/>
                </a:solidFill>
              </a:rPr>
              <a:t>Ajouter un pied de page</a:t>
            </a:r>
          </a:p>
        </p:txBody>
      </p:sp>
      <p:sp>
        <p:nvSpPr>
          <p:cNvPr id="4" name="Espace réservé de la date 3"/>
          <p:cNvSpPr>
            <a:spLocks noGrp="1"/>
          </p:cNvSpPr>
          <p:nvPr>
            <p:ph type="dt" sz="half" idx="2"/>
          </p:nvPr>
        </p:nvSpPr>
        <p:spPr>
          <a:xfrm>
            <a:off x="8230155" y="6400800"/>
            <a:ext cx="1549062" cy="276228"/>
          </a:xfrm>
          <a:prstGeom prst="rect">
            <a:avLst/>
          </a:prstGeom>
        </p:spPr>
        <p:txBody>
          <a:bodyPr vert="horz" lIns="91440" tIns="45720" rIns="91440" bIns="45720" rtlCol="0" anchor="ctr"/>
          <a:lstStyle>
            <a:lvl1pPr algn="r">
              <a:defRPr sz="1100">
                <a:solidFill>
                  <a:schemeClr val="tx1"/>
                </a:solidFill>
              </a:defRPr>
            </a:lvl1pPr>
          </a:lstStyle>
          <a:p>
            <a:fld id="{A150ACA1-544A-4319-80E6-CE93DB827E25}" type="datetime1">
              <a:rPr lang="fr-FR" smtClean="0">
                <a:solidFill>
                  <a:srgbClr val="303030"/>
                </a:solidFill>
              </a:rPr>
              <a:pPr/>
              <a:t>07/01/2026</a:t>
            </a:fld>
            <a:endParaRPr lang="fr-FR">
              <a:solidFill>
                <a:srgbClr val="303030"/>
              </a:solidFill>
            </a:endParaRPr>
          </a:p>
        </p:txBody>
      </p:sp>
      <p:sp>
        <p:nvSpPr>
          <p:cNvPr id="6" name="Espace réservé du numéro de diapositive 5"/>
          <p:cNvSpPr>
            <a:spLocks noGrp="1"/>
          </p:cNvSpPr>
          <p:nvPr>
            <p:ph type="sldNum" sz="quarter" idx="4"/>
          </p:nvPr>
        </p:nvSpPr>
        <p:spPr>
          <a:xfrm>
            <a:off x="10288090" y="6400800"/>
            <a:ext cx="1067080"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fr-FR" smtClean="0">
                <a:solidFill>
                  <a:srgbClr val="303030"/>
                </a:solidFill>
              </a:rPr>
              <a:pPr/>
              <a:t>‹N°›</a:t>
            </a:fld>
            <a:endParaRPr lang="fr-FR">
              <a:solidFill>
                <a:srgbClr val="303030"/>
              </a:solidFill>
            </a:endParaRPr>
          </a:p>
        </p:txBody>
      </p:sp>
      <p:pic>
        <p:nvPicPr>
          <p:cNvPr id="9" name="Image 8"/>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2" y="0"/>
            <a:ext cx="1065490" cy="6858000"/>
          </a:xfrm>
          <a:prstGeom prst="rect">
            <a:avLst/>
          </a:prstGeom>
        </p:spPr>
      </p:pic>
      <p:sp>
        <p:nvSpPr>
          <p:cNvPr id="10" name="Rectangle 9"/>
          <p:cNvSpPr/>
          <p:nvPr/>
        </p:nvSpPr>
        <p:spPr>
          <a:xfrm>
            <a:off x="2" y="0"/>
            <a:ext cx="1065490"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Tree>
    <p:extLst>
      <p:ext uri="{BB962C8B-B14F-4D97-AF65-F5344CB8AC3E}">
        <p14:creationId xmlns:p14="http://schemas.microsoft.com/office/powerpoint/2010/main" val="1174079226"/>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522810" y="381000"/>
            <a:ext cx="9832360" cy="1219200"/>
          </a:xfrm>
          <a:prstGeom prst="rect">
            <a:avLst/>
          </a:prstGeom>
        </p:spPr>
        <p:txBody>
          <a:bodyPr vert="horz" lIns="91440" tIns="45720" rIns="91440" bIns="45720" rtlCol="0" anchor="b">
            <a:normAutofit/>
          </a:bodyPr>
          <a:lstStyle/>
          <a:p>
            <a:pPr rtl="0"/>
            <a:r>
              <a:rPr lang="fr-FR" noProof="0" dirty="0"/>
              <a:t>Cliquez pour modifier le style du titre</a:t>
            </a:r>
          </a:p>
        </p:txBody>
      </p:sp>
      <p:sp>
        <p:nvSpPr>
          <p:cNvPr id="3" name="Espace réservé du texte 2"/>
          <p:cNvSpPr>
            <a:spLocks noGrp="1"/>
          </p:cNvSpPr>
          <p:nvPr>
            <p:ph type="body" idx="1"/>
          </p:nvPr>
        </p:nvSpPr>
        <p:spPr>
          <a:xfrm>
            <a:off x="1522810" y="1981201"/>
            <a:ext cx="9832360" cy="4187825"/>
          </a:xfrm>
          <a:prstGeom prst="rect">
            <a:avLst/>
          </a:prstGeom>
        </p:spPr>
        <p:txBody>
          <a:bodyPr vert="horz" lIns="91440" tIns="45720" rIns="91440" bIns="45720" rtlCol="0">
            <a:normAutofit/>
          </a:bodyPr>
          <a:lstStyle/>
          <a:p>
            <a:pPr lvl="0"/>
            <a:r>
              <a:rPr lang="fr-FR" dirty="0"/>
              <a:t>Modifier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5" name="Espace réservé du pied de page 4"/>
          <p:cNvSpPr>
            <a:spLocks noGrp="1"/>
          </p:cNvSpPr>
          <p:nvPr>
            <p:ph type="ftr" sz="quarter" idx="3"/>
          </p:nvPr>
        </p:nvSpPr>
        <p:spPr>
          <a:xfrm>
            <a:off x="1522810" y="6400800"/>
            <a:ext cx="5956385" cy="276228"/>
          </a:xfrm>
          <a:prstGeom prst="rect">
            <a:avLst/>
          </a:prstGeom>
        </p:spPr>
        <p:txBody>
          <a:bodyPr vert="horz" lIns="91440" tIns="45720" rIns="91440" bIns="45720" rtlCol="0" anchor="ctr"/>
          <a:lstStyle>
            <a:lvl1pPr algn="l">
              <a:defRPr sz="1100">
                <a:solidFill>
                  <a:schemeClr val="tx1"/>
                </a:solidFill>
              </a:defRPr>
            </a:lvl1pPr>
          </a:lstStyle>
          <a:p>
            <a:r>
              <a:rPr lang="fr-FR">
                <a:solidFill>
                  <a:srgbClr val="303030"/>
                </a:solidFill>
              </a:rPr>
              <a:t>Ajouter un pied de page</a:t>
            </a:r>
          </a:p>
        </p:txBody>
      </p:sp>
      <p:sp>
        <p:nvSpPr>
          <p:cNvPr id="4" name="Espace réservé de la date 3"/>
          <p:cNvSpPr>
            <a:spLocks noGrp="1"/>
          </p:cNvSpPr>
          <p:nvPr>
            <p:ph type="dt" sz="half" idx="2"/>
          </p:nvPr>
        </p:nvSpPr>
        <p:spPr>
          <a:xfrm>
            <a:off x="8230155" y="6400800"/>
            <a:ext cx="1549062" cy="276228"/>
          </a:xfrm>
          <a:prstGeom prst="rect">
            <a:avLst/>
          </a:prstGeom>
        </p:spPr>
        <p:txBody>
          <a:bodyPr vert="horz" lIns="91440" tIns="45720" rIns="91440" bIns="45720" rtlCol="0" anchor="ctr"/>
          <a:lstStyle>
            <a:lvl1pPr algn="r">
              <a:defRPr sz="1100">
                <a:solidFill>
                  <a:schemeClr val="tx1"/>
                </a:solidFill>
              </a:defRPr>
            </a:lvl1pPr>
          </a:lstStyle>
          <a:p>
            <a:fld id="{A150ACA1-544A-4319-80E6-CE93DB827E25}" type="datetime1">
              <a:rPr lang="fr-FR" smtClean="0">
                <a:solidFill>
                  <a:srgbClr val="303030"/>
                </a:solidFill>
              </a:rPr>
              <a:pPr/>
              <a:t>07/01/2026</a:t>
            </a:fld>
            <a:endParaRPr lang="fr-FR">
              <a:solidFill>
                <a:srgbClr val="303030"/>
              </a:solidFill>
            </a:endParaRPr>
          </a:p>
        </p:txBody>
      </p:sp>
      <p:sp>
        <p:nvSpPr>
          <p:cNvPr id="6" name="Espace réservé du numéro de diapositive 5"/>
          <p:cNvSpPr>
            <a:spLocks noGrp="1"/>
          </p:cNvSpPr>
          <p:nvPr>
            <p:ph type="sldNum" sz="quarter" idx="4"/>
          </p:nvPr>
        </p:nvSpPr>
        <p:spPr>
          <a:xfrm>
            <a:off x="10288090" y="6400800"/>
            <a:ext cx="1067080"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fr-FR" smtClean="0">
                <a:solidFill>
                  <a:srgbClr val="303030"/>
                </a:solidFill>
              </a:rPr>
              <a:pPr/>
              <a:t>‹N°›</a:t>
            </a:fld>
            <a:endParaRPr lang="fr-FR">
              <a:solidFill>
                <a:srgbClr val="303030"/>
              </a:solidFill>
            </a:endParaRPr>
          </a:p>
        </p:txBody>
      </p:sp>
      <p:pic>
        <p:nvPicPr>
          <p:cNvPr id="9" name="Image 8"/>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2" y="0"/>
            <a:ext cx="1065490" cy="6858000"/>
          </a:xfrm>
          <a:prstGeom prst="rect">
            <a:avLst/>
          </a:prstGeom>
        </p:spPr>
      </p:pic>
      <p:sp>
        <p:nvSpPr>
          <p:cNvPr id="10" name="Rectangle 9"/>
          <p:cNvSpPr/>
          <p:nvPr/>
        </p:nvSpPr>
        <p:spPr>
          <a:xfrm>
            <a:off x="2" y="0"/>
            <a:ext cx="1065490"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Tree>
    <p:extLst>
      <p:ext uri="{BB962C8B-B14F-4D97-AF65-F5344CB8AC3E}">
        <p14:creationId xmlns:p14="http://schemas.microsoft.com/office/powerpoint/2010/main" val="1183107403"/>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8062AF8B-815B-12DD-4C72-AF2AA040D1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928B9A48-6ACB-FEB5-C294-A77EC56A0D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70FC5592-8BB5-B88E-6D2B-65AABA34B8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2D1C7F-0258-4AAC-93F1-243BB6729E19}" type="datetimeFigureOut">
              <a:rPr lang="fr-FR" smtClean="0">
                <a:solidFill>
                  <a:prstClr val="black">
                    <a:tint val="75000"/>
                  </a:prstClr>
                </a:solidFill>
              </a:rPr>
              <a:pPr/>
              <a:t>07/01/2026</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9CA5C7B7-448F-0C40-A5E2-2D3771CCF9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C54717DE-34E1-27BA-78F0-BBF6850A9B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1A23F4-06AD-45FD-844D-ECA67DBCBD3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3335395"/>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hyperlink" Target="https://www.google.com/search?q=Constituant&amp;oq=D%C3%A9finition+des+Trusts+et+Constructions+Juridiques+dans+la+loi+anti+blanchiment+en+algerie&amp;gs_lcrp=EgZjaHJvbWUyBggAEEUYOdIBCTM1MDIwajBqN6gCCLACAfEFEFzjGG6p1R0&amp;sourceid=chrome&amp;ie=UTF-8&amp;mstk=AUtExfBfKhnUkZUhwwTcTLvAvMa0vuMzcJ7VJAWbcpg_Hf-7KgqVcjpJDj57-iambm1XgPtFm2PlgObfv76kCu9p48p5yOsvn0dcVTunD_4eMiBsvBgR4XVb2ZZOauB85_FwUS20Pn8I3BdBU1coiHZuMfdDkv9bp8m3ZGE_NuvOt9ZZvxiTkkb__gBksZ2b7XLsTC_2cZ5-ewWegD72rPOF1eRGwKAaXjtB6Acaebh2qzGayqTXcgrNZ7SHCWEvL_KmmR_KB1Ha21hLEa58Z_spqRw3&amp;csui=3&amp;ved=2ahUKEwjhsdvLyPCRAxVrNfsDHRLUNVsQgK4QegQIARAC" TargetMode="External"/><Relationship Id="rId2" Type="http://schemas.openxmlformats.org/officeDocument/2006/relationships/hyperlink" Target="https://www.google.com/search?q=Trustee&amp;oq=D%C3%A9finition+des+Trusts+et+Constructions+Juridiques+dans+la+loi+anti+blanchiment+en+algerie&amp;gs_lcrp=EgZjaHJvbWUyBggAEEUYOdIBCTM1MDIwajBqN6gCCLACAfEFEFzjGG6p1R0&amp;sourceid=chrome&amp;ie=UTF-8&amp;mstk=AUtExfBfKhnUkZUhwwTcTLvAvMa0vuMzcJ7VJAWbcpg_Hf-7KgqVcjpJDj57-iambm1XgPtFm2PlgObfv76kCu9p48p5yOsvn0dcVTunD_4eMiBsvBgR4XVb2ZZOauB85_FwUS20Pn8I3BdBU1coiHZuMfdDkv9bp8m3ZGE_NuvOt9ZZvxiTkkb__gBksZ2b7XLsTC_2cZ5-ewWegD72rPOF1eRGwKAaXjtB6Acaebh2qzGayqTXcgrNZ7SHCWEvL_KmmR_KB1Ha21hLEa58Z_spqRw3&amp;csui=3&amp;ved=2ahUKEwjhsdvLyPCRAxVrNfsDHRLUNVsQgK4QegQIARAB" TargetMode="External"/><Relationship Id="rId1" Type="http://schemas.openxmlformats.org/officeDocument/2006/relationships/slideLayout" Target="../slideLayouts/slideLayout2.xml"/><Relationship Id="rId4" Type="http://schemas.openxmlformats.org/officeDocument/2006/relationships/hyperlink" Target="https://www.google.com/search?q=B%C3%A9n%C3%A9ficiaires&amp;oq=D%C3%A9finition+des+Trusts+et+Constructions+Juridiques+dans+la+loi+anti+blanchiment+en+algerie&amp;gs_lcrp=EgZjaHJvbWUyBggAEEUYOdIBCTM1MDIwajBqN6gCCLACAfEFEFzjGG6p1R0&amp;sourceid=chrome&amp;ie=UTF-8&amp;mstk=AUtExfBfKhnUkZUhwwTcTLvAvMa0vuMzcJ7VJAWbcpg_Hf-7KgqVcjpJDj57-iambm1XgPtFm2PlgObfv76kCu9p48p5yOsvn0dcVTunD_4eMiBsvBgR4XVb2ZZOauB85_FwUS20Pn8I3BdBU1coiHZuMfdDkv9bp8m3ZGE_NuvOt9ZZvxiTkkb__gBksZ2b7XLsTC_2cZ5-ewWegD72rPOF1eRGwKAaXjtB6Acaebh2qzGayqTXcgrNZ7SHCWEvL_KmmR_KB1Ha21hLEa58Z_spqRw3&amp;csui=3&amp;ved=2ahUKEwjhsdvLyPCRAxVrNfsDHRLUNVsQgK4QegQIARAD"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5.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9730" name="Espace réservé du numéro de diapositive 5"/>
          <p:cNvSpPr>
            <a:spLocks noGrp="1"/>
          </p:cNvSpPr>
          <p:nvPr>
            <p:ph type="sldNum" sz="quarter" idx="12"/>
          </p:nvPr>
        </p:nvSpPr>
        <p:spPr>
          <a:xfrm>
            <a:off x="10025064" y="6381750"/>
            <a:ext cx="490537"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BC38323-2969-4414-855D-001EEF454AC5}" type="slidenum">
              <a:rPr lang="es-ES" altLang="fr-FR" sz="1400">
                <a:solidFill>
                  <a:srgbClr val="000000"/>
                </a:solidFill>
              </a:rPr>
              <a:pPr>
                <a:spcBef>
                  <a:spcPct val="0"/>
                </a:spcBef>
                <a:buFontTx/>
                <a:buNone/>
              </a:pPr>
              <a:t>1</a:t>
            </a:fld>
            <a:endParaRPr lang="es-ES" altLang="fr-FR" sz="1400">
              <a:solidFill>
                <a:srgbClr val="000000"/>
              </a:solidFill>
            </a:endParaRPr>
          </a:p>
        </p:txBody>
      </p:sp>
      <p:sp>
        <p:nvSpPr>
          <p:cNvPr id="7" name="Rectangle 6"/>
          <p:cNvSpPr/>
          <p:nvPr/>
        </p:nvSpPr>
        <p:spPr>
          <a:xfrm>
            <a:off x="10167938" y="6429376"/>
            <a:ext cx="500062" cy="214313"/>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dirty="0">
              <a:ln>
                <a:solidFill>
                  <a:srgbClr val="0099FF"/>
                </a:solidFill>
              </a:ln>
              <a:solidFill>
                <a:srgbClr val="3399FF"/>
              </a:solidFill>
            </a:endParaRPr>
          </a:p>
        </p:txBody>
      </p:sp>
      <p:sp>
        <p:nvSpPr>
          <p:cNvPr id="9" name="Rectangle 8"/>
          <p:cNvSpPr/>
          <p:nvPr/>
        </p:nvSpPr>
        <p:spPr>
          <a:xfrm>
            <a:off x="229532" y="3740846"/>
            <a:ext cx="11259711" cy="2006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0"/>
              </a:spcBef>
              <a:spcAft>
                <a:spcPct val="0"/>
              </a:spcAft>
              <a:defRPr/>
            </a:pPr>
            <a:endParaRPr lang="fr-FR" sz="2400" b="1" u="sng" dirty="0">
              <a:solidFill>
                <a:srgbClr val="FFFFFF"/>
              </a:solidFill>
            </a:endParaRPr>
          </a:p>
          <a:p>
            <a:pPr eaLnBrk="0" fontAlgn="base" hangingPunct="0">
              <a:spcBef>
                <a:spcPct val="0"/>
              </a:spcBef>
              <a:spcAft>
                <a:spcPct val="0"/>
              </a:spcAft>
              <a:defRPr/>
            </a:pPr>
            <a:endParaRPr lang="fr-FR" sz="2400" b="1" u="sng" dirty="0">
              <a:solidFill>
                <a:srgbClr val="1C1C1C"/>
              </a:solidFill>
            </a:endParaRPr>
          </a:p>
          <a:p>
            <a:pPr eaLnBrk="0" fontAlgn="base" hangingPunct="0">
              <a:spcBef>
                <a:spcPct val="0"/>
              </a:spcBef>
              <a:spcAft>
                <a:spcPct val="0"/>
              </a:spcAft>
              <a:defRPr/>
            </a:pPr>
            <a:r>
              <a:rPr lang="fr-FR" sz="2800" b="1" dirty="0" smtClean="0">
                <a:solidFill>
                  <a:srgbClr val="1C1C1C"/>
                </a:solidFill>
              </a:rPr>
              <a:t>-Elaboration et Présentation par:   </a:t>
            </a:r>
          </a:p>
          <a:p>
            <a:pPr eaLnBrk="0" fontAlgn="base" hangingPunct="0">
              <a:spcBef>
                <a:spcPct val="0"/>
              </a:spcBef>
              <a:spcAft>
                <a:spcPct val="0"/>
              </a:spcAft>
              <a:defRPr/>
            </a:pPr>
            <a:r>
              <a:rPr lang="fr-FR" sz="2800" b="1" dirty="0">
                <a:solidFill>
                  <a:srgbClr val="1C1C1C"/>
                </a:solidFill>
              </a:rPr>
              <a:t>	</a:t>
            </a:r>
            <a:r>
              <a:rPr lang="fr-FR" sz="2800" b="1" dirty="0" smtClean="0">
                <a:solidFill>
                  <a:srgbClr val="1C1C1C"/>
                </a:solidFill>
              </a:rPr>
              <a:t>	</a:t>
            </a:r>
          </a:p>
          <a:p>
            <a:pPr eaLnBrk="0" fontAlgn="base" hangingPunct="0">
              <a:spcBef>
                <a:spcPct val="0"/>
              </a:spcBef>
              <a:spcAft>
                <a:spcPct val="0"/>
              </a:spcAft>
              <a:defRPr/>
            </a:pPr>
            <a:r>
              <a:rPr lang="fr-FR" sz="2800" b="1" dirty="0">
                <a:solidFill>
                  <a:srgbClr val="1C1C1C"/>
                </a:solidFill>
              </a:rPr>
              <a:t>	</a:t>
            </a:r>
            <a:r>
              <a:rPr lang="fr-FR" sz="2800" b="1" dirty="0" smtClean="0">
                <a:solidFill>
                  <a:srgbClr val="FFFFFF"/>
                </a:solidFill>
              </a:rPr>
              <a:t>Mr S.KACI AISSA</a:t>
            </a:r>
          </a:p>
          <a:p>
            <a:pPr eaLnBrk="0" fontAlgn="base" hangingPunct="0">
              <a:spcBef>
                <a:spcPct val="0"/>
              </a:spcBef>
              <a:spcAft>
                <a:spcPct val="0"/>
              </a:spcAft>
              <a:defRPr/>
            </a:pPr>
            <a:r>
              <a:rPr lang="fr-FR" sz="2800" b="1" dirty="0">
                <a:solidFill>
                  <a:srgbClr val="FFFFFF"/>
                </a:solidFill>
              </a:rPr>
              <a:t> </a:t>
            </a:r>
            <a:r>
              <a:rPr lang="fr-FR" sz="2800" b="1" dirty="0" smtClean="0">
                <a:solidFill>
                  <a:srgbClr val="FFFFFF"/>
                </a:solidFill>
              </a:rPr>
              <a:t>                                 </a:t>
            </a:r>
          </a:p>
          <a:p>
            <a:pPr eaLnBrk="0" fontAlgn="base" hangingPunct="0">
              <a:spcBef>
                <a:spcPct val="0"/>
              </a:spcBef>
              <a:spcAft>
                <a:spcPct val="0"/>
              </a:spcAft>
              <a:defRPr/>
            </a:pPr>
            <a:endParaRPr lang="fr-FR" sz="2400" dirty="0">
              <a:solidFill>
                <a:srgbClr val="FFFFFF"/>
              </a:solidFill>
            </a:endParaRPr>
          </a:p>
          <a:p>
            <a:pPr algn="ctr" fontAlgn="base">
              <a:spcBef>
                <a:spcPct val="0"/>
              </a:spcBef>
              <a:spcAft>
                <a:spcPct val="0"/>
              </a:spcAft>
              <a:defRPr/>
            </a:pPr>
            <a:endParaRPr lang="fr-FR" b="1" i="1" dirty="0">
              <a:solidFill>
                <a:srgbClr val="000000"/>
              </a:solidFill>
            </a:endParaRPr>
          </a:p>
        </p:txBody>
      </p:sp>
      <p:sp>
        <p:nvSpPr>
          <p:cNvPr id="2" name="Rectangle 1"/>
          <p:cNvSpPr/>
          <p:nvPr/>
        </p:nvSpPr>
        <p:spPr>
          <a:xfrm>
            <a:off x="0" y="583075"/>
            <a:ext cx="12192000" cy="2062103"/>
          </a:xfrm>
          <a:prstGeom prst="rect">
            <a:avLst/>
          </a:prstGeom>
        </p:spPr>
        <p:txBody>
          <a:bodyPr wrap="square">
            <a:spAutoFit/>
          </a:bodyPr>
          <a:lstStyle/>
          <a:p>
            <a:pPr algn="ctr"/>
            <a:r>
              <a:rPr lang="fr-FR" sz="3200" b="1" dirty="0" smtClean="0">
                <a:solidFill>
                  <a:srgbClr val="0070C0"/>
                </a:solidFill>
              </a:rPr>
              <a:t>Commentaire des principales dispositions de </a:t>
            </a:r>
            <a:r>
              <a:rPr lang="fr-FR" sz="3200" b="1" dirty="0">
                <a:solidFill>
                  <a:srgbClr val="0070C0"/>
                </a:solidFill>
                <a:latin typeface="Calibri" panose="020F0502020204030204" pitchFamily="34" charset="0"/>
              </a:rPr>
              <a:t>la </a:t>
            </a:r>
            <a:r>
              <a:rPr lang="fr-FR" sz="3200" b="1" dirty="0">
                <a:solidFill>
                  <a:srgbClr val="FF0000"/>
                </a:solidFill>
                <a:latin typeface="Calibri" panose="020F0502020204030204" pitchFamily="34" charset="0"/>
              </a:rPr>
              <a:t>LF </a:t>
            </a:r>
            <a:r>
              <a:rPr lang="fr-FR" sz="3200" b="1" dirty="0" smtClean="0">
                <a:solidFill>
                  <a:srgbClr val="FF0000"/>
                </a:solidFill>
                <a:latin typeface="Calibri" panose="020F0502020204030204" pitchFamily="34" charset="0"/>
              </a:rPr>
              <a:t>2026</a:t>
            </a:r>
          </a:p>
          <a:p>
            <a:pPr algn="ctr"/>
            <a:r>
              <a:rPr lang="fr-FR" sz="3200" b="1" dirty="0" smtClean="0">
                <a:solidFill>
                  <a:srgbClr val="0070C0"/>
                </a:solidFill>
                <a:latin typeface="Calibri" panose="020F0502020204030204" pitchFamily="34" charset="0"/>
              </a:rPr>
              <a:t>Et analyse de leurs impacts sur la gestion des entreprises</a:t>
            </a:r>
          </a:p>
          <a:p>
            <a:pPr algn="ctr"/>
            <a:r>
              <a:rPr lang="fr-FR" sz="3200" b="1" dirty="0" smtClean="0">
                <a:solidFill>
                  <a:srgbClr val="00B050"/>
                </a:solidFill>
                <a:latin typeface="Calibri" panose="020F0502020204030204" pitchFamily="34" charset="0"/>
              </a:rPr>
              <a:t>(</a:t>
            </a:r>
            <a:r>
              <a:rPr lang="fr-FR" sz="3200" b="1" dirty="0">
                <a:solidFill>
                  <a:srgbClr val="00B050"/>
                </a:solidFill>
              </a:rPr>
              <a:t>Loi n° 25-17 du </a:t>
            </a:r>
            <a:r>
              <a:rPr lang="fr-FR" sz="3200" b="1" dirty="0" smtClean="0">
                <a:solidFill>
                  <a:srgbClr val="00B050"/>
                </a:solidFill>
              </a:rPr>
              <a:t>14 </a:t>
            </a:r>
            <a:r>
              <a:rPr lang="fr-FR" sz="3200" b="1" dirty="0">
                <a:solidFill>
                  <a:srgbClr val="00B050"/>
                </a:solidFill>
              </a:rPr>
              <a:t>décembre 2025 </a:t>
            </a:r>
            <a:r>
              <a:rPr lang="fr-FR" sz="3200" b="1" dirty="0" smtClean="0">
                <a:solidFill>
                  <a:srgbClr val="00B050"/>
                </a:solidFill>
                <a:latin typeface="Calibri" panose="020F0502020204030204" pitchFamily="34" charset="0"/>
              </a:rPr>
              <a:t> </a:t>
            </a:r>
          </a:p>
          <a:p>
            <a:pPr algn="ctr"/>
            <a:r>
              <a:rPr lang="fr-FR" sz="3200" b="1" dirty="0" smtClean="0">
                <a:solidFill>
                  <a:srgbClr val="00B050"/>
                </a:solidFill>
                <a:latin typeface="Calibri" panose="020F0502020204030204" pitchFamily="34" charset="0"/>
              </a:rPr>
              <a:t>JO n° 88 du 31 décembre 2025)</a:t>
            </a:r>
            <a:endParaRPr lang="fr-FR" sz="3200" b="1" dirty="0">
              <a:solidFill>
                <a:srgbClr val="00B050"/>
              </a:solidFill>
            </a:endParaRPr>
          </a:p>
        </p:txBody>
      </p:sp>
    </p:spTree>
    <p:extLst>
      <p:ext uri="{BB962C8B-B14F-4D97-AF65-F5344CB8AC3E}">
        <p14:creationId xmlns:p14="http://schemas.microsoft.com/office/powerpoint/2010/main" val="3960070457"/>
      </p:ext>
    </p:extLst>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xmlns="" id="{A5E25F3C-61B4-463E-876F-06D97C608D01}"/>
              </a:ext>
            </a:extLst>
          </p:cNvPr>
          <p:cNvSpPr txBox="1">
            <a:spLocks/>
          </p:cNvSpPr>
          <p:nvPr/>
        </p:nvSpPr>
        <p:spPr>
          <a:xfrm>
            <a:off x="1199456" y="1600200"/>
            <a:ext cx="10729192" cy="506916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a:lstStyle>
          <a:p>
            <a:pPr marL="179388" indent="-179388">
              <a:buFontTx/>
              <a:buChar char="-"/>
            </a:pPr>
            <a:endParaRPr lang="fr-FR" dirty="0">
              <a:solidFill>
                <a:srgbClr val="F7C547">
                  <a:lumMod val="50000"/>
                </a:srgbClr>
              </a:solidFill>
            </a:endParaRPr>
          </a:p>
          <a:p>
            <a:pPr marL="179388" indent="-179388">
              <a:buFontTx/>
              <a:buChar char="-"/>
            </a:pPr>
            <a:endParaRPr lang="fr-FR" dirty="0">
              <a:solidFill>
                <a:srgbClr val="F7C547">
                  <a:lumMod val="50000"/>
                </a:srgbClr>
              </a:solidFill>
            </a:endParaRPr>
          </a:p>
          <a:p>
            <a:pPr marL="179388" indent="-179388">
              <a:buFontTx/>
              <a:buChar char="-"/>
            </a:pPr>
            <a:endParaRPr lang="fr-FR" dirty="0">
              <a:solidFill>
                <a:srgbClr val="F7C547">
                  <a:lumMod val="50000"/>
                </a:srgbClr>
              </a:solidFill>
            </a:endParaRPr>
          </a:p>
          <a:p>
            <a:pPr marL="179388" indent="-179388">
              <a:buFontTx/>
              <a:buChar char="-"/>
            </a:pPr>
            <a:endParaRPr lang="fr-FR" dirty="0">
              <a:solidFill>
                <a:srgbClr val="F7C547">
                  <a:lumMod val="50000"/>
                </a:srgbClr>
              </a:solidFill>
            </a:endParaRPr>
          </a:p>
          <a:p>
            <a:pPr marL="179388" indent="-179388">
              <a:buFontTx/>
              <a:buChar char="-"/>
            </a:pPr>
            <a:endParaRPr lang="fr-FR" dirty="0">
              <a:solidFill>
                <a:srgbClr val="F7C547">
                  <a:lumMod val="50000"/>
                </a:srgbClr>
              </a:solidFill>
            </a:endParaRPr>
          </a:p>
          <a:p>
            <a:pPr marL="179388" indent="-179388">
              <a:buFontTx/>
              <a:buChar char="-"/>
            </a:pPr>
            <a:endParaRPr lang="fr-FR" dirty="0">
              <a:solidFill>
                <a:srgbClr val="F7C547">
                  <a:lumMod val="50000"/>
                </a:srgbClr>
              </a:solidFill>
            </a:endParaRPr>
          </a:p>
          <a:p>
            <a:pPr marL="179388" indent="-179388">
              <a:buFontTx/>
              <a:buChar char="-"/>
            </a:pPr>
            <a:endParaRPr lang="fr-FR" dirty="0">
              <a:solidFill>
                <a:srgbClr val="F7C547">
                  <a:lumMod val="50000"/>
                </a:srgbClr>
              </a:solidFill>
            </a:endParaRPr>
          </a:p>
          <a:p>
            <a:pPr marL="179388" indent="-179388">
              <a:buFontTx/>
              <a:buChar char="-"/>
            </a:pPr>
            <a:endParaRPr lang="fr-FR" dirty="0">
              <a:solidFill>
                <a:srgbClr val="F7C547">
                  <a:lumMod val="50000"/>
                </a:srgbClr>
              </a:solidFill>
            </a:endParaRPr>
          </a:p>
          <a:p>
            <a:pPr marL="179388" indent="-179388">
              <a:buFontTx/>
              <a:buChar char="-"/>
            </a:pPr>
            <a:endParaRPr lang="fr-FR" dirty="0">
              <a:solidFill>
                <a:srgbClr val="F7C547">
                  <a:lumMod val="50000"/>
                </a:srgbClr>
              </a:solidFill>
            </a:endParaRPr>
          </a:p>
          <a:p>
            <a:pPr marL="179388" indent="-179388">
              <a:buFontTx/>
              <a:buChar char="-"/>
            </a:pPr>
            <a:endParaRPr lang="fr-FR" dirty="0">
              <a:solidFill>
                <a:srgbClr val="F7C547">
                  <a:lumMod val="50000"/>
                </a:srgbClr>
              </a:solidFill>
            </a:endParaRPr>
          </a:p>
          <a:p>
            <a:pPr marL="179388" indent="-179388">
              <a:buFontTx/>
              <a:buChar char="-"/>
            </a:pPr>
            <a:endParaRPr lang="fr-FR" dirty="0">
              <a:solidFill>
                <a:srgbClr val="F7C547">
                  <a:lumMod val="50000"/>
                </a:srgbClr>
              </a:solidFill>
            </a:endParaRPr>
          </a:p>
          <a:p>
            <a:pPr marL="179388" indent="-179388">
              <a:buFontTx/>
              <a:buChar char="-"/>
            </a:pPr>
            <a:endParaRPr lang="fr-FR" dirty="0">
              <a:solidFill>
                <a:srgbClr val="F7C547">
                  <a:lumMod val="50000"/>
                </a:srgbClr>
              </a:solidFill>
            </a:endParaRPr>
          </a:p>
          <a:p>
            <a:pPr marL="179388" indent="-179388">
              <a:buFontTx/>
              <a:buChar char="-"/>
            </a:pPr>
            <a:endParaRPr lang="fr-FR" dirty="0">
              <a:solidFill>
                <a:srgbClr val="F7C547">
                  <a:lumMod val="50000"/>
                </a:srgbClr>
              </a:solidFill>
            </a:endParaRPr>
          </a:p>
          <a:p>
            <a:pPr marL="179388" indent="-179388">
              <a:buFontTx/>
              <a:buChar char="-"/>
            </a:pPr>
            <a:endParaRPr lang="fr-FR" dirty="0">
              <a:solidFill>
                <a:srgbClr val="F7C547">
                  <a:lumMod val="50000"/>
                </a:srgbClr>
              </a:solidFill>
            </a:endParaRPr>
          </a:p>
          <a:p>
            <a:pPr marL="179388" indent="-179388">
              <a:buFontTx/>
              <a:buChar char="-"/>
            </a:pPr>
            <a:endParaRPr lang="fr-FR" dirty="0">
              <a:solidFill>
                <a:srgbClr val="F7C547">
                  <a:lumMod val="50000"/>
                </a:srgbClr>
              </a:solidFill>
            </a:endParaRPr>
          </a:p>
          <a:p>
            <a:pPr marL="179388" indent="-179388">
              <a:buFontTx/>
              <a:buChar char="-"/>
            </a:pPr>
            <a:endParaRPr lang="fr-FR" dirty="0">
              <a:solidFill>
                <a:srgbClr val="F7C547">
                  <a:lumMod val="50000"/>
                </a:srgbClr>
              </a:solidFill>
            </a:endParaRPr>
          </a:p>
          <a:p>
            <a:pPr marL="179388" indent="-179388">
              <a:buFontTx/>
              <a:buChar char="-"/>
            </a:pPr>
            <a:endParaRPr lang="fr-FR" dirty="0">
              <a:solidFill>
                <a:srgbClr val="F7C547">
                  <a:lumMod val="50000"/>
                </a:srgbClr>
              </a:solidFill>
            </a:endParaRPr>
          </a:p>
          <a:p>
            <a:pPr marL="179388" indent="-179388">
              <a:buFontTx/>
              <a:buChar char="-"/>
            </a:pPr>
            <a:endParaRPr lang="fr-FR" dirty="0">
              <a:solidFill>
                <a:srgbClr val="F7C547">
                  <a:lumMod val="50000"/>
                </a:srgbClr>
              </a:solidFill>
            </a:endParaRPr>
          </a:p>
          <a:p>
            <a:pPr marL="179388" indent="-179388">
              <a:buFontTx/>
              <a:buChar char="-"/>
            </a:pPr>
            <a:endParaRPr lang="fr-FR" dirty="0">
              <a:solidFill>
                <a:srgbClr val="F7C547">
                  <a:lumMod val="50000"/>
                </a:srgbClr>
              </a:solidFill>
            </a:endParaRPr>
          </a:p>
          <a:p>
            <a:endParaRPr lang="fr-FR" sz="1900" dirty="0">
              <a:solidFill>
                <a:srgbClr val="F7C547">
                  <a:lumMod val="50000"/>
                </a:srgbClr>
              </a:solidFill>
            </a:endParaRPr>
          </a:p>
          <a:p>
            <a:endParaRPr lang="fr-FR" sz="1900" b="1" u="sng" dirty="0">
              <a:solidFill>
                <a:srgbClr val="4E78F0"/>
              </a:solidFill>
            </a:endParaRPr>
          </a:p>
          <a:p>
            <a:pPr marL="179388" indent="-179388"/>
            <a:endParaRPr lang="fr-FR" b="1" u="sng" dirty="0">
              <a:solidFill>
                <a:srgbClr val="4E78F0"/>
              </a:solidFill>
            </a:endParaRPr>
          </a:p>
        </p:txBody>
      </p:sp>
      <p:sp>
        <p:nvSpPr>
          <p:cNvPr id="4" name="Ellipse 3">
            <a:extLst>
              <a:ext uri="{FF2B5EF4-FFF2-40B4-BE49-F238E27FC236}">
                <a16:creationId xmlns:a16="http://schemas.microsoft.com/office/drawing/2014/main" xmlns="" id="{92F97A81-953B-4981-9452-E4F6C039D8B8}"/>
              </a:ext>
            </a:extLst>
          </p:cNvPr>
          <p:cNvSpPr/>
          <p:nvPr/>
        </p:nvSpPr>
        <p:spPr>
          <a:xfrm>
            <a:off x="4871864" y="692696"/>
            <a:ext cx="2160240" cy="1944216"/>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a:solidFill>
                  <a:prstClr val="white"/>
                </a:solidFill>
              </a:rPr>
              <a:t>Déficit 2026</a:t>
            </a:r>
          </a:p>
        </p:txBody>
      </p:sp>
      <p:sp>
        <p:nvSpPr>
          <p:cNvPr id="7" name="Rectangle : coins arrondis 6">
            <a:extLst>
              <a:ext uri="{FF2B5EF4-FFF2-40B4-BE49-F238E27FC236}">
                <a16:creationId xmlns:a16="http://schemas.microsoft.com/office/drawing/2014/main" xmlns="" id="{02C7FD96-F0C7-42F6-8C94-238BFF7520F5}"/>
              </a:ext>
            </a:extLst>
          </p:cNvPr>
          <p:cNvSpPr/>
          <p:nvPr/>
        </p:nvSpPr>
        <p:spPr>
          <a:xfrm>
            <a:off x="1199456" y="2456892"/>
            <a:ext cx="3528392" cy="2412268"/>
          </a:xfrm>
          <a:prstGeom prst="roundRect">
            <a:avLst/>
          </a:prstGeom>
          <a:noFill/>
          <a:ln>
            <a:solidFill>
              <a:srgbClr val="92C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2063750"/>
            <a:r>
              <a:rPr lang="fr-FR" dirty="0">
                <a:solidFill>
                  <a:srgbClr val="E8DEC9">
                    <a:lumMod val="10000"/>
                  </a:srgbClr>
                </a:solidFill>
              </a:rPr>
              <a:t>Autorisation du Trésor public à émettre des titres d’emprunt, destinés au </a:t>
            </a:r>
            <a:r>
              <a:rPr lang="fr-FR" b="1" dirty="0">
                <a:solidFill>
                  <a:srgbClr val="E8DEC9">
                    <a:lumMod val="10000"/>
                  </a:srgbClr>
                </a:solidFill>
              </a:rPr>
              <a:t>paiement des dépenses publiques </a:t>
            </a:r>
            <a:r>
              <a:rPr lang="fr-FR" b="1" u="sng" dirty="0">
                <a:solidFill>
                  <a:srgbClr val="6D6DFB"/>
                </a:solidFill>
              </a:rPr>
              <a:t>(Art 151)</a:t>
            </a:r>
            <a:endParaRPr lang="fr-FR" u="sng" dirty="0">
              <a:solidFill>
                <a:srgbClr val="6D6DFB"/>
              </a:solidFill>
            </a:endParaRPr>
          </a:p>
        </p:txBody>
      </p:sp>
      <p:sp>
        <p:nvSpPr>
          <p:cNvPr id="8" name="Rectangle : coins arrondis 7">
            <a:extLst>
              <a:ext uri="{FF2B5EF4-FFF2-40B4-BE49-F238E27FC236}">
                <a16:creationId xmlns:a16="http://schemas.microsoft.com/office/drawing/2014/main" xmlns="" id="{4638C8EA-C266-4173-83C5-4A9052FC6D81}"/>
              </a:ext>
            </a:extLst>
          </p:cNvPr>
          <p:cNvSpPr/>
          <p:nvPr/>
        </p:nvSpPr>
        <p:spPr>
          <a:xfrm>
            <a:off x="7464152" y="2222866"/>
            <a:ext cx="4320480" cy="2412268"/>
          </a:xfrm>
          <a:prstGeom prst="roundRect">
            <a:avLst/>
          </a:prstGeom>
          <a:noFill/>
          <a:ln>
            <a:solidFill>
              <a:srgbClr val="92C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rgbClr val="E8DEC9">
                    <a:lumMod val="10000"/>
                  </a:srgbClr>
                </a:solidFill>
              </a:rPr>
              <a:t>Versement des entreprises publiques (détenues à 100 % par l’Etat), les EPIC, ainsi que les établissements à caractère spécifique d’une partie de leurs ressources financières au budget de l’Etat, et ce, </a:t>
            </a:r>
            <a:r>
              <a:rPr lang="fr-FR" b="1" u="sng" dirty="0">
                <a:solidFill>
                  <a:srgbClr val="FF0000"/>
                </a:solidFill>
              </a:rPr>
              <a:t>avant la détermination de leur résultat comptable</a:t>
            </a:r>
            <a:r>
              <a:rPr lang="fr-FR" dirty="0">
                <a:solidFill>
                  <a:srgbClr val="E8DEC9">
                    <a:lumMod val="10000"/>
                  </a:srgbClr>
                </a:solidFill>
              </a:rPr>
              <a:t>. (DE) </a:t>
            </a:r>
            <a:r>
              <a:rPr lang="fr-FR" b="1" u="sng" dirty="0">
                <a:solidFill>
                  <a:srgbClr val="6D6DFB"/>
                </a:solidFill>
              </a:rPr>
              <a:t>(Art 153)</a:t>
            </a:r>
          </a:p>
        </p:txBody>
      </p:sp>
      <p:sp>
        <p:nvSpPr>
          <p:cNvPr id="12" name="Rectangle : coins arrondis 11">
            <a:extLst>
              <a:ext uri="{FF2B5EF4-FFF2-40B4-BE49-F238E27FC236}">
                <a16:creationId xmlns:a16="http://schemas.microsoft.com/office/drawing/2014/main" xmlns="" id="{E03C5E2E-CEBA-42A9-AB82-085BE680EEF7}"/>
              </a:ext>
            </a:extLst>
          </p:cNvPr>
          <p:cNvSpPr/>
          <p:nvPr/>
        </p:nvSpPr>
        <p:spPr>
          <a:xfrm>
            <a:off x="1703512" y="5157192"/>
            <a:ext cx="9650288" cy="1375556"/>
          </a:xfrm>
          <a:prstGeom prst="roundRect">
            <a:avLst/>
          </a:prstGeom>
          <a:noFill/>
          <a:ln>
            <a:solidFill>
              <a:srgbClr val="92C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rgbClr val="E8DEC9">
                    <a:lumMod val="10000"/>
                  </a:srgbClr>
                </a:solidFill>
              </a:rPr>
              <a:t>Possibilité, pour la BA, de consentir au Trésor des avances en compte courant d’une durée d’un (1) an. Cette durée peut être prolongée d’un (1) an. (Base contractuelle, Max 20% des </a:t>
            </a:r>
            <a:r>
              <a:rPr lang="fr-FR" b="1" u="sng" dirty="0">
                <a:solidFill>
                  <a:srgbClr val="FF0000"/>
                </a:solidFill>
              </a:rPr>
              <a:t>ressources budgétaires </a:t>
            </a:r>
            <a:r>
              <a:rPr lang="fr-FR" dirty="0">
                <a:solidFill>
                  <a:srgbClr val="E8DEC9">
                    <a:lumMod val="10000"/>
                  </a:srgbClr>
                </a:solidFill>
              </a:rPr>
              <a:t>de l’État N-1) </a:t>
            </a:r>
            <a:r>
              <a:rPr lang="fr-FR" sz="2400" b="1" dirty="0">
                <a:solidFill>
                  <a:srgbClr val="6D6DFB"/>
                </a:solidFill>
                <a:effectLst>
                  <a:outerShdw blurRad="38100" dist="38100" dir="2700000" algn="tl">
                    <a:srgbClr val="000000">
                      <a:alpha val="43137"/>
                    </a:srgbClr>
                  </a:outerShdw>
                </a:effectLst>
              </a:rPr>
              <a:t>+</a:t>
            </a:r>
            <a:r>
              <a:rPr lang="fr-FR" dirty="0">
                <a:solidFill>
                  <a:srgbClr val="E8DEC9">
                    <a:lumMod val="10000"/>
                  </a:srgbClr>
                </a:solidFill>
              </a:rPr>
              <a:t> Avance exceptionnelle, conformément aux conditions et modalités fixées par le Conseil monétaire et bancaire. </a:t>
            </a:r>
            <a:r>
              <a:rPr lang="fr-FR" b="1" u="sng" dirty="0">
                <a:solidFill>
                  <a:srgbClr val="6D6DFB"/>
                </a:solidFill>
              </a:rPr>
              <a:t>(Art 156)</a:t>
            </a:r>
          </a:p>
        </p:txBody>
      </p:sp>
      <p:sp>
        <p:nvSpPr>
          <p:cNvPr id="13" name="Flèche : trois pointes 12">
            <a:extLst>
              <a:ext uri="{FF2B5EF4-FFF2-40B4-BE49-F238E27FC236}">
                <a16:creationId xmlns:a16="http://schemas.microsoft.com/office/drawing/2014/main" xmlns="" id="{68E6AD67-5702-4FAA-AB33-1BDEA33E4A35}"/>
              </a:ext>
            </a:extLst>
          </p:cNvPr>
          <p:cNvSpPr/>
          <p:nvPr/>
        </p:nvSpPr>
        <p:spPr>
          <a:xfrm flipV="1">
            <a:off x="4727848" y="3194978"/>
            <a:ext cx="2736304" cy="1728188"/>
          </a:xfrm>
          <a:prstGeom prst="leftRightUpArrow">
            <a:avLst>
              <a:gd name="adj1" fmla="val 2019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64012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algn="just">
              <a:spcAft>
                <a:spcPts val="0"/>
              </a:spcAft>
            </a:pPr>
            <a:endParaRPr lang="fr-FR" b="1" dirty="0" smtClean="0">
              <a:solidFill>
                <a:srgbClr val="000000"/>
              </a:solidFill>
              <a:ea typeface="Times New Roman" panose="02020603050405020304" pitchFamily="18" charset="0"/>
              <a:cs typeface="Calibri" panose="020F0502020204030204" pitchFamily="34" charset="0"/>
            </a:endParaRPr>
          </a:p>
          <a:p>
            <a:pPr algn="just">
              <a:spcAft>
                <a:spcPts val="0"/>
              </a:spcAft>
            </a:pPr>
            <a:endParaRPr lang="fr-FR" b="1" dirty="0">
              <a:solidFill>
                <a:srgbClr val="000000"/>
              </a:solidFill>
              <a:ea typeface="Times New Roman" panose="02020603050405020304" pitchFamily="18" charset="0"/>
              <a:cs typeface="Calibri" panose="020F0502020204030204" pitchFamily="34" charset="0"/>
            </a:endParaRPr>
          </a:p>
          <a:p>
            <a:pPr algn="just">
              <a:spcAft>
                <a:spcPts val="0"/>
              </a:spcAft>
            </a:pPr>
            <a:endParaRPr lang="fr-FR" b="1" dirty="0" smtClean="0">
              <a:solidFill>
                <a:srgbClr val="000000"/>
              </a:solidFill>
              <a:ea typeface="Times New Roman" panose="02020603050405020304" pitchFamily="18" charset="0"/>
              <a:cs typeface="Calibri" panose="020F0502020204030204" pitchFamily="34" charset="0"/>
            </a:endParaRPr>
          </a:p>
          <a:p>
            <a:pPr algn="just">
              <a:spcAft>
                <a:spcPts val="0"/>
              </a:spcAft>
            </a:pPr>
            <a:r>
              <a:rPr lang="fr-FR" b="1" dirty="0" smtClean="0">
                <a:solidFill>
                  <a:srgbClr val="000000"/>
                </a:solidFill>
                <a:ea typeface="Times New Roman" panose="02020603050405020304" pitchFamily="18" charset="0"/>
                <a:cs typeface="Calibri" panose="020F0502020204030204" pitchFamily="34" charset="0"/>
              </a:rPr>
              <a:t>-</a:t>
            </a:r>
            <a:r>
              <a:rPr lang="fr-FR" b="1" dirty="0">
                <a:solidFill>
                  <a:srgbClr val="000000"/>
                </a:solidFill>
                <a:ea typeface="Times New Roman" panose="02020603050405020304" pitchFamily="18" charset="0"/>
                <a:cs typeface="Calibri" panose="020F0502020204030204" pitchFamily="34" charset="0"/>
              </a:rPr>
              <a:t>Art de LF 2026 :</a:t>
            </a:r>
            <a:r>
              <a:rPr lang="fr-FR" dirty="0">
                <a:solidFill>
                  <a:srgbClr val="000000"/>
                </a:solidFill>
                <a:ea typeface="Times New Roman" panose="02020603050405020304" pitchFamily="18" charset="0"/>
                <a:cs typeface="Calibri" panose="020F0502020204030204" pitchFamily="34" charset="0"/>
              </a:rPr>
              <a:t> </a:t>
            </a:r>
            <a:r>
              <a:rPr lang="fr-FR" dirty="0" smtClean="0">
                <a:solidFill>
                  <a:srgbClr val="000000"/>
                </a:solidFill>
                <a:ea typeface="Times New Roman" panose="02020603050405020304" pitchFamily="18" charset="0"/>
                <a:cs typeface="Calibri" panose="020F0502020204030204" pitchFamily="34" charset="0"/>
              </a:rPr>
              <a:t>119</a:t>
            </a:r>
            <a:endParaRPr lang="fr-FR" dirty="0"/>
          </a:p>
          <a:p>
            <a:pPr algn="just">
              <a:spcAft>
                <a:spcPts val="0"/>
              </a:spcAft>
            </a:pPr>
            <a:r>
              <a:rPr lang="fr-FR" b="1" dirty="0">
                <a:solidFill>
                  <a:srgbClr val="000000"/>
                </a:solidFill>
                <a:ea typeface="Times New Roman" panose="02020603050405020304" pitchFamily="18" charset="0"/>
                <a:cs typeface="Calibri" panose="020F0502020204030204" pitchFamily="34" charset="0"/>
              </a:rPr>
              <a:t>-Art modifié :</a:t>
            </a:r>
            <a:r>
              <a:rPr lang="fr-FR" dirty="0">
                <a:solidFill>
                  <a:srgbClr val="000000"/>
                </a:solidFill>
                <a:ea typeface="Times New Roman" panose="02020603050405020304" pitchFamily="18" charset="0"/>
                <a:cs typeface="Calibri" panose="020F0502020204030204" pitchFamily="34" charset="0"/>
              </a:rPr>
              <a:t> /</a:t>
            </a:r>
            <a:endParaRPr lang="fr-FR" dirty="0"/>
          </a:p>
          <a:p>
            <a:pPr algn="just">
              <a:spcAft>
                <a:spcPts val="0"/>
              </a:spcAft>
            </a:pPr>
            <a:r>
              <a:rPr lang="fr-FR" b="1" dirty="0">
                <a:solidFill>
                  <a:srgbClr val="000000"/>
                </a:solidFill>
                <a:ea typeface="Times New Roman" panose="02020603050405020304" pitchFamily="18" charset="0"/>
                <a:cs typeface="Calibri" panose="020F0502020204030204" pitchFamily="34" charset="0"/>
              </a:rPr>
              <a:t>-Objet de la mesure :</a:t>
            </a:r>
            <a:r>
              <a:rPr lang="fr-FR" dirty="0">
                <a:solidFill>
                  <a:srgbClr val="000000"/>
                </a:solidFill>
                <a:ea typeface="Times New Roman" panose="02020603050405020304" pitchFamily="18" charset="0"/>
                <a:cs typeface="Calibri" panose="020F0502020204030204" pitchFamily="34" charset="0"/>
              </a:rPr>
              <a:t> </a:t>
            </a:r>
            <a:r>
              <a:rPr lang="fr-FR" dirty="0">
                <a:cs typeface="Calibri" panose="020F0502020204030204" pitchFamily="34" charset="0"/>
              </a:rPr>
              <a:t>nouvelle obligation d'Investissement en R&amp;D pour les Grandes Entreprises</a:t>
            </a:r>
            <a:endParaRPr lang="fr-FR" dirty="0"/>
          </a:p>
          <a:p>
            <a:pPr algn="just">
              <a:spcAft>
                <a:spcPts val="0"/>
              </a:spcAft>
            </a:pPr>
            <a:r>
              <a:rPr lang="fr-FR" b="1" dirty="0">
                <a:solidFill>
                  <a:srgbClr val="000000"/>
                </a:solidFill>
                <a:ea typeface="Times New Roman" panose="02020603050405020304" pitchFamily="18" charset="0"/>
                <a:cs typeface="Calibri" panose="020F0502020204030204" pitchFamily="34" charset="0"/>
              </a:rPr>
              <a:t>-Objectif de la mesure :</a:t>
            </a:r>
            <a:r>
              <a:rPr lang="fr-FR" dirty="0">
                <a:solidFill>
                  <a:srgbClr val="000000"/>
                </a:solidFill>
                <a:ea typeface="Times New Roman" panose="02020603050405020304" pitchFamily="18" charset="0"/>
                <a:cs typeface="Calibri" panose="020F0502020204030204" pitchFamily="34" charset="0"/>
              </a:rPr>
              <a:t> incitation à l’innovation </a:t>
            </a:r>
            <a:endParaRPr lang="fr-FR" dirty="0">
              <a:effectLst/>
            </a:endParaRPr>
          </a:p>
        </p:txBody>
      </p:sp>
    </p:spTree>
    <p:extLst>
      <p:ext uri="{BB962C8B-B14F-4D97-AF65-F5344CB8AC3E}">
        <p14:creationId xmlns:p14="http://schemas.microsoft.com/office/powerpoint/2010/main" val="169268770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algn="just">
              <a:lnSpc>
                <a:spcPct val="107000"/>
              </a:lnSpc>
              <a:spcAft>
                <a:spcPts val="800"/>
              </a:spcAft>
            </a:pPr>
            <a:endParaRPr lang="fr-FR" b="1" dirty="0">
              <a:solidFill>
                <a:srgbClr val="000000"/>
              </a:solidFill>
              <a:ea typeface="Book Antiqua" panose="02040602050305030304" pitchFamily="18" charset="0"/>
              <a:cs typeface="Calibri" panose="020F0502020204030204" pitchFamily="34" charset="0"/>
            </a:endParaRPr>
          </a:p>
          <a:p>
            <a:pPr algn="just">
              <a:lnSpc>
                <a:spcPct val="107000"/>
              </a:lnSpc>
              <a:spcAft>
                <a:spcPts val="800"/>
              </a:spcAft>
            </a:pPr>
            <a:endParaRPr lang="fr-FR" b="1" dirty="0" smtClean="0">
              <a:solidFill>
                <a:srgbClr val="000000"/>
              </a:solidFill>
              <a:latin typeface="Calibri" panose="020F0502020204030204" pitchFamily="34" charset="0"/>
              <a:ea typeface="Book Antiqua" panose="02040602050305030304" pitchFamily="18" charset="0"/>
              <a:cs typeface="Calibri" panose="020F0502020204030204" pitchFamily="34" charset="0"/>
            </a:endParaRPr>
          </a:p>
          <a:p>
            <a:pPr algn="just">
              <a:lnSpc>
                <a:spcPct val="107000"/>
              </a:lnSpc>
              <a:spcAft>
                <a:spcPts val="800"/>
              </a:spcAft>
            </a:pPr>
            <a:r>
              <a:rPr lang="fr-FR" dirty="0" smtClean="0">
                <a:solidFill>
                  <a:srgbClr val="000000"/>
                </a:solidFill>
                <a:latin typeface="Calibri" panose="020F0502020204030204" pitchFamily="34" charset="0"/>
                <a:ea typeface="Book Antiqua" panose="02040602050305030304" pitchFamily="18" charset="0"/>
                <a:cs typeface="Calibri" panose="020F0502020204030204" pitchFamily="34" charset="0"/>
              </a:rPr>
              <a:t>Les </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entreprises de droit algérien, dont le </a:t>
            </a:r>
            <a:r>
              <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rPr>
              <a:t>chiffre d’affaires annuel CA</a:t>
            </a:r>
            <a:r>
              <a:rPr lang="fr-FR" dirty="0">
                <a:solidFill>
                  <a:srgbClr val="FF0000"/>
                </a:solidFill>
                <a:latin typeface="Calibri" panose="020F0502020204030204" pitchFamily="34" charset="0"/>
                <a:ea typeface="Book Antiqua" panose="02040602050305030304" pitchFamily="18" charset="0"/>
                <a:cs typeface="Calibri" panose="020F0502020204030204" pitchFamily="34" charset="0"/>
              </a:rPr>
              <a:t> </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est égal ou supérieur à deux </a:t>
            </a:r>
            <a:r>
              <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rPr>
              <a:t>(02) milliards de dinars</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 sont tenues de consacrer, annuellement, un montant minimum égal à </a:t>
            </a:r>
            <a:r>
              <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rPr>
              <a:t>1% du bénéfice imposable</a:t>
            </a:r>
            <a:r>
              <a:rPr lang="fr-FR" dirty="0">
                <a:solidFill>
                  <a:srgbClr val="FF0000"/>
                </a:solidFill>
                <a:latin typeface="Calibri" panose="020F0502020204030204" pitchFamily="34" charset="0"/>
                <a:ea typeface="Book Antiqua" panose="02040602050305030304" pitchFamily="18" charset="0"/>
                <a:cs typeface="Calibri" panose="020F0502020204030204" pitchFamily="34" charset="0"/>
              </a:rPr>
              <a:t> </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de l’exercice, aux actions de </a:t>
            </a:r>
            <a:r>
              <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rPr>
              <a:t>recherche, de développement ou d’innovation.  </a:t>
            </a:r>
            <a:endParaRPr lang="fr-FR"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724636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fontScale="92500" lnSpcReduction="10000"/>
          </a:bodyPr>
          <a:lstStyle/>
          <a:p>
            <a:pPr marL="6350" indent="443230" algn="just">
              <a:lnSpc>
                <a:spcPct val="107000"/>
              </a:lnSpc>
              <a:spcAft>
                <a:spcPts val="175"/>
              </a:spcAft>
            </a:pPr>
            <a:endParaRPr lang="fr-FR" b="1" dirty="0" smtClean="0">
              <a:solidFill>
                <a:srgbClr val="FF0000"/>
              </a:solidFill>
              <a:latin typeface="Calibri" panose="020F0502020204030204" pitchFamily="34" charset="0"/>
              <a:ea typeface="Book Antiqua" panose="02040602050305030304" pitchFamily="18" charset="0"/>
              <a:cs typeface="Calibri" panose="020F0502020204030204" pitchFamily="34" charset="0"/>
            </a:endParaRPr>
          </a:p>
          <a:p>
            <a:pPr marL="6350" indent="443230" algn="just">
              <a:lnSpc>
                <a:spcPct val="107000"/>
              </a:lnSpc>
              <a:spcAft>
                <a:spcPts val="175"/>
              </a:spcAft>
            </a:pPr>
            <a:endPar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endParaRPr>
          </a:p>
          <a:p>
            <a:r>
              <a:rPr lang="fr-FR" dirty="0"/>
              <a:t>Par activités de recherche et développement, il est entendu les activités de recherche et de développement au sein de l’établissement ou sous forme de programmes d’innovation ouverte avec des start-up ou des incubateurs labélisés. </a:t>
            </a:r>
            <a:endParaRPr lang="fr-FR" dirty="0" smtClean="0"/>
          </a:p>
          <a:p>
            <a:r>
              <a:rPr lang="fr-FR" dirty="0" smtClean="0"/>
              <a:t>Ces </a:t>
            </a:r>
            <a:r>
              <a:rPr lang="fr-FR" dirty="0"/>
              <a:t>actions doivent être réalisées soit : </a:t>
            </a:r>
            <a:endParaRPr lang="fr-FR" dirty="0" smtClean="0"/>
          </a:p>
          <a:p>
            <a:pPr marL="82296" indent="0">
              <a:buNone/>
            </a:pPr>
            <a:r>
              <a:rPr lang="fr-FR" dirty="0"/>
              <a:t>	</a:t>
            </a:r>
            <a:r>
              <a:rPr lang="fr-FR" dirty="0" smtClean="0"/>
              <a:t>— </a:t>
            </a:r>
            <a:r>
              <a:rPr lang="fr-FR" dirty="0"/>
              <a:t>au cours de l’exercice de rattachement du bénéfice ; ou bien </a:t>
            </a:r>
            <a:endParaRPr lang="fr-FR" dirty="0" smtClean="0"/>
          </a:p>
          <a:p>
            <a:pPr marL="82296" indent="0">
              <a:buNone/>
            </a:pPr>
            <a:r>
              <a:rPr lang="fr-FR" dirty="0"/>
              <a:t>	</a:t>
            </a:r>
            <a:r>
              <a:rPr lang="fr-FR" dirty="0" smtClean="0"/>
              <a:t>— </a:t>
            </a:r>
            <a:r>
              <a:rPr lang="fr-FR" dirty="0"/>
              <a:t>durant l’exercice suivant celui au titre duquel le bénéfice est réalisé. Dans ce cas, l’établissement est tenu de souscrire un engagement qu’il y a lieu de joindre à la déclaration annuelle de résultat.</a:t>
            </a:r>
            <a:endParaRPr lang="fr-FR" dirty="0">
              <a:effectLst/>
            </a:endParaRPr>
          </a:p>
        </p:txBody>
      </p:sp>
    </p:spTree>
    <p:extLst>
      <p:ext uri="{BB962C8B-B14F-4D97-AF65-F5344CB8AC3E}">
        <p14:creationId xmlns:p14="http://schemas.microsoft.com/office/powerpoint/2010/main" val="70878760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6350" indent="443230" algn="just">
              <a:lnSpc>
                <a:spcPct val="107000"/>
              </a:lnSpc>
              <a:spcAft>
                <a:spcPts val="175"/>
              </a:spcAft>
            </a:pPr>
            <a:endParaRPr lang="fr-FR" b="1" dirty="0" smtClean="0">
              <a:solidFill>
                <a:srgbClr val="FF0000"/>
              </a:solidFill>
              <a:latin typeface="Calibri" panose="020F0502020204030204" pitchFamily="34" charset="0"/>
              <a:ea typeface="Book Antiqua" panose="02040602050305030304" pitchFamily="18" charset="0"/>
              <a:cs typeface="Calibri" panose="020F0502020204030204" pitchFamily="34" charset="0"/>
            </a:endParaRPr>
          </a:p>
          <a:p>
            <a:pPr marL="6350" indent="443230" algn="just">
              <a:lnSpc>
                <a:spcPct val="107000"/>
              </a:lnSpc>
              <a:spcAft>
                <a:spcPts val="175"/>
              </a:spcAft>
            </a:pPr>
            <a:endPar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endParaRPr>
          </a:p>
          <a:p>
            <a:pPr marL="6350" indent="443230" algn="just">
              <a:lnSpc>
                <a:spcPct val="107000"/>
              </a:lnSpc>
              <a:spcAft>
                <a:spcPts val="175"/>
              </a:spcAft>
            </a:pPr>
            <a:r>
              <a:rPr lang="fr-FR" b="1" dirty="0" smtClean="0">
                <a:solidFill>
                  <a:srgbClr val="FF0000"/>
                </a:solidFill>
                <a:latin typeface="Calibri" panose="020F0502020204030204" pitchFamily="34" charset="0"/>
                <a:ea typeface="Book Antiqua" panose="02040602050305030304" pitchFamily="18" charset="0"/>
                <a:cs typeface="Calibri" panose="020F0502020204030204" pitchFamily="34" charset="0"/>
              </a:rPr>
              <a:t>L’inobservation </a:t>
            </a:r>
            <a:r>
              <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rPr>
              <a:t>de cette obligation</a:t>
            </a:r>
            <a:r>
              <a:rPr lang="fr-FR" dirty="0">
                <a:solidFill>
                  <a:srgbClr val="FF0000"/>
                </a:solidFill>
                <a:latin typeface="Calibri" panose="020F0502020204030204" pitchFamily="34" charset="0"/>
                <a:ea typeface="Book Antiqua" panose="02040602050305030304" pitchFamily="18" charset="0"/>
                <a:cs typeface="Calibri" panose="020F0502020204030204" pitchFamily="34" charset="0"/>
              </a:rPr>
              <a:t> </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donne lieu au </a:t>
            </a:r>
            <a:r>
              <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rPr>
              <a:t>paiement d’une taxe</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 calculée sur le bénéfice imposable annuel, </a:t>
            </a:r>
            <a:r>
              <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rPr>
              <a:t>équivalant au différentiel</a:t>
            </a:r>
            <a:r>
              <a:rPr lang="fr-FR" b="1" dirty="0" smtClean="0">
                <a:solidFill>
                  <a:srgbClr val="FF0000"/>
                </a:solidFill>
                <a:latin typeface="Calibri" panose="020F0502020204030204" pitchFamily="34" charset="0"/>
                <a:ea typeface="Book Antiqua" panose="02040602050305030304" pitchFamily="18" charset="0"/>
                <a:cs typeface="Calibri" panose="020F0502020204030204" pitchFamily="34" charset="0"/>
              </a:rPr>
              <a:t>.</a:t>
            </a:r>
          </a:p>
          <a:p>
            <a:pPr marL="6350" indent="443230" algn="just">
              <a:lnSpc>
                <a:spcPct val="107000"/>
              </a:lnSpc>
              <a:spcAft>
                <a:spcPts val="175"/>
              </a:spcAft>
            </a:pPr>
            <a:endParaRPr lang="fr-FR" sz="28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175"/>
              </a:spcAft>
              <a:buNone/>
            </a:pPr>
            <a:r>
              <a:rPr lang="fr-FR" b="1" dirty="0">
                <a:solidFill>
                  <a:srgbClr val="000000"/>
                </a:solidFill>
                <a:latin typeface="Calibri" panose="020F0502020204030204" pitchFamily="34" charset="0"/>
                <a:ea typeface="Book Antiqua" panose="02040602050305030304" pitchFamily="18" charset="0"/>
                <a:cs typeface="Calibri" panose="020F0502020204030204" pitchFamily="34" charset="0"/>
              </a:rPr>
              <a:t>NB : Les secteurs d’activités concernés par les actions de recherche, de développement ou d’innovation ainsi que les modalités d’application de cette taxe sont fixés par voie réglementaire.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951096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6350" indent="443230" algn="just">
              <a:lnSpc>
                <a:spcPct val="107000"/>
              </a:lnSpc>
              <a:spcAft>
                <a:spcPts val="175"/>
              </a:spcAft>
            </a:pPr>
            <a:endParaRPr lang="fr-FR" b="1" dirty="0" smtClean="0">
              <a:solidFill>
                <a:srgbClr val="FF0000"/>
              </a:solidFill>
              <a:latin typeface="Calibri" panose="020F0502020204030204" pitchFamily="34" charset="0"/>
              <a:ea typeface="Book Antiqua" panose="02040602050305030304" pitchFamily="18" charset="0"/>
              <a:cs typeface="Calibri" panose="020F0502020204030204" pitchFamily="34" charset="0"/>
            </a:endParaRPr>
          </a:p>
          <a:p>
            <a:pPr marL="6350" indent="443230" algn="just">
              <a:lnSpc>
                <a:spcPct val="107000"/>
              </a:lnSpc>
              <a:spcAft>
                <a:spcPts val="175"/>
              </a:spcAft>
            </a:pPr>
            <a:endPar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endParaRPr>
          </a:p>
          <a:p>
            <a:pPr marL="6350" indent="0" algn="just">
              <a:lnSpc>
                <a:spcPct val="107000"/>
              </a:lnSpc>
              <a:spcAft>
                <a:spcPts val="175"/>
              </a:spcAft>
              <a:buNone/>
            </a:pPr>
            <a:endParaRPr lang="fr-FR" sz="2800"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175"/>
              </a:spcAft>
              <a:buNone/>
            </a:pPr>
            <a:r>
              <a:rPr lang="fr-FR" b="1" dirty="0">
                <a:solidFill>
                  <a:srgbClr val="000000"/>
                </a:solidFill>
                <a:latin typeface="Calibri" panose="020F0502020204030204" pitchFamily="34" charset="0"/>
                <a:ea typeface="Book Antiqua" panose="02040602050305030304" pitchFamily="18" charset="0"/>
                <a:cs typeface="Calibri" panose="020F0502020204030204" pitchFamily="34" charset="0"/>
              </a:rPr>
              <a:t>Q : </a:t>
            </a:r>
            <a:r>
              <a:rPr lang="fr-FR" b="1" dirty="0" smtClean="0">
                <a:solidFill>
                  <a:srgbClr val="000000"/>
                </a:solidFill>
                <a:latin typeface="Calibri" panose="020F0502020204030204" pitchFamily="34" charset="0"/>
                <a:ea typeface="Book Antiqua" panose="02040602050305030304" pitchFamily="18" charset="0"/>
                <a:cs typeface="Calibri" panose="020F0502020204030204" pitchFamily="34" charset="0"/>
              </a:rPr>
              <a:t>Traitement comptable des charges R§D ?</a:t>
            </a:r>
          </a:p>
        </p:txBody>
      </p:sp>
    </p:spTree>
    <p:extLst>
      <p:ext uri="{BB962C8B-B14F-4D97-AF65-F5344CB8AC3E}">
        <p14:creationId xmlns:p14="http://schemas.microsoft.com/office/powerpoint/2010/main" val="311119514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6350" indent="443230" algn="just">
              <a:lnSpc>
                <a:spcPct val="107000"/>
              </a:lnSpc>
              <a:spcAft>
                <a:spcPts val="175"/>
              </a:spcAft>
            </a:pPr>
            <a:endParaRPr lang="fr-FR" b="1" dirty="0" smtClean="0">
              <a:solidFill>
                <a:srgbClr val="FF0000"/>
              </a:solidFill>
              <a:latin typeface="Calibri" panose="020F0502020204030204" pitchFamily="34" charset="0"/>
              <a:ea typeface="Book Antiqua" panose="02040602050305030304" pitchFamily="18" charset="0"/>
              <a:cs typeface="Calibri" panose="020F0502020204030204" pitchFamily="34" charset="0"/>
            </a:endParaRPr>
          </a:p>
          <a:p>
            <a:pPr marL="6350" indent="443230" algn="just">
              <a:lnSpc>
                <a:spcPct val="107000"/>
              </a:lnSpc>
              <a:spcAft>
                <a:spcPts val="175"/>
              </a:spcAft>
            </a:pPr>
            <a:endPar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endParaRPr>
          </a:p>
          <a:p>
            <a:pPr marL="6350" indent="0" algn="just">
              <a:lnSpc>
                <a:spcPct val="107000"/>
              </a:lnSpc>
              <a:spcAft>
                <a:spcPts val="175"/>
              </a:spcAft>
              <a:buNone/>
            </a:pPr>
            <a:endParaRPr lang="fr-FR" sz="2800"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175"/>
              </a:spcAft>
              <a:buNone/>
            </a:pPr>
            <a:r>
              <a:rPr lang="fr-FR" b="1" dirty="0">
                <a:solidFill>
                  <a:srgbClr val="000000"/>
                </a:solidFill>
                <a:latin typeface="Calibri" panose="020F0502020204030204" pitchFamily="34" charset="0"/>
                <a:ea typeface="Book Antiqua" panose="02040602050305030304" pitchFamily="18" charset="0"/>
                <a:cs typeface="Calibri" panose="020F0502020204030204" pitchFamily="34" charset="0"/>
              </a:rPr>
              <a:t>R : </a:t>
            </a:r>
            <a:r>
              <a:rPr lang="fr-FR" b="1" dirty="0" smtClean="0">
                <a:solidFill>
                  <a:srgbClr val="000000"/>
                </a:solidFill>
                <a:latin typeface="Calibri" panose="020F0502020204030204" pitchFamily="34" charset="0"/>
                <a:ea typeface="Book Antiqua" panose="02040602050305030304" pitchFamily="18" charset="0"/>
                <a:cs typeface="Calibri" panose="020F0502020204030204" pitchFamily="34" charset="0"/>
              </a:rPr>
              <a:t>Traitement comptable des charges R§D </a:t>
            </a:r>
          </a:p>
          <a:p>
            <a:pPr marL="0" indent="0" algn="ctr">
              <a:lnSpc>
                <a:spcPct val="107000"/>
              </a:lnSpc>
              <a:spcAft>
                <a:spcPts val="175"/>
              </a:spcAft>
              <a:buNone/>
            </a:pPr>
            <a:endParaRPr lang="fr-FR" b="1" dirty="0">
              <a:solidFill>
                <a:srgbClr val="000000"/>
              </a:solidFill>
              <a:latin typeface="Calibri" panose="020F0502020204030204" pitchFamily="34" charset="0"/>
              <a:ea typeface="Book Antiqua" panose="02040602050305030304" pitchFamily="18" charset="0"/>
              <a:cs typeface="Calibri" panose="020F0502020204030204" pitchFamily="34" charset="0"/>
            </a:endParaRPr>
          </a:p>
          <a:p>
            <a:pPr marL="82296" indent="0">
              <a:lnSpc>
                <a:spcPct val="107000"/>
              </a:lnSpc>
              <a:spcAft>
                <a:spcPts val="0"/>
              </a:spcAft>
              <a:buNone/>
            </a:pPr>
            <a:r>
              <a:rPr lang="fr-FR" b="1" dirty="0" smtClean="0">
                <a:latin typeface="Calibri" panose="020F0502020204030204" pitchFamily="34" charset="0"/>
                <a:ea typeface="Calibri" panose="020F0502020204030204" pitchFamily="34" charset="0"/>
                <a:cs typeface="Arial" panose="020B0604020202020204" pitchFamily="34" charset="0"/>
              </a:rPr>
              <a:t>	Réf</a:t>
            </a:r>
            <a:r>
              <a:rPr lang="fr-FR" b="1" dirty="0">
                <a:latin typeface="Calibri" panose="020F0502020204030204" pitchFamily="34" charset="0"/>
                <a:ea typeface="Calibri" panose="020F0502020204030204" pitchFamily="34" charset="0"/>
                <a:cs typeface="Arial" panose="020B0604020202020204" pitchFamily="34" charset="0"/>
              </a:rPr>
              <a:t>: 121-14 et 121-15 SCF</a:t>
            </a:r>
          </a:p>
          <a:p>
            <a:pPr>
              <a:lnSpc>
                <a:spcPct val="107000"/>
              </a:lnSpc>
              <a:spcAft>
                <a:spcPts val="0"/>
              </a:spcAft>
            </a:pPr>
            <a:r>
              <a:rPr lang="fr-FR" dirty="0">
                <a:latin typeface="Calibri" panose="020F0502020204030204" pitchFamily="34" charset="0"/>
                <a:ea typeface="Calibri" panose="020F0502020204030204" pitchFamily="34" charset="0"/>
                <a:cs typeface="Arial" panose="020B0604020202020204" pitchFamily="34" charset="0"/>
              </a:rPr>
              <a:t>-Inscription en charges pour la R et en immobilisation pour le D, si </a:t>
            </a:r>
            <a:r>
              <a:rPr lang="fr-FR" dirty="0" smtClean="0">
                <a:latin typeface="Calibri" panose="020F0502020204030204" pitchFamily="34" charset="0"/>
                <a:ea typeface="Calibri" panose="020F0502020204030204" pitchFamily="34" charset="0"/>
                <a:cs typeface="Arial" panose="020B0604020202020204" pitchFamily="34" charset="0"/>
              </a:rPr>
              <a:t>conditions remplies.</a:t>
            </a:r>
            <a:endParaRPr lang="fr-FR"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endParaRPr lang="fr-FR" dirty="0">
              <a:latin typeface="Calibri" panose="020F0502020204030204" pitchFamily="34" charset="0"/>
              <a:ea typeface="Calibri" panose="020F0502020204030204" pitchFamily="34" charset="0"/>
              <a:cs typeface="Arial" panose="020B0604020202020204" pitchFamily="34" charset="0"/>
            </a:endParaRPr>
          </a:p>
          <a:p>
            <a:pPr marL="0" indent="0" algn="ctr">
              <a:lnSpc>
                <a:spcPct val="107000"/>
              </a:lnSpc>
              <a:spcAft>
                <a:spcPts val="175"/>
              </a:spcAft>
              <a:buNone/>
            </a:pPr>
            <a:endParaRPr lang="fr-FR" b="1" dirty="0" smtClean="0">
              <a:solidFill>
                <a:srgbClr val="000000"/>
              </a:solidFill>
              <a:latin typeface="Calibri" panose="020F0502020204030204" pitchFamily="34" charset="0"/>
              <a:ea typeface="Book Antiqua" panose="02040602050305030304" pitchFamily="18" charset="0"/>
              <a:cs typeface="Calibri" panose="020F0502020204030204" pitchFamily="34" charset="0"/>
            </a:endParaRPr>
          </a:p>
        </p:txBody>
      </p:sp>
    </p:spTree>
    <p:extLst>
      <p:ext uri="{BB962C8B-B14F-4D97-AF65-F5344CB8AC3E}">
        <p14:creationId xmlns:p14="http://schemas.microsoft.com/office/powerpoint/2010/main" val="71828993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lnSpcReduction="10000"/>
          </a:bodyPr>
          <a:lstStyle/>
          <a:p>
            <a:pPr marL="82296" indent="0" algn="just">
              <a:spcAft>
                <a:spcPts val="0"/>
              </a:spcAft>
              <a:buNone/>
            </a:pPr>
            <a:r>
              <a:rPr lang="fr-FR" b="1" dirty="0">
                <a:solidFill>
                  <a:srgbClr val="000000"/>
                </a:solidFill>
                <a:ea typeface="Times New Roman" panose="02020603050405020304" pitchFamily="18" charset="0"/>
                <a:cs typeface="Calibri" panose="020F0502020204030204" pitchFamily="34" charset="0"/>
              </a:rPr>
              <a:t> </a:t>
            </a:r>
            <a:endParaRPr lang="fr-FR" dirty="0"/>
          </a:p>
          <a:p>
            <a:pPr marL="124841" indent="0" algn="just">
              <a:spcAft>
                <a:spcPts val="0"/>
              </a:spcAft>
              <a:buNone/>
            </a:pPr>
            <a:endParaRPr lang="fr-FR" dirty="0" smtClean="0"/>
          </a:p>
          <a:p>
            <a:pPr marL="124841" indent="0" algn="just">
              <a:spcAft>
                <a:spcPts val="0"/>
              </a:spcAft>
              <a:buNone/>
            </a:pPr>
            <a:r>
              <a:rPr lang="fr-FR" b="1" dirty="0" smtClean="0"/>
              <a:t>-Charges dont la déductibilité est plafonnée par la LF 2026:</a:t>
            </a:r>
          </a:p>
          <a:p>
            <a:pPr marL="124841" indent="0" algn="just">
              <a:spcAft>
                <a:spcPts val="0"/>
              </a:spcAft>
              <a:buNone/>
            </a:pPr>
            <a:r>
              <a:rPr lang="fr-FR" dirty="0"/>
              <a:t>	</a:t>
            </a:r>
            <a:r>
              <a:rPr lang="fr-FR" b="1" dirty="0" smtClean="0">
                <a:solidFill>
                  <a:srgbClr val="0070C0"/>
                </a:solidFill>
              </a:rPr>
              <a:t>-Energies vertes et renouvelables: </a:t>
            </a:r>
            <a:r>
              <a:rPr lang="fr-FR" b="1" dirty="0" smtClean="0">
                <a:solidFill>
                  <a:srgbClr val="FF0000"/>
                </a:solidFill>
              </a:rPr>
              <a:t>5% RF</a:t>
            </a:r>
          </a:p>
          <a:p>
            <a:pPr marL="124841" indent="0" algn="just">
              <a:spcAft>
                <a:spcPts val="0"/>
              </a:spcAft>
              <a:buNone/>
            </a:pPr>
            <a:endParaRPr lang="fr-FR" dirty="0" smtClean="0"/>
          </a:p>
          <a:p>
            <a:pPr marL="124841" indent="0" algn="just">
              <a:spcAft>
                <a:spcPts val="0"/>
              </a:spcAft>
              <a:buNone/>
            </a:pPr>
            <a:r>
              <a:rPr lang="fr-FR" b="1" dirty="0" smtClean="0"/>
              <a:t>Q: quelles sont les autres charges plafonnées </a:t>
            </a:r>
          </a:p>
          <a:p>
            <a:pPr marL="124841" indent="0" algn="just">
              <a:spcAft>
                <a:spcPts val="0"/>
              </a:spcAft>
              <a:buNone/>
            </a:pPr>
            <a:r>
              <a:rPr lang="fr-FR" b="1" dirty="0" smtClean="0"/>
              <a:t>au 31/12/25?</a:t>
            </a:r>
            <a:endParaRPr lang="fr-FR" b="1" dirty="0"/>
          </a:p>
          <a:p>
            <a:pPr marL="0" lvl="0" indent="0" algn="just">
              <a:spcAft>
                <a:spcPts val="0"/>
              </a:spcAft>
              <a:buNone/>
            </a:pPr>
            <a:endParaRPr lang="fr-FR" b="1" dirty="0" smtClean="0">
              <a:solidFill>
                <a:srgbClr val="000000"/>
              </a:solidFill>
              <a:ea typeface="Times New Roman" panose="02020603050405020304" pitchFamily="18" charset="0"/>
              <a:cs typeface="Calibri" panose="020F0502020204030204" pitchFamily="34" charset="0"/>
            </a:endParaRPr>
          </a:p>
          <a:p>
            <a:pPr marL="0" lvl="0" indent="0" algn="just">
              <a:spcAft>
                <a:spcPts val="0"/>
              </a:spcAft>
              <a:buNone/>
            </a:pPr>
            <a:endParaRPr lang="fr-FR" dirty="0">
              <a:solidFill>
                <a:srgbClr val="000000"/>
              </a:solidFill>
              <a:ea typeface="Times New Roman" panose="02020603050405020304" pitchFamily="18" charset="0"/>
              <a:cs typeface="Calibri" panose="020F0502020204030204" pitchFamily="34" charset="0"/>
            </a:endParaRPr>
          </a:p>
          <a:p>
            <a:pPr marL="0" lvl="0" indent="0" algn="just">
              <a:spcAft>
                <a:spcPts val="0"/>
              </a:spcAft>
              <a:buNone/>
            </a:pPr>
            <a:endParaRPr lang="fr-FR" b="1" dirty="0"/>
          </a:p>
          <a:p>
            <a:pPr marL="82296" indent="0" algn="just">
              <a:lnSpc>
                <a:spcPct val="107000"/>
              </a:lnSpc>
              <a:spcAft>
                <a:spcPts val="0"/>
              </a:spcAft>
              <a:buNone/>
            </a:pPr>
            <a:r>
              <a:rPr lang="fr-FR" dirty="0">
                <a:latin typeface="Calibri" panose="020F0502020204030204" pitchFamily="34" charset="0"/>
                <a:ea typeface="Times New Roman" panose="02020603050405020304" pitchFamily="18" charset="0"/>
                <a:cs typeface="Calibri" panose="020F0502020204030204" pitchFamily="34" charset="0"/>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572484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1"/>
          <p:cNvSpPr>
            <a:spLocks noChangeArrowheads="1"/>
          </p:cNvSpPr>
          <p:nvPr/>
        </p:nvSpPr>
        <p:spPr bwMode="auto">
          <a:xfrm>
            <a:off x="1524000" y="2000250"/>
            <a:ext cx="9144000"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endParaRPr lang="fr-FR" sz="2000" b="1" u="sng" dirty="0">
              <a:solidFill>
                <a:srgbClr val="000000"/>
              </a:solidFill>
            </a:endParaRPr>
          </a:p>
          <a:p>
            <a:pPr eaLnBrk="0" fontAlgn="base" hangingPunct="0">
              <a:spcAft>
                <a:spcPct val="0"/>
              </a:spcAft>
            </a:pPr>
            <a:endParaRPr lang="fr-FR" sz="2000" dirty="0">
              <a:solidFill>
                <a:srgbClr val="000000"/>
              </a:solidFill>
            </a:endParaRPr>
          </a:p>
          <a:p>
            <a:pPr algn="ctr" eaLnBrk="0" fontAlgn="base" hangingPunct="0">
              <a:spcAft>
                <a:spcPct val="0"/>
              </a:spcAft>
              <a:buFontTx/>
              <a:buNone/>
            </a:pPr>
            <a:r>
              <a:rPr lang="fr-FR" sz="2000" b="1" dirty="0">
                <a:solidFill>
                  <a:srgbClr val="FF0000"/>
                </a:solidFill>
              </a:rPr>
              <a:t>Les réintégrations :</a:t>
            </a:r>
          </a:p>
          <a:p>
            <a:pPr eaLnBrk="0" fontAlgn="base" hangingPunct="0">
              <a:spcAft>
                <a:spcPct val="0"/>
              </a:spcAft>
              <a:buFontTx/>
              <a:buNone/>
            </a:pPr>
            <a:endParaRPr lang="fr-FR" sz="2000" dirty="0">
              <a:solidFill>
                <a:srgbClr val="000000"/>
              </a:solidFill>
            </a:endParaRPr>
          </a:p>
          <a:p>
            <a:pPr eaLnBrk="0" fontAlgn="base" hangingPunct="0">
              <a:spcAft>
                <a:spcPct val="0"/>
              </a:spcAft>
              <a:buFontTx/>
              <a:buNone/>
            </a:pPr>
            <a:r>
              <a:rPr lang="fr-FR" sz="2000" dirty="0">
                <a:solidFill>
                  <a:srgbClr val="000000"/>
                </a:solidFill>
              </a:rPr>
              <a:t>	</a:t>
            </a:r>
            <a:r>
              <a:rPr lang="fr-FR" sz="2000" b="1" dirty="0" smtClean="0">
                <a:solidFill>
                  <a:srgbClr val="0070C0"/>
                </a:solidFill>
              </a:rPr>
              <a:t>-Les </a:t>
            </a:r>
            <a:r>
              <a:rPr lang="fr-FR" sz="2000" b="1" dirty="0">
                <a:solidFill>
                  <a:srgbClr val="0070C0"/>
                </a:solidFill>
              </a:rPr>
              <a:t>charges excédant les seuils légaux </a:t>
            </a:r>
          </a:p>
          <a:p>
            <a:pPr eaLnBrk="0" fontAlgn="base" hangingPunct="0">
              <a:spcBef>
                <a:spcPct val="0"/>
              </a:spcBef>
              <a:spcAft>
                <a:spcPct val="0"/>
              </a:spcAft>
              <a:buFontTx/>
              <a:buNone/>
            </a:pPr>
            <a:endParaRPr lang="fr-FR" sz="2000" b="1" u="sng" dirty="0">
              <a:solidFill>
                <a:srgbClr val="000000"/>
              </a:solidFill>
            </a:endParaRPr>
          </a:p>
          <a:p>
            <a:pPr eaLnBrk="0" fontAlgn="base" hangingPunct="0">
              <a:spcBef>
                <a:spcPct val="0"/>
              </a:spcBef>
              <a:spcAft>
                <a:spcPct val="0"/>
              </a:spcAft>
              <a:buFontTx/>
              <a:buNone/>
            </a:pPr>
            <a:r>
              <a:rPr lang="fr-FR" sz="2000" b="1" dirty="0">
                <a:solidFill>
                  <a:srgbClr val="000000"/>
                </a:solidFill>
              </a:rPr>
              <a:t> </a:t>
            </a:r>
            <a:r>
              <a:rPr lang="fr-FR" sz="2000" b="1" dirty="0">
                <a:solidFill>
                  <a:srgbClr val="000000"/>
                </a:solidFill>
                <a:latin typeface="Calibri" panose="020F0502020204030204" pitchFamily="34" charset="0"/>
                <a:cs typeface="Times New Roman" panose="02020603050405020304" pitchFamily="18" charset="0"/>
              </a:rPr>
              <a:t> </a:t>
            </a:r>
            <a:endParaRPr lang="fr-FR" sz="2000" dirty="0">
              <a:solidFill>
                <a:srgbClr val="000000"/>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FontTx/>
              <a:buNone/>
            </a:pPr>
            <a:endParaRPr lang="fr-FR" sz="2000" dirty="0">
              <a:solidFill>
                <a:srgbClr val="000000"/>
              </a:solidFill>
            </a:endParaRPr>
          </a:p>
        </p:txBody>
      </p:sp>
    </p:spTree>
    <p:extLst>
      <p:ext uri="{BB962C8B-B14F-4D97-AF65-F5344CB8AC3E}">
        <p14:creationId xmlns:p14="http://schemas.microsoft.com/office/powerpoint/2010/main" val="3392287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0"/>
            <a:ext cx="9144000" cy="490538"/>
          </a:xfrm>
        </p:spPr>
        <p:txBody>
          <a:bodyPr>
            <a:normAutofit fontScale="90000"/>
          </a:bodyPr>
          <a:lstStyle/>
          <a:p>
            <a:pPr algn="ctr" eaLnBrk="1" fontAlgn="auto" hangingPunct="1">
              <a:spcAft>
                <a:spcPts val="0"/>
              </a:spcAft>
              <a:defRPr/>
            </a:pPr>
            <a:r>
              <a:rPr lang="fr-FR" sz="2000" dirty="0">
                <a:solidFill>
                  <a:schemeClr val="tx2">
                    <a:satMod val="130000"/>
                  </a:schemeClr>
                </a:solidFill>
                <a:effectLst/>
              </a:rPr>
              <a:t/>
            </a:r>
            <a:br>
              <a:rPr lang="fr-FR" sz="2000" dirty="0">
                <a:solidFill>
                  <a:schemeClr val="tx2">
                    <a:satMod val="130000"/>
                  </a:schemeClr>
                </a:solidFill>
                <a:effectLst/>
              </a:rPr>
            </a:br>
            <a:r>
              <a:rPr lang="fr-FR" sz="2000" dirty="0">
                <a:solidFill>
                  <a:schemeClr val="tx2">
                    <a:satMod val="130000"/>
                  </a:schemeClr>
                </a:solidFill>
                <a:effectLst/>
              </a:rPr>
              <a:t/>
            </a:r>
            <a:br>
              <a:rPr lang="fr-FR" sz="2000" dirty="0">
                <a:solidFill>
                  <a:schemeClr val="tx2">
                    <a:satMod val="130000"/>
                  </a:schemeClr>
                </a:solidFill>
                <a:effectLst/>
              </a:rPr>
            </a:br>
            <a:r>
              <a:rPr lang="fr-FR" sz="2000" b="1" dirty="0">
                <a:solidFill>
                  <a:srgbClr val="00B050"/>
                </a:solidFill>
                <a:effectLst/>
              </a:rPr>
              <a:t>LF 2022: </a:t>
            </a:r>
            <a:r>
              <a:rPr lang="fr-FR" sz="2000" b="1" dirty="0">
                <a:solidFill>
                  <a:schemeClr val="tx2">
                    <a:satMod val="130000"/>
                  </a:schemeClr>
                </a:solidFill>
                <a:effectLst/>
              </a:rPr>
              <a:t>Tableau synthétique de révision des </a:t>
            </a:r>
            <a:r>
              <a:rPr lang="fr-FR" sz="2000" b="1" dirty="0">
                <a:solidFill>
                  <a:srgbClr val="FF0000"/>
                </a:solidFill>
                <a:effectLst/>
              </a:rPr>
              <a:t>seuils de déductibilité des charges</a:t>
            </a:r>
            <a:br>
              <a:rPr lang="fr-FR" sz="2000" b="1" dirty="0">
                <a:solidFill>
                  <a:srgbClr val="FF0000"/>
                </a:solidFill>
                <a:effectLst/>
              </a:rPr>
            </a:br>
            <a:r>
              <a:rPr lang="fr-FR" sz="2000" b="1" dirty="0">
                <a:solidFill>
                  <a:schemeClr val="tx2">
                    <a:satMod val="130000"/>
                  </a:schemeClr>
                </a:solidFill>
                <a:effectLst/>
              </a:rPr>
              <a:t> </a:t>
            </a:r>
            <a:br>
              <a:rPr lang="fr-FR" sz="2000" b="1" dirty="0">
                <a:solidFill>
                  <a:schemeClr val="tx2">
                    <a:satMod val="130000"/>
                  </a:schemeClr>
                </a:solidFill>
                <a:effectLst/>
              </a:rPr>
            </a:br>
            <a:endParaRPr lang="fr-FR" sz="2000" b="1" dirty="0">
              <a:solidFill>
                <a:schemeClr val="tx2">
                  <a:satMod val="130000"/>
                </a:schemeClr>
              </a:solidFill>
            </a:endParaRPr>
          </a:p>
        </p:txBody>
      </p:sp>
      <p:graphicFrame>
        <p:nvGraphicFramePr>
          <p:cNvPr id="4" name="Espace réservé du contenu 3"/>
          <p:cNvGraphicFramePr>
            <a:graphicFrameLocks noGrp="1"/>
          </p:cNvGraphicFramePr>
          <p:nvPr>
            <p:ph idx="1"/>
          </p:nvPr>
        </p:nvGraphicFramePr>
        <p:xfrm>
          <a:off x="1544638" y="541338"/>
          <a:ext cx="8943976" cy="6056310"/>
        </p:xfrm>
        <a:graphic>
          <a:graphicData uri="http://schemas.openxmlformats.org/drawingml/2006/table">
            <a:tbl>
              <a:tblPr firstRow="1" firstCol="1" bandRow="1"/>
              <a:tblGrid>
                <a:gridCol w="1979217"/>
                <a:gridCol w="2419331"/>
                <a:gridCol w="2213282"/>
                <a:gridCol w="2332146"/>
              </a:tblGrid>
              <a:tr h="865187">
                <a:tc gridSpan="2">
                  <a:txBody>
                    <a:bodyPr/>
                    <a:lstStyle/>
                    <a:p>
                      <a:pPr algn="ctr">
                        <a:lnSpc>
                          <a:spcPct val="115000"/>
                        </a:lnSpc>
                        <a:spcAft>
                          <a:spcPts val="0"/>
                        </a:spcAft>
                      </a:pPr>
                      <a:r>
                        <a:rPr lang="fr-FR"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Nature de la charge</a:t>
                      </a:r>
                      <a:endParaRPr lang="fr-FR"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9" marR="5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lnSpc>
                          <a:spcPct val="115000"/>
                        </a:lnSpc>
                        <a:spcAft>
                          <a:spcPts val="0"/>
                        </a:spcAft>
                      </a:pPr>
                      <a:r>
                        <a:rPr lang="fr-FR"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Anciens Seuils 2021</a:t>
                      </a:r>
                      <a:endParaRPr lang="fr-FR" sz="2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9" marR="5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Nouveaux Seuils 2022</a:t>
                      </a:r>
                      <a:endParaRPr lang="fr-FR" sz="2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9" marR="5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487">
                <a:tc rowSpan="3">
                  <a:txBody>
                    <a:bodyPr/>
                    <a:lstStyle/>
                    <a:p>
                      <a:pPr algn="ctr">
                        <a:lnSpc>
                          <a:spcPct val="115000"/>
                        </a:lnSpc>
                        <a:spcAft>
                          <a:spcPts val="0"/>
                        </a:spcAft>
                      </a:pPr>
                      <a:r>
                        <a:rPr lang="fr-FR"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r-FR"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gn="ctr">
                        <a:lnSpc>
                          <a:spcPct val="115000"/>
                        </a:lnSpc>
                        <a:spcAft>
                          <a:spcPts val="0"/>
                        </a:spcAft>
                      </a:pPr>
                      <a:r>
                        <a:rPr lang="fr-FR"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Véhicules de tourisme</a:t>
                      </a:r>
                      <a:endParaRPr lang="fr-FR"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gn="ctr">
                        <a:lnSpc>
                          <a:spcPct val="115000"/>
                        </a:lnSpc>
                        <a:spcAft>
                          <a:spcPts val="0"/>
                        </a:spcAft>
                      </a:pPr>
                      <a:r>
                        <a:rPr lang="fr-FR"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r-FR"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gn="ctr">
                        <a:lnSpc>
                          <a:spcPct val="115000"/>
                        </a:lnSpc>
                        <a:spcAft>
                          <a:spcPts val="0"/>
                        </a:spcAft>
                      </a:pPr>
                      <a:r>
                        <a:rPr lang="fr-FR"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r-FR"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gn="ctr">
                        <a:lnSpc>
                          <a:spcPct val="115000"/>
                        </a:lnSpc>
                        <a:spcAft>
                          <a:spcPts val="0"/>
                        </a:spcAft>
                      </a:pPr>
                      <a:r>
                        <a:rPr lang="fr-FR"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r-FR"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9" marR="5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1-Amortissement</a:t>
                      </a:r>
                      <a:endParaRPr lang="fr-FR"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9" marR="5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1.000.000 </a:t>
                      </a:r>
                      <a:r>
                        <a:rPr lang="fr-FR" sz="2000" b="1" dirty="0" smtClean="0">
                          <a:solidFill>
                            <a:srgbClr val="00B050"/>
                          </a:solidFill>
                          <a:effectLst/>
                          <a:latin typeface="Calibri" panose="020F0502020204030204" pitchFamily="34" charset="0"/>
                          <a:ea typeface="Calibri" panose="020F0502020204030204" pitchFamily="34" charset="0"/>
                          <a:cs typeface="Arial" panose="020B0604020202020204" pitchFamily="34" charset="0"/>
                        </a:rPr>
                        <a:t>DA</a:t>
                      </a:r>
                      <a:endParaRPr lang="fr-FR" sz="2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9" marR="5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3.000.000 </a:t>
                      </a:r>
                      <a:r>
                        <a:rPr lang="fr-FR" sz="2000" b="1" dirty="0" smtClean="0">
                          <a:solidFill>
                            <a:srgbClr val="0070C0"/>
                          </a:solidFill>
                          <a:effectLst/>
                          <a:latin typeface="Calibri" panose="020F0502020204030204" pitchFamily="34" charset="0"/>
                          <a:ea typeface="Calibri" panose="020F0502020204030204" pitchFamily="34" charset="0"/>
                          <a:cs typeface="Arial" panose="020B0604020202020204" pitchFamily="34" charset="0"/>
                        </a:rPr>
                        <a:t>DA</a:t>
                      </a:r>
                      <a:endParaRPr lang="fr-FR" sz="2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9" marR="5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7781">
                <a:tc vMerge="1">
                  <a:txBody>
                    <a:bodyPr/>
                    <a:lstStyle/>
                    <a:p>
                      <a:endParaRPr lang="fr-FR"/>
                    </a:p>
                  </a:txBody>
                  <a:tcPr/>
                </a:tc>
                <a:tc>
                  <a:txBody>
                    <a:bodyPr/>
                    <a:lstStyle/>
                    <a:p>
                      <a:pPr algn="ctr">
                        <a:lnSpc>
                          <a:spcPct val="115000"/>
                        </a:lnSpc>
                        <a:spcAft>
                          <a:spcPts val="0"/>
                        </a:spcAft>
                      </a:pPr>
                      <a:r>
                        <a:rPr lang="fr-FR" sz="20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2-Entretien </a:t>
                      </a:r>
                      <a:r>
                        <a:rPr lang="fr-FR"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et réparation</a:t>
                      </a:r>
                      <a:endParaRPr lang="fr-FR"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gn="ctr">
                        <a:lnSpc>
                          <a:spcPct val="115000"/>
                        </a:lnSpc>
                        <a:spcAft>
                          <a:spcPts val="0"/>
                        </a:spcAft>
                      </a:pPr>
                      <a:r>
                        <a:rPr lang="fr-FR"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r-FR"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9" marR="5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Non déductibles</a:t>
                      </a:r>
                      <a:endParaRPr lang="fr-FR" sz="2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9" marR="5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20.000 DA –véhicule/an</a:t>
                      </a:r>
                      <a:endParaRPr lang="fr-FR" sz="2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9" marR="5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94">
                <a:tc vMerge="1">
                  <a:txBody>
                    <a:bodyPr/>
                    <a:lstStyle/>
                    <a:p>
                      <a:endParaRPr lang="fr-FR"/>
                    </a:p>
                  </a:txBody>
                  <a:tcPr/>
                </a:tc>
                <a:tc>
                  <a:txBody>
                    <a:bodyPr/>
                    <a:lstStyle/>
                    <a:p>
                      <a:pPr algn="ctr">
                        <a:lnSpc>
                          <a:spcPct val="115000"/>
                        </a:lnSpc>
                        <a:spcAft>
                          <a:spcPts val="0"/>
                        </a:spcAft>
                      </a:pPr>
                      <a:r>
                        <a:rPr lang="fr-FR" sz="20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3-Loyers</a:t>
                      </a:r>
                      <a:endParaRPr lang="fr-FR"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9" marR="5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Non déductibles</a:t>
                      </a:r>
                      <a:endParaRPr lang="fr-FR" sz="2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9" marR="5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b="1">
                          <a:solidFill>
                            <a:srgbClr val="0070C0"/>
                          </a:solidFill>
                          <a:effectLst/>
                          <a:latin typeface="Calibri" panose="020F0502020204030204" pitchFamily="34" charset="0"/>
                          <a:ea typeface="Calibri" panose="020F0502020204030204" pitchFamily="34" charset="0"/>
                          <a:cs typeface="Arial" panose="020B0604020202020204" pitchFamily="34" charset="0"/>
                        </a:rPr>
                        <a:t>200.000 DA/an</a:t>
                      </a:r>
                      <a:endParaRPr lang="fr-FR" sz="2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9" marR="5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5187">
                <a:tc gridSpan="2">
                  <a:txBody>
                    <a:bodyPr/>
                    <a:lstStyle/>
                    <a:p>
                      <a:pPr algn="ctr">
                        <a:lnSpc>
                          <a:spcPct val="115000"/>
                        </a:lnSpc>
                        <a:spcAft>
                          <a:spcPts val="0"/>
                        </a:spcAft>
                      </a:pPr>
                      <a:r>
                        <a:rPr lang="fr-FR" sz="20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4-Cadeaux </a:t>
                      </a:r>
                      <a:r>
                        <a:rPr lang="fr-FR"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publicitaires</a:t>
                      </a:r>
                      <a:endParaRPr lang="fr-FR"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gn="ctr">
                        <a:lnSpc>
                          <a:spcPct val="115000"/>
                        </a:lnSpc>
                        <a:spcAft>
                          <a:spcPts val="0"/>
                        </a:spcAft>
                      </a:pPr>
                      <a:r>
                        <a:rPr lang="fr-FR"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r-FR"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9" marR="5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nSpc>
                          <a:spcPct val="115000"/>
                        </a:lnSpc>
                        <a:spcAft>
                          <a:spcPts val="0"/>
                        </a:spcAft>
                      </a:pPr>
                      <a:r>
                        <a:rPr lang="fr-FR"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500 DA/ unité</a:t>
                      </a:r>
                      <a:endParaRPr lang="fr-FR" sz="2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9" marR="5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b="1">
                          <a:solidFill>
                            <a:srgbClr val="0070C0"/>
                          </a:solidFill>
                          <a:effectLst/>
                          <a:latin typeface="Calibri" panose="020F0502020204030204" pitchFamily="34" charset="0"/>
                          <a:ea typeface="Calibri" panose="020F0502020204030204" pitchFamily="34" charset="0"/>
                          <a:cs typeface="Arial" panose="020B0604020202020204" pitchFamily="34" charset="0"/>
                        </a:rPr>
                        <a:t>1.000 DA/unité – max 500.000 DA/an</a:t>
                      </a:r>
                      <a:endParaRPr lang="fr-FR" sz="2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9" marR="5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5187">
                <a:tc gridSpan="2">
                  <a:txBody>
                    <a:bodyPr/>
                    <a:lstStyle/>
                    <a:p>
                      <a:pPr algn="ctr">
                        <a:lnSpc>
                          <a:spcPct val="115000"/>
                        </a:lnSpc>
                        <a:spcAft>
                          <a:spcPts val="0"/>
                        </a:spcAft>
                      </a:pPr>
                      <a:r>
                        <a:rPr lang="fr-FR" sz="20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5-Dons </a:t>
                      </a:r>
                      <a:r>
                        <a:rPr lang="fr-FR"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à caractère humanitaire</a:t>
                      </a:r>
                      <a:endParaRPr lang="fr-FR"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9" marR="5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nSpc>
                          <a:spcPct val="115000"/>
                        </a:lnSpc>
                        <a:spcAft>
                          <a:spcPts val="0"/>
                        </a:spcAft>
                      </a:pPr>
                      <a:r>
                        <a:rPr lang="fr-FR"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2.000.000 DA/an</a:t>
                      </a:r>
                      <a:endParaRPr lang="fr-FR" sz="2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9" marR="5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4.000.000 DA/an</a:t>
                      </a:r>
                      <a:endParaRPr lang="fr-FR" sz="2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fr-FR"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 </a:t>
                      </a:r>
                      <a:endParaRPr lang="fr-FR" sz="2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9" marR="5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5187">
                <a:tc gridSpan="2">
                  <a:txBody>
                    <a:bodyPr/>
                    <a:lstStyle/>
                    <a:p>
                      <a:pPr algn="ctr">
                        <a:lnSpc>
                          <a:spcPct val="115000"/>
                        </a:lnSpc>
                        <a:spcAft>
                          <a:spcPts val="0"/>
                        </a:spcAft>
                      </a:pPr>
                      <a:r>
                        <a:rPr lang="fr-FR" sz="20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6-Montant </a:t>
                      </a:r>
                      <a:r>
                        <a:rPr lang="fr-FR"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de faible valeur d’actifs immobilisés</a:t>
                      </a:r>
                      <a:endParaRPr lang="fr-FR"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9" marR="5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nSpc>
                          <a:spcPct val="115000"/>
                        </a:lnSpc>
                        <a:spcAft>
                          <a:spcPts val="0"/>
                        </a:spcAft>
                      </a:pPr>
                      <a:r>
                        <a:rPr lang="fr-FR"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30.000 DA/bien</a:t>
                      </a:r>
                      <a:endParaRPr lang="fr-FR" sz="2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9" marR="5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60.000 DA/bien</a:t>
                      </a:r>
                      <a:endParaRPr lang="fr-FR" sz="2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9" marR="5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6003488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28575"/>
            <a:ext cx="9144000" cy="490538"/>
          </a:xfrm>
        </p:spPr>
        <p:txBody>
          <a:bodyPr>
            <a:normAutofit fontScale="90000"/>
          </a:bodyPr>
          <a:lstStyle/>
          <a:p>
            <a:pPr algn="ctr" eaLnBrk="1" fontAlgn="auto" hangingPunct="1">
              <a:spcAft>
                <a:spcPts val="0"/>
              </a:spcAft>
              <a:defRPr/>
            </a:pPr>
            <a:r>
              <a:rPr lang="fr-FR" sz="2000" dirty="0">
                <a:solidFill>
                  <a:schemeClr val="tx2">
                    <a:satMod val="130000"/>
                  </a:schemeClr>
                </a:solidFill>
                <a:effectLst/>
              </a:rPr>
              <a:t/>
            </a:r>
            <a:br>
              <a:rPr lang="fr-FR" sz="2000" dirty="0">
                <a:solidFill>
                  <a:schemeClr val="tx2">
                    <a:satMod val="130000"/>
                  </a:schemeClr>
                </a:solidFill>
                <a:effectLst/>
              </a:rPr>
            </a:br>
            <a:r>
              <a:rPr lang="fr-FR" sz="2000" dirty="0">
                <a:solidFill>
                  <a:schemeClr val="tx2">
                    <a:satMod val="130000"/>
                  </a:schemeClr>
                </a:solidFill>
                <a:effectLst/>
              </a:rPr>
              <a:t/>
            </a:r>
            <a:br>
              <a:rPr lang="fr-FR" sz="2000" dirty="0">
                <a:solidFill>
                  <a:schemeClr val="tx2">
                    <a:satMod val="130000"/>
                  </a:schemeClr>
                </a:solidFill>
                <a:effectLst/>
              </a:rPr>
            </a:br>
            <a:r>
              <a:rPr lang="fr-FR" sz="2000" b="1" dirty="0">
                <a:solidFill>
                  <a:srgbClr val="00B050"/>
                </a:solidFill>
                <a:effectLst/>
              </a:rPr>
              <a:t>LF 2022: </a:t>
            </a:r>
            <a:r>
              <a:rPr lang="fr-FR" sz="2000" b="1" dirty="0">
                <a:solidFill>
                  <a:schemeClr val="tx2">
                    <a:satMod val="130000"/>
                  </a:schemeClr>
                </a:solidFill>
                <a:effectLst/>
              </a:rPr>
              <a:t>Tableau synthétique de révision des </a:t>
            </a:r>
            <a:r>
              <a:rPr lang="fr-FR" sz="2000" b="1" dirty="0">
                <a:solidFill>
                  <a:srgbClr val="FF0000"/>
                </a:solidFill>
                <a:effectLst/>
              </a:rPr>
              <a:t>seuils de déductibilité des charges</a:t>
            </a:r>
            <a:br>
              <a:rPr lang="fr-FR" sz="2000" b="1" dirty="0">
                <a:solidFill>
                  <a:srgbClr val="FF0000"/>
                </a:solidFill>
                <a:effectLst/>
              </a:rPr>
            </a:br>
            <a:r>
              <a:rPr lang="fr-FR" sz="2000" b="1" dirty="0">
                <a:solidFill>
                  <a:schemeClr val="tx2">
                    <a:satMod val="130000"/>
                  </a:schemeClr>
                </a:solidFill>
                <a:effectLst/>
              </a:rPr>
              <a:t> </a:t>
            </a:r>
            <a:br>
              <a:rPr lang="fr-FR" sz="2000" b="1" dirty="0">
                <a:solidFill>
                  <a:schemeClr val="tx2">
                    <a:satMod val="130000"/>
                  </a:schemeClr>
                </a:solidFill>
                <a:effectLst/>
              </a:rPr>
            </a:br>
            <a:endParaRPr lang="fr-FR" sz="2000" b="1" dirty="0">
              <a:solidFill>
                <a:schemeClr val="tx2">
                  <a:satMod val="130000"/>
                </a:schemeClr>
              </a:solidFill>
            </a:endParaRPr>
          </a:p>
        </p:txBody>
      </p:sp>
      <p:graphicFrame>
        <p:nvGraphicFramePr>
          <p:cNvPr id="4" name="Espace réservé du contenu 3"/>
          <p:cNvGraphicFramePr>
            <a:graphicFrameLocks noGrp="1"/>
          </p:cNvGraphicFramePr>
          <p:nvPr>
            <p:ph idx="1"/>
          </p:nvPr>
        </p:nvGraphicFramePr>
        <p:xfrm>
          <a:off x="1524001" y="519114"/>
          <a:ext cx="8901113" cy="6275387"/>
        </p:xfrm>
        <a:graphic>
          <a:graphicData uri="http://schemas.openxmlformats.org/drawingml/2006/table">
            <a:tbl>
              <a:tblPr firstRow="1" firstCol="1" bandRow="1"/>
              <a:tblGrid>
                <a:gridCol w="1969732"/>
                <a:gridCol w="2407737"/>
                <a:gridCol w="2202675"/>
                <a:gridCol w="2320969"/>
              </a:tblGrid>
              <a:tr h="410895">
                <a:tc gridSpan="2">
                  <a:txBody>
                    <a:bodyPr/>
                    <a:lstStyle/>
                    <a:p>
                      <a:pPr algn="ctr">
                        <a:lnSpc>
                          <a:spcPct val="115000"/>
                        </a:lnSpc>
                        <a:spcAft>
                          <a:spcPts val="0"/>
                        </a:spcAft>
                      </a:pPr>
                      <a:r>
                        <a:rPr lang="fr-FR"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Nature de la charge</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lnSpc>
                          <a:spcPct val="115000"/>
                        </a:lnSpc>
                        <a:spcAft>
                          <a:spcPts val="0"/>
                        </a:spcAft>
                      </a:pPr>
                      <a:r>
                        <a:rPr lang="fr-FR" sz="1800" b="1">
                          <a:solidFill>
                            <a:srgbClr val="00B050"/>
                          </a:solidFill>
                          <a:effectLst/>
                          <a:latin typeface="Calibri" panose="020F0502020204030204" pitchFamily="34" charset="0"/>
                          <a:ea typeface="Calibri" panose="020F0502020204030204" pitchFamily="34" charset="0"/>
                          <a:cs typeface="Arial" panose="020B0604020202020204" pitchFamily="34" charset="0"/>
                        </a:rPr>
                        <a:t>Anciens Seuils 2021</a:t>
                      </a:r>
                      <a:endParaRPr lang="fr-FR"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Nouveaux Seuils 2022</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1896">
                <a:tc rowSpan="7">
                  <a:txBody>
                    <a:bodyPr/>
                    <a:lstStyle/>
                    <a:p>
                      <a:pPr>
                        <a:lnSpc>
                          <a:spcPct val="115000"/>
                        </a:lnSpc>
                        <a:spcAft>
                          <a:spcPts val="0"/>
                        </a:spcAft>
                      </a:pPr>
                      <a:r>
                        <a:rPr lang="fr-F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fr-F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fr-F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fr-F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fr-F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fr-FR"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Liste des autres charges dont les seuils n’ont pas subis de modification par la LF 2022</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fr-FR"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fr-FR"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fr-F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fr-F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8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1-Frais </a:t>
                      </a:r>
                      <a:r>
                        <a:rPr lang="fr-F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d’assistance technique, compta et fin</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-20% FG et 5% CA</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fr-F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-07% CA pour bureaux d’étude et d’ingénierie</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gn="ctr">
                        <a:lnSpc>
                          <a:spcPct val="115000"/>
                        </a:lnSpc>
                        <a:spcAft>
                          <a:spcPts val="0"/>
                        </a:spcAft>
                      </a:pPr>
                      <a:r>
                        <a:rPr lang="fr-FR"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1896">
                <a:tc vMerge="1">
                  <a:txBody>
                    <a:bodyPr/>
                    <a:lstStyle/>
                    <a:p>
                      <a:endParaRPr lang="fr-FR"/>
                    </a:p>
                  </a:txBody>
                  <a:tcPr/>
                </a:tc>
                <a:tc>
                  <a:txBody>
                    <a:bodyPr/>
                    <a:lstStyle/>
                    <a:p>
                      <a:pPr>
                        <a:lnSpc>
                          <a:spcPct val="115000"/>
                        </a:lnSpc>
                        <a:spcAft>
                          <a:spcPts val="0"/>
                        </a:spcAft>
                      </a:pPr>
                      <a:r>
                        <a:rPr lang="fr-FR" sz="18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2-Intérêts </a:t>
                      </a:r>
                      <a:r>
                        <a:rPr lang="fr-F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aux associés et entre sociétés apparentées</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TIEM de la BA</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fr-F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-Libération total du K et montant n’excédant pas 50%</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gn="ctr">
                        <a:lnSpc>
                          <a:spcPct val="115000"/>
                        </a:lnSpc>
                        <a:spcAft>
                          <a:spcPts val="0"/>
                        </a:spcAft>
                      </a:pPr>
                      <a:r>
                        <a:rPr lang="fr-FR"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546">
                <a:tc vMerge="1">
                  <a:txBody>
                    <a:bodyPr/>
                    <a:lstStyle/>
                    <a:p>
                      <a:endParaRPr lang="fr-FR"/>
                    </a:p>
                  </a:txBody>
                  <a:tcPr/>
                </a:tc>
                <a:tc>
                  <a:txBody>
                    <a:bodyPr/>
                    <a:lstStyle/>
                    <a:p>
                      <a:pPr>
                        <a:lnSpc>
                          <a:spcPct val="115000"/>
                        </a:lnSpc>
                        <a:spcAft>
                          <a:spcPts val="0"/>
                        </a:spcAft>
                      </a:pPr>
                      <a:r>
                        <a:rPr lang="fr-FR" sz="18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3-Frais </a:t>
                      </a:r>
                      <a:r>
                        <a:rPr lang="fr-F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de siège </a:t>
                      </a:r>
                      <a:r>
                        <a:rPr lang="fr-FR" sz="18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–EE</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1% CA</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6422">
                <a:tc vMerge="1">
                  <a:txBody>
                    <a:bodyPr/>
                    <a:lstStyle/>
                    <a:p>
                      <a:endParaRPr lang="fr-FR"/>
                    </a:p>
                  </a:txBody>
                  <a:tcPr/>
                </a:tc>
                <a:tc>
                  <a:txBody>
                    <a:bodyPr/>
                    <a:lstStyle/>
                    <a:p>
                      <a:pPr>
                        <a:lnSpc>
                          <a:spcPct val="115000"/>
                        </a:lnSpc>
                        <a:spcAft>
                          <a:spcPts val="0"/>
                        </a:spcAft>
                      </a:pPr>
                      <a:r>
                        <a:rPr lang="fr-FR" sz="18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4-Charges </a:t>
                      </a:r>
                      <a:r>
                        <a:rPr lang="fr-F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réglées en espèces</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Montant TTC +300.000 DA par facture</a:t>
                      </a:r>
                      <a:endParaRPr lang="fr-FR" sz="1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b="1" dirty="0" smtClean="0">
                          <a:solidFill>
                            <a:srgbClr val="0070C0"/>
                          </a:solidFill>
                          <a:effectLst/>
                          <a:latin typeface="Calibri" panose="020F0502020204030204" pitchFamily="34" charset="0"/>
                          <a:ea typeface="Times New Roman" panose="02020603050405020304" pitchFamily="18" charset="0"/>
                          <a:cs typeface="Arial" panose="020B0604020202020204" pitchFamily="34" charset="0"/>
                        </a:rPr>
                        <a:t>LF</a:t>
                      </a:r>
                      <a:r>
                        <a:rPr lang="fr-FR" sz="1800" b="1" baseline="0" dirty="0" smtClean="0">
                          <a:solidFill>
                            <a:srgbClr val="0070C0"/>
                          </a:solidFill>
                          <a:effectLst/>
                          <a:latin typeface="Calibri" panose="020F0502020204030204" pitchFamily="34" charset="0"/>
                          <a:ea typeface="Times New Roman" panose="02020603050405020304" pitchFamily="18" charset="0"/>
                          <a:cs typeface="Arial" panose="020B0604020202020204" pitchFamily="34" charset="0"/>
                        </a:rPr>
                        <a:t> 2023 : </a:t>
                      </a:r>
                      <a:r>
                        <a:rPr lang="fr-FR" sz="1800" b="1" baseline="0" dirty="0" smtClean="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1.000.000 DA</a:t>
                      </a:r>
                    </a:p>
                    <a:p>
                      <a:pPr algn="ctr">
                        <a:lnSpc>
                          <a:spcPct val="115000"/>
                        </a:lnSpc>
                        <a:spcAft>
                          <a:spcPts val="0"/>
                        </a:spcAft>
                      </a:pPr>
                      <a:r>
                        <a:rPr lang="fr-FR" sz="1800" b="1" baseline="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Q: Ver Bancaire ?</a:t>
                      </a:r>
                      <a:endParaRPr lang="fr-FR" sz="18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948">
                <a:tc vMerge="1">
                  <a:txBody>
                    <a:bodyPr/>
                    <a:lstStyle/>
                    <a:p>
                      <a:endParaRPr lang="fr-FR"/>
                    </a:p>
                  </a:txBody>
                  <a:tcPr/>
                </a:tc>
                <a:tc>
                  <a:txBody>
                    <a:bodyPr/>
                    <a:lstStyle/>
                    <a:p>
                      <a:pPr>
                        <a:lnSpc>
                          <a:spcPct val="115000"/>
                        </a:lnSpc>
                        <a:spcAft>
                          <a:spcPts val="0"/>
                        </a:spcAft>
                      </a:pPr>
                      <a:r>
                        <a:rPr lang="fr-FR" sz="18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5-Sponsoring </a:t>
                      </a:r>
                      <a:r>
                        <a:rPr lang="fr-F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et parrainage sportif</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10% CA- Max 30.000.000 DA/an</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4392">
                <a:tc vMerge="1">
                  <a:txBody>
                    <a:bodyPr/>
                    <a:lstStyle/>
                    <a:p>
                      <a:endParaRPr lang="fr-FR"/>
                    </a:p>
                  </a:txBody>
                  <a:tcPr/>
                </a:tc>
                <a:tc>
                  <a:txBody>
                    <a:bodyPr/>
                    <a:lstStyle/>
                    <a:p>
                      <a:pPr>
                        <a:lnSpc>
                          <a:spcPct val="115000"/>
                        </a:lnSpc>
                        <a:spcAft>
                          <a:spcPts val="0"/>
                        </a:spcAft>
                      </a:pPr>
                      <a:r>
                        <a:rPr lang="fr-FR" sz="18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6-Promotion </a:t>
                      </a:r>
                      <a:r>
                        <a:rPr lang="fr-F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et publicité médicale</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1% CA</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fr-F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4392">
                <a:tc vMerge="1">
                  <a:txBody>
                    <a:bodyPr/>
                    <a:lstStyle/>
                    <a:p>
                      <a:endParaRPr lang="fr-FR"/>
                    </a:p>
                  </a:txBody>
                  <a:tcPr/>
                </a:tc>
                <a:tc>
                  <a:txBody>
                    <a:bodyPr/>
                    <a:lstStyle/>
                    <a:p>
                      <a:pPr>
                        <a:lnSpc>
                          <a:spcPct val="115000"/>
                        </a:lnSpc>
                        <a:spcAft>
                          <a:spcPts val="0"/>
                        </a:spcAft>
                      </a:pPr>
                      <a:r>
                        <a:rPr lang="fr-FR" sz="18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7-Dépenses </a:t>
                      </a:r>
                      <a:r>
                        <a:rPr lang="fr-F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R/D</a:t>
                      </a:r>
                      <a:endParaRPr lang="fr-F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10% BCE – Max 100.000.000 DA/an</a:t>
                      </a:r>
                      <a:endParaRPr lang="fr-FR" sz="1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b="1" dirty="0" smtClean="0">
                          <a:solidFill>
                            <a:srgbClr val="0070C0"/>
                          </a:solidFill>
                          <a:effectLst/>
                          <a:latin typeface="Calibri" panose="020F0502020204030204" pitchFamily="34" charset="0"/>
                          <a:ea typeface="Times New Roman" panose="02020603050405020304" pitchFamily="18" charset="0"/>
                          <a:cs typeface="Arial" panose="020B0604020202020204" pitchFamily="34" charset="0"/>
                        </a:rPr>
                        <a:t>LF</a:t>
                      </a:r>
                      <a:r>
                        <a:rPr lang="fr-FR" sz="1800" b="1" baseline="0" dirty="0" smtClean="0">
                          <a:solidFill>
                            <a:srgbClr val="0070C0"/>
                          </a:solidFill>
                          <a:effectLst/>
                          <a:latin typeface="Calibri" panose="020F0502020204030204" pitchFamily="34" charset="0"/>
                          <a:ea typeface="Times New Roman" panose="02020603050405020304" pitchFamily="18" charset="0"/>
                          <a:cs typeface="Arial" panose="020B0604020202020204" pitchFamily="34" charset="0"/>
                        </a:rPr>
                        <a:t> 2023: </a:t>
                      </a:r>
                      <a:r>
                        <a:rPr lang="fr-FR" sz="1800" b="1" baseline="0" dirty="0" smtClean="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30% (200.000.000 DA/an)</a:t>
                      </a:r>
                      <a:endParaRPr lang="fr-FR" sz="1800" dirty="0">
                        <a:solidFill>
                          <a:srgbClr val="00B05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8576" marR="5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38199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BE 2026- en mds DA</a:t>
            </a:r>
            <a:endParaRPr lang="fr-FR" b="1" dirty="0"/>
          </a:p>
        </p:txBody>
      </p:sp>
      <p:sp>
        <p:nvSpPr>
          <p:cNvPr id="3" name="Espace réservé du contenu 2"/>
          <p:cNvSpPr>
            <a:spLocks noGrp="1"/>
          </p:cNvSpPr>
          <p:nvPr>
            <p:ph idx="1"/>
          </p:nvPr>
        </p:nvSpPr>
        <p:spPr/>
        <p:txBody>
          <a:bodyPr>
            <a:normAutofit/>
          </a:bodyPr>
          <a:lstStyle/>
          <a:p>
            <a:pPr marL="0" indent="0">
              <a:buNone/>
            </a:pPr>
            <a:endParaRPr lang="fr-FR" dirty="0" smtClean="0"/>
          </a:p>
          <a:p>
            <a:pPr marL="0" indent="0">
              <a:buNone/>
            </a:pPr>
            <a:r>
              <a:rPr lang="fr-FR" dirty="0" smtClean="0"/>
              <a:t>	</a:t>
            </a:r>
            <a:r>
              <a:rPr lang="fr-FR" b="1" dirty="0" smtClean="0"/>
              <a:t>La </a:t>
            </a:r>
            <a:r>
              <a:rPr lang="fr-FR" b="1" dirty="0"/>
              <a:t>masse salariale </a:t>
            </a:r>
            <a:r>
              <a:rPr lang="fr-FR" dirty="0"/>
              <a:t>pour 2026 s’élève à </a:t>
            </a:r>
            <a:r>
              <a:rPr lang="fr-FR" b="1" dirty="0">
                <a:solidFill>
                  <a:srgbClr val="FF0000"/>
                </a:solidFill>
              </a:rPr>
              <a:t>5.926 Mrds DA </a:t>
            </a:r>
            <a:r>
              <a:rPr lang="fr-FR" dirty="0"/>
              <a:t>(y compris la masse salariale des EPA pour un montant de 1.241,57 Mrds DA), représentant </a:t>
            </a:r>
            <a:r>
              <a:rPr lang="fr-FR" b="1" dirty="0">
                <a:solidFill>
                  <a:srgbClr val="FF0000"/>
                </a:solidFill>
              </a:rPr>
              <a:t>33,6% du total du budget de l’Etat</a:t>
            </a:r>
            <a:r>
              <a:rPr lang="fr-FR" dirty="0"/>
              <a:t>, avec une augmentation de 83 Mrds DA (soit 1,4%) comparativement à 2025 (5.843 Mrds DA). </a:t>
            </a:r>
            <a:endParaRPr lang="fr-FR" b="1" dirty="0">
              <a:solidFill>
                <a:srgbClr val="FF0000"/>
              </a:solidFill>
            </a:endParaRPr>
          </a:p>
        </p:txBody>
      </p:sp>
    </p:spTree>
    <p:extLst>
      <p:ext uri="{BB962C8B-B14F-4D97-AF65-F5344CB8AC3E}">
        <p14:creationId xmlns:p14="http://schemas.microsoft.com/office/powerpoint/2010/main" val="287465598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82296" indent="0" algn="just">
              <a:spcAft>
                <a:spcPts val="0"/>
              </a:spcAft>
              <a:buNone/>
            </a:pPr>
            <a:r>
              <a:rPr lang="fr-FR" b="1" dirty="0">
                <a:solidFill>
                  <a:srgbClr val="000000"/>
                </a:solidFill>
                <a:ea typeface="Times New Roman" panose="02020603050405020304" pitchFamily="18" charset="0"/>
                <a:cs typeface="Calibri" panose="020F0502020204030204" pitchFamily="34" charset="0"/>
              </a:rPr>
              <a:t> </a:t>
            </a:r>
            <a:endParaRPr lang="fr-FR" dirty="0"/>
          </a:p>
          <a:p>
            <a:pPr marL="124841" indent="0" algn="just">
              <a:spcAft>
                <a:spcPts val="0"/>
              </a:spcAft>
              <a:buNone/>
            </a:pPr>
            <a:endParaRPr lang="fr-FR" dirty="0"/>
          </a:p>
          <a:p>
            <a:pPr marL="0" lvl="0" indent="0" algn="just">
              <a:spcAft>
                <a:spcPts val="0"/>
              </a:spcAft>
              <a:buNone/>
            </a:pPr>
            <a:endParaRPr lang="fr-FR" dirty="0" smtClean="0">
              <a:solidFill>
                <a:srgbClr val="000000"/>
              </a:solidFill>
              <a:ea typeface="Times New Roman" panose="02020603050405020304" pitchFamily="18" charset="0"/>
              <a:cs typeface="Calibri" panose="020F0502020204030204" pitchFamily="34" charset="0"/>
            </a:endParaRPr>
          </a:p>
          <a:p>
            <a:pPr marL="0" lvl="0" indent="0" algn="just">
              <a:spcAft>
                <a:spcPts val="0"/>
              </a:spcAft>
              <a:buNone/>
            </a:pPr>
            <a:endParaRPr lang="fr-FR" dirty="0">
              <a:solidFill>
                <a:srgbClr val="000000"/>
              </a:solidFill>
              <a:ea typeface="Times New Roman" panose="02020603050405020304" pitchFamily="18" charset="0"/>
              <a:cs typeface="Calibri" panose="020F0502020204030204" pitchFamily="34" charset="0"/>
            </a:endParaRPr>
          </a:p>
          <a:p>
            <a:pPr marL="0" lvl="0" indent="0" algn="just">
              <a:spcAft>
                <a:spcPts val="0"/>
              </a:spcAft>
              <a:buNone/>
            </a:pPr>
            <a:r>
              <a:rPr lang="fr-FR" b="1" dirty="0" smtClean="0">
                <a:solidFill>
                  <a:srgbClr val="000000"/>
                </a:solidFill>
                <a:ea typeface="Times New Roman" panose="02020603050405020304" pitchFamily="18" charset="0"/>
                <a:cs typeface="Calibri" panose="020F0502020204030204" pitchFamily="34" charset="0"/>
              </a:rPr>
              <a:t>IX- Analyse </a:t>
            </a:r>
            <a:r>
              <a:rPr lang="fr-FR" b="1" dirty="0">
                <a:solidFill>
                  <a:srgbClr val="000000"/>
                </a:solidFill>
                <a:ea typeface="Times New Roman" panose="02020603050405020304" pitchFamily="18" charset="0"/>
                <a:cs typeface="Calibri" panose="020F0502020204030204" pitchFamily="34" charset="0"/>
              </a:rPr>
              <a:t>des mesures de réaménagement du régime d’imposition des sociétés non résidentes </a:t>
            </a:r>
            <a:endParaRPr lang="fr-FR" b="1" dirty="0"/>
          </a:p>
          <a:p>
            <a:pPr marL="82296" indent="0" algn="just">
              <a:lnSpc>
                <a:spcPct val="107000"/>
              </a:lnSpc>
              <a:spcAft>
                <a:spcPts val="0"/>
              </a:spcAft>
              <a:buNone/>
            </a:pPr>
            <a:r>
              <a:rPr lang="fr-FR" dirty="0">
                <a:latin typeface="Calibri" panose="020F0502020204030204" pitchFamily="34" charset="0"/>
                <a:ea typeface="Times New Roman" panose="02020603050405020304" pitchFamily="18" charset="0"/>
                <a:cs typeface="Calibri" panose="020F0502020204030204" pitchFamily="34" charset="0"/>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363424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fontScale="92500" lnSpcReduction="10000"/>
          </a:bodyPr>
          <a:lstStyle/>
          <a:p>
            <a:pPr marL="6350" indent="443230" algn="just">
              <a:lnSpc>
                <a:spcPct val="107000"/>
              </a:lnSpc>
              <a:spcAft>
                <a:spcPts val="175"/>
              </a:spcAft>
            </a:pPr>
            <a:endParaRPr lang="fr-FR" b="1" dirty="0" smtClean="0">
              <a:solidFill>
                <a:srgbClr val="FF0000"/>
              </a:solidFill>
              <a:latin typeface="Calibri" panose="020F0502020204030204" pitchFamily="34" charset="0"/>
              <a:ea typeface="Book Antiqua" panose="02040602050305030304" pitchFamily="18" charset="0"/>
              <a:cs typeface="Calibri" panose="020F0502020204030204" pitchFamily="34" charset="0"/>
            </a:endParaRPr>
          </a:p>
          <a:p>
            <a:r>
              <a:rPr lang="fr-FR" b="1" dirty="0"/>
              <a:t>-Art de LF 2026 :</a:t>
            </a:r>
            <a:r>
              <a:rPr lang="fr-FR" dirty="0"/>
              <a:t> 06</a:t>
            </a:r>
          </a:p>
          <a:p>
            <a:r>
              <a:rPr lang="fr-FR" b="1" dirty="0"/>
              <a:t>-Art modifié :</a:t>
            </a:r>
            <a:r>
              <a:rPr lang="fr-FR" dirty="0"/>
              <a:t> 46-09 du CID</a:t>
            </a:r>
          </a:p>
          <a:p>
            <a:r>
              <a:rPr lang="fr-FR" b="1" dirty="0"/>
              <a:t>-Objet de la mesure :</a:t>
            </a:r>
            <a:r>
              <a:rPr lang="fr-FR" dirty="0"/>
              <a:t> précision du régime d’imposition des revenus réputés distribués au profit des entreprises étrangères </a:t>
            </a:r>
          </a:p>
          <a:p>
            <a:r>
              <a:rPr lang="fr-FR" b="1" dirty="0"/>
              <a:t>-Objectif de la mesure :</a:t>
            </a:r>
            <a:r>
              <a:rPr lang="fr-FR" dirty="0"/>
              <a:t> levée de l’ambiguïté concernant les modalités d’imposition des dividendes transférés par les établissements stables</a:t>
            </a:r>
          </a:p>
          <a:p>
            <a:pPr marL="82296" indent="0">
              <a:buNone/>
            </a:pPr>
            <a:r>
              <a:rPr lang="fr-FR" dirty="0"/>
              <a:t>	</a:t>
            </a:r>
            <a:r>
              <a:rPr lang="fr-FR" dirty="0" smtClean="0"/>
              <a:t>Sont </a:t>
            </a:r>
            <a:r>
              <a:rPr lang="fr-FR" dirty="0"/>
              <a:t>considérés comme des revenus distribués : les bénéfices nets d’impôts réalisés en Algérie, au titre d’une année d’imposition, par une société non résidente, à travers sa succursale ou toute autre installation professionnelle au sens fiscal.</a:t>
            </a:r>
          </a:p>
        </p:txBody>
      </p:sp>
    </p:spTree>
    <p:extLst>
      <p:ext uri="{BB962C8B-B14F-4D97-AF65-F5344CB8AC3E}">
        <p14:creationId xmlns:p14="http://schemas.microsoft.com/office/powerpoint/2010/main" val="140885095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endParaRPr lang="fr-FR" dirty="0" smtClean="0"/>
          </a:p>
          <a:p>
            <a:r>
              <a:rPr lang="fr-FR" dirty="0" smtClean="0"/>
              <a:t>La </a:t>
            </a:r>
            <a:r>
              <a:rPr lang="fr-FR" dirty="0"/>
              <a:t>retenue à la source de 15% s’applique sur le bénéfice fiscal net (après IBS), même en l’absence de transfert. Elle est acquittée dans les mêmes conditions que le solde de liquidation IBS (20 mai N+1).</a:t>
            </a:r>
          </a:p>
          <a:p>
            <a:r>
              <a:rPr lang="fr-FR" dirty="0"/>
              <a:t>En présence de convention fiscale, le taux de la retenue applicable est celui prévu à l’art 10 de la convention.</a:t>
            </a:r>
          </a:p>
          <a:p>
            <a:pPr marL="82296" indent="0">
              <a:buNone/>
            </a:pPr>
            <a:endParaRPr lang="fr-FR" dirty="0"/>
          </a:p>
        </p:txBody>
      </p:sp>
    </p:spTree>
    <p:extLst>
      <p:ext uri="{BB962C8B-B14F-4D97-AF65-F5344CB8AC3E}">
        <p14:creationId xmlns:p14="http://schemas.microsoft.com/office/powerpoint/2010/main" val="183103231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endParaRPr lang="fr-FR" dirty="0" smtClean="0"/>
          </a:p>
          <a:p>
            <a:pPr marL="82296" indent="0">
              <a:buNone/>
            </a:pPr>
            <a:endParaRPr lang="fr-FR" dirty="0" smtClean="0"/>
          </a:p>
          <a:p>
            <a:pPr marL="82296" indent="0">
              <a:buNone/>
            </a:pPr>
            <a:endParaRPr lang="fr-FR" dirty="0"/>
          </a:p>
          <a:p>
            <a:pPr marL="82296" indent="0">
              <a:buNone/>
            </a:pPr>
            <a:endParaRPr lang="fr-FR" dirty="0"/>
          </a:p>
          <a:p>
            <a:pPr marL="82296" indent="0">
              <a:buNone/>
            </a:pPr>
            <a:r>
              <a:rPr lang="fr-FR" b="1" dirty="0" smtClean="0"/>
              <a:t>Q</a:t>
            </a:r>
            <a:r>
              <a:rPr lang="fr-FR" b="1" dirty="0"/>
              <a:t> : détermination des revenus réputés distribués ?</a:t>
            </a:r>
            <a:endParaRPr lang="fr-FR" dirty="0"/>
          </a:p>
        </p:txBody>
      </p:sp>
    </p:spTree>
    <p:extLst>
      <p:ext uri="{BB962C8B-B14F-4D97-AF65-F5344CB8AC3E}">
        <p14:creationId xmlns:p14="http://schemas.microsoft.com/office/powerpoint/2010/main" val="372447641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fontScale="70000" lnSpcReduction="20000"/>
          </a:bodyPr>
          <a:lstStyle/>
          <a:p>
            <a:pPr marL="82296" indent="0">
              <a:buNone/>
            </a:pPr>
            <a:endParaRPr lang="fr-FR" b="1" dirty="0" smtClean="0"/>
          </a:p>
          <a:p>
            <a:pPr marL="82296" indent="0">
              <a:buNone/>
            </a:pPr>
            <a:r>
              <a:rPr lang="fr-FR" b="1" dirty="0" smtClean="0"/>
              <a:t>R</a:t>
            </a:r>
            <a:r>
              <a:rPr lang="fr-FR" b="1" dirty="0"/>
              <a:t> : </a:t>
            </a:r>
            <a:r>
              <a:rPr lang="fr-FR" dirty="0"/>
              <a:t>Art. 46 − Sont notamment considérés comme des revenus distribués : </a:t>
            </a:r>
            <a:endParaRPr lang="fr-FR" dirty="0" smtClean="0"/>
          </a:p>
          <a:p>
            <a:pPr marL="82296" indent="0">
              <a:buNone/>
            </a:pPr>
            <a:endParaRPr lang="fr-FR" dirty="0"/>
          </a:p>
          <a:p>
            <a:r>
              <a:rPr lang="fr-FR" b="1" dirty="0">
                <a:solidFill>
                  <a:srgbClr val="FF0000"/>
                </a:solidFill>
              </a:rPr>
              <a:t>1°) les bénéfices ou produits qui ne sont pas mis en réserve ou incorporés au capital ; </a:t>
            </a:r>
            <a:endParaRPr lang="fr-FR" dirty="0">
              <a:solidFill>
                <a:srgbClr val="FF0000"/>
              </a:solidFill>
            </a:endParaRPr>
          </a:p>
          <a:p>
            <a:r>
              <a:rPr lang="fr-FR" dirty="0"/>
              <a:t>2°) les sommes ou valeurs mises à la disposition des associés, actionnaires ou porteurs de parts et non prélevées sur les bénéfices ; </a:t>
            </a:r>
          </a:p>
          <a:p>
            <a:r>
              <a:rPr lang="fr-FR" dirty="0"/>
              <a:t>3°) les produits des fonds de placement ; </a:t>
            </a:r>
          </a:p>
          <a:p>
            <a:r>
              <a:rPr lang="fr-FR" dirty="0"/>
              <a:t>4°) les prêts, avances ou acomptes mis à la disposition des associés, directement ou par personne ou société interposée ; </a:t>
            </a:r>
          </a:p>
          <a:p>
            <a:r>
              <a:rPr lang="fr-FR" dirty="0"/>
              <a:t>5°) les rémunérations, avantages et distributions occultes ;</a:t>
            </a:r>
          </a:p>
          <a:p>
            <a:r>
              <a:rPr lang="fr-FR" dirty="0"/>
              <a:t>6°) les rémunérations versées aux associés ou dirigeants, qui ne rétribuent pas un travail ou un service réalisé ou dont le montant est exagéré ; </a:t>
            </a:r>
          </a:p>
          <a:p>
            <a:r>
              <a:rPr lang="fr-FR" dirty="0"/>
              <a:t>7°) </a:t>
            </a:r>
            <a:r>
              <a:rPr lang="fr-FR" b="1" dirty="0"/>
              <a:t>les jetons de présence et tantièmes</a:t>
            </a:r>
            <a:r>
              <a:rPr lang="fr-FR" dirty="0"/>
              <a:t> alloués aux administrateurs des sociétés en rémunération de leur fonction ; </a:t>
            </a:r>
          </a:p>
          <a:p>
            <a:r>
              <a:rPr lang="fr-FR" dirty="0"/>
              <a:t>8°) Abrogé. </a:t>
            </a:r>
          </a:p>
          <a:p>
            <a:r>
              <a:rPr lang="fr-FR" b="1" dirty="0"/>
              <a:t>9°) Les bénéfices nets d’impôts réalisés en Algérie, au titre d’une année d’imposition, par une société non résidente, à travers sa succursale ou toute autre installation professionnelle au sens fiscal.  </a:t>
            </a:r>
            <a:endParaRPr lang="fr-FR" dirty="0">
              <a:effectLst/>
            </a:endParaRPr>
          </a:p>
        </p:txBody>
      </p:sp>
    </p:spTree>
    <p:extLst>
      <p:ext uri="{BB962C8B-B14F-4D97-AF65-F5344CB8AC3E}">
        <p14:creationId xmlns:p14="http://schemas.microsoft.com/office/powerpoint/2010/main" val="379660186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fontScale="77500" lnSpcReduction="20000"/>
          </a:bodyPr>
          <a:lstStyle/>
          <a:p>
            <a:r>
              <a:rPr lang="fr-FR" b="1" dirty="0"/>
              <a:t>-Art de LF 2026 :</a:t>
            </a:r>
            <a:r>
              <a:rPr lang="fr-FR" dirty="0"/>
              <a:t> 12</a:t>
            </a:r>
          </a:p>
          <a:p>
            <a:r>
              <a:rPr lang="fr-FR" b="1" dirty="0"/>
              <a:t>-Art modifié :</a:t>
            </a:r>
            <a:r>
              <a:rPr lang="fr-FR" dirty="0"/>
              <a:t> 140-5 du CID</a:t>
            </a:r>
          </a:p>
          <a:p>
            <a:r>
              <a:rPr lang="fr-FR" b="1" dirty="0"/>
              <a:t>-Objet de la mesure :</a:t>
            </a:r>
            <a:r>
              <a:rPr lang="fr-FR" dirty="0"/>
              <a:t> élargissement de la base imposable des contrats EPC (clés en mains) conclus avec les entreprises étrangères </a:t>
            </a:r>
          </a:p>
          <a:p>
            <a:r>
              <a:rPr lang="fr-FR" b="1" dirty="0"/>
              <a:t>-Objectif de la mesure :</a:t>
            </a:r>
            <a:r>
              <a:rPr lang="fr-FR" dirty="0"/>
              <a:t> plus de clarté dans la détermination de l’assiette imposable, non-discrimination avec les opérateurs nationaux et lutte contre l’érosion des bases d’imposition</a:t>
            </a:r>
          </a:p>
          <a:p>
            <a:pPr marL="82296" indent="0">
              <a:buNone/>
            </a:pPr>
            <a:endParaRPr lang="fr-FR" dirty="0"/>
          </a:p>
          <a:p>
            <a:r>
              <a:rPr lang="fr-FR" dirty="0"/>
              <a:t>Le bénéfice imposable réalisé par les entreprises non résidentes, intervenant en Algérie dans le cadre de l’exécution d’un contrat, portant à la fois sur la fourniture de services, la livraison d’équipements et la réalisation de travaux, </a:t>
            </a:r>
            <a:r>
              <a:rPr lang="fr-FR" b="1" dirty="0"/>
              <a:t>doit comprendre l’ensemble des bénéfices réalisés en Algérie, </a:t>
            </a:r>
            <a:r>
              <a:rPr lang="fr-FR" dirty="0"/>
              <a:t>au sens de la législation fiscale en vigueur, </a:t>
            </a:r>
            <a:r>
              <a:rPr lang="fr-FR" b="1" dirty="0"/>
              <a:t>y compris ceux relatifs à la fourniture des équipements,</a:t>
            </a:r>
            <a:r>
              <a:rPr lang="fr-FR" dirty="0"/>
              <a:t> quand bien même qu’ils soient facturés séparément par le siège et/ou dédouanés au nom de la partie contractante.  </a:t>
            </a:r>
          </a:p>
          <a:p>
            <a:pPr marL="82296" indent="0">
              <a:buNone/>
            </a:pPr>
            <a:r>
              <a:rPr lang="fr-FR" b="1" dirty="0"/>
              <a:t>Q : détermination du régime fiscal des contrats conclus avec les entreprises étrangères, en fonction de leur nature </a:t>
            </a:r>
            <a:r>
              <a:rPr lang="fr-FR" b="1" dirty="0" smtClean="0"/>
              <a:t>?</a:t>
            </a:r>
            <a:endParaRPr lang="fr-FR" dirty="0"/>
          </a:p>
        </p:txBody>
      </p:sp>
    </p:spTree>
    <p:extLst>
      <p:ext uri="{BB962C8B-B14F-4D97-AF65-F5344CB8AC3E}">
        <p14:creationId xmlns:p14="http://schemas.microsoft.com/office/powerpoint/2010/main" val="427175854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fontScale="85000" lnSpcReduction="20000"/>
          </a:bodyPr>
          <a:lstStyle/>
          <a:p>
            <a:r>
              <a:rPr lang="fr-FR" b="1" dirty="0"/>
              <a:t>-Art de LF 2026 :</a:t>
            </a:r>
            <a:r>
              <a:rPr lang="fr-FR" dirty="0"/>
              <a:t> 13</a:t>
            </a:r>
          </a:p>
          <a:p>
            <a:r>
              <a:rPr lang="fr-FR" b="1" dirty="0"/>
              <a:t>-Art modifié :</a:t>
            </a:r>
            <a:r>
              <a:rPr lang="fr-FR" dirty="0"/>
              <a:t> création d’un nouvel art 153 ter du CID</a:t>
            </a:r>
          </a:p>
          <a:p>
            <a:r>
              <a:rPr lang="fr-FR" b="1" dirty="0"/>
              <a:t>-Objet de la mesure :</a:t>
            </a:r>
            <a:r>
              <a:rPr lang="fr-FR" dirty="0"/>
              <a:t> formalisation des obligations des établissements stables</a:t>
            </a:r>
          </a:p>
          <a:p>
            <a:r>
              <a:rPr lang="fr-FR" b="1" dirty="0"/>
              <a:t>-Objectif de la mesure :</a:t>
            </a:r>
            <a:r>
              <a:rPr lang="fr-FR" dirty="0"/>
              <a:t> clarification des obligations fiscales des entreprises étrangères, avec alignement avec les entreprises de droit algérien </a:t>
            </a:r>
          </a:p>
          <a:p>
            <a:pPr marL="82296" indent="0">
              <a:buNone/>
            </a:pPr>
            <a:endParaRPr lang="fr-FR" dirty="0"/>
          </a:p>
          <a:p>
            <a:pPr marL="82296" indent="0">
              <a:buNone/>
            </a:pPr>
            <a:r>
              <a:rPr lang="fr-FR" dirty="0" smtClean="0"/>
              <a:t>	Les </a:t>
            </a:r>
            <a:r>
              <a:rPr lang="fr-FR" dirty="0"/>
              <a:t>entreprises non résidentes intervenant en Algérie par l’intermédiaire d’un établissement stable, au sens des dispositions fiscales conventionnelles, ou de toute autre installation professionnelle au sens fiscal, sont soumises aux obligations fiscales des personnes morales imposées d’après le régime du bénéfice réel, prévu à l’article 148 </a:t>
            </a:r>
            <a:r>
              <a:rPr lang="fr-FR" b="1" dirty="0"/>
              <a:t>(bénéfice réel et comptabilité) </a:t>
            </a:r>
            <a:r>
              <a:rPr lang="fr-FR" dirty="0"/>
              <a:t>, ainsi qu’aux obligations prévues à l’article 161-1 </a:t>
            </a:r>
            <a:r>
              <a:rPr lang="fr-FR" b="1" dirty="0"/>
              <a:t>(dépôt de contrat à 30 jours et d’avenant à 10 jours)</a:t>
            </a:r>
            <a:endParaRPr lang="fr-FR" dirty="0"/>
          </a:p>
          <a:p>
            <a:pPr marL="82296" indent="0">
              <a:buNone/>
            </a:pPr>
            <a:r>
              <a:rPr lang="fr-FR" b="1" dirty="0"/>
              <a:t> </a:t>
            </a:r>
            <a:endParaRPr lang="fr-FR" dirty="0">
              <a:effectLst/>
            </a:endParaRPr>
          </a:p>
        </p:txBody>
      </p:sp>
    </p:spTree>
    <p:extLst>
      <p:ext uri="{BB962C8B-B14F-4D97-AF65-F5344CB8AC3E}">
        <p14:creationId xmlns:p14="http://schemas.microsoft.com/office/powerpoint/2010/main" val="414752526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endParaRPr lang="fr-FR" b="1" dirty="0" smtClean="0"/>
          </a:p>
          <a:p>
            <a:endParaRPr lang="fr-FR" b="1" dirty="0"/>
          </a:p>
          <a:p>
            <a:r>
              <a:rPr lang="fr-FR" b="1" dirty="0" smtClean="0"/>
              <a:t>NB</a:t>
            </a:r>
            <a:r>
              <a:rPr lang="fr-FR" b="1" dirty="0"/>
              <a:t> : les établissements stables des entreprises étrangères ayant conclu des contrats de travaux immobiliers sont soumis au régime de droit commun (mêmes obligations de déclaration et de paiement que les entreprises nationales).</a:t>
            </a:r>
            <a:endParaRPr lang="fr-FR" dirty="0"/>
          </a:p>
        </p:txBody>
      </p:sp>
    </p:spTree>
    <p:extLst>
      <p:ext uri="{BB962C8B-B14F-4D97-AF65-F5344CB8AC3E}">
        <p14:creationId xmlns:p14="http://schemas.microsoft.com/office/powerpoint/2010/main" val="196908578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fontScale="85000" lnSpcReduction="20000"/>
          </a:bodyPr>
          <a:lstStyle/>
          <a:p>
            <a:r>
              <a:rPr lang="fr-FR" b="1" dirty="0"/>
              <a:t>-Art de LF 2026 :</a:t>
            </a:r>
            <a:r>
              <a:rPr lang="fr-FR" dirty="0"/>
              <a:t> 14</a:t>
            </a:r>
          </a:p>
          <a:p>
            <a:r>
              <a:rPr lang="fr-FR" b="1" dirty="0"/>
              <a:t>-Art modifié :</a:t>
            </a:r>
            <a:r>
              <a:rPr lang="fr-FR" dirty="0"/>
              <a:t> abrogation de l’art 156 bis du CID</a:t>
            </a:r>
          </a:p>
          <a:p>
            <a:r>
              <a:rPr lang="fr-FR" b="1" dirty="0"/>
              <a:t>-Objet de la mesure :</a:t>
            </a:r>
            <a:r>
              <a:rPr lang="fr-FR" dirty="0"/>
              <a:t> suppression de l’option pour le régime réel </a:t>
            </a:r>
          </a:p>
          <a:p>
            <a:r>
              <a:rPr lang="fr-FR" b="1" dirty="0"/>
              <a:t>-Objectif de la mesure :</a:t>
            </a:r>
            <a:r>
              <a:rPr lang="fr-FR" dirty="0"/>
              <a:t> simplification de la gestion des dossiers des entreprises étrangères et unification du régime d’imposition en cas de multiplicité de </a:t>
            </a:r>
            <a:r>
              <a:rPr lang="fr-FR" dirty="0" smtClean="0"/>
              <a:t>contrats</a:t>
            </a:r>
          </a:p>
          <a:p>
            <a:endParaRPr lang="fr-FR" dirty="0"/>
          </a:p>
          <a:p>
            <a:pPr marL="82296" indent="0">
              <a:buNone/>
            </a:pPr>
            <a:r>
              <a:rPr lang="fr-FR" dirty="0" smtClean="0"/>
              <a:t>	Les </a:t>
            </a:r>
            <a:r>
              <a:rPr lang="fr-FR" dirty="0"/>
              <a:t>entreprises étrangères soumises à la retenue à la source ne sont plus autorisées à opter pour le régime du bénéfice réel. Elles seront soumises, au titre des contrats conclus, à une retenue de 30%-PM ou 24%-PP sur une base brute, évitant ainsi la situation où une même entité étrangère pouvait être soumise à deux régimes fiscaux différents pour ses divers contrats en Algérie. </a:t>
            </a:r>
          </a:p>
          <a:p>
            <a:pPr marL="82296" indent="0">
              <a:buNone/>
            </a:pPr>
            <a:endParaRPr lang="fr-FR" dirty="0"/>
          </a:p>
          <a:p>
            <a:pPr marL="82296" indent="0">
              <a:buNone/>
            </a:pPr>
            <a:r>
              <a:rPr lang="fr-FR" b="1" dirty="0" smtClean="0"/>
              <a:t>Q</a:t>
            </a:r>
            <a:r>
              <a:rPr lang="fr-FR" b="1" dirty="0"/>
              <a:t> : -cas d’application du régime de la retenue à la source? </a:t>
            </a:r>
            <a:endParaRPr lang="fr-FR" dirty="0"/>
          </a:p>
          <a:p>
            <a:pPr marL="82296" indent="0">
              <a:buNone/>
            </a:pPr>
            <a:r>
              <a:rPr lang="fr-FR" b="1" dirty="0"/>
              <a:t>      </a:t>
            </a:r>
            <a:endParaRPr lang="fr-FR" dirty="0"/>
          </a:p>
        </p:txBody>
      </p:sp>
    </p:spTree>
    <p:extLst>
      <p:ext uri="{BB962C8B-B14F-4D97-AF65-F5344CB8AC3E}">
        <p14:creationId xmlns:p14="http://schemas.microsoft.com/office/powerpoint/2010/main" val="394090468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fontScale="85000" lnSpcReduction="20000"/>
          </a:bodyPr>
          <a:lstStyle/>
          <a:p>
            <a:r>
              <a:rPr lang="fr-FR" b="1" dirty="0"/>
              <a:t>-Art de LF 2026 :</a:t>
            </a:r>
            <a:r>
              <a:rPr lang="fr-FR" dirty="0"/>
              <a:t> 15</a:t>
            </a:r>
          </a:p>
          <a:p>
            <a:r>
              <a:rPr lang="fr-FR" b="1" dirty="0"/>
              <a:t>-Art modifié :</a:t>
            </a:r>
            <a:r>
              <a:rPr lang="fr-FR" dirty="0"/>
              <a:t> 161 du CID</a:t>
            </a:r>
          </a:p>
          <a:p>
            <a:r>
              <a:rPr lang="fr-FR" b="1" dirty="0"/>
              <a:t>-Objet de la mesure :</a:t>
            </a:r>
            <a:r>
              <a:rPr lang="fr-FR" dirty="0"/>
              <a:t> précision des obligations des entreprises étrangères soumises au régime de la retenue à la source</a:t>
            </a:r>
          </a:p>
          <a:p>
            <a:r>
              <a:rPr lang="fr-FR" b="1" dirty="0"/>
              <a:t>-Objectif de la mesure :</a:t>
            </a:r>
            <a:r>
              <a:rPr lang="fr-FR" dirty="0"/>
              <a:t> simplification de la gestion des dossiers des entreprises étrangères</a:t>
            </a:r>
          </a:p>
          <a:p>
            <a:pPr marL="82296" indent="0">
              <a:buNone/>
            </a:pPr>
            <a:r>
              <a:rPr lang="fr-FR" dirty="0"/>
              <a:t> </a:t>
            </a:r>
          </a:p>
          <a:p>
            <a:pPr marL="82296" indent="0">
              <a:buNone/>
            </a:pPr>
            <a:r>
              <a:rPr lang="fr-FR" dirty="0" smtClean="0"/>
              <a:t>	La </a:t>
            </a:r>
            <a:r>
              <a:rPr lang="fr-FR" dirty="0"/>
              <a:t>présente mesure a pour objet : </a:t>
            </a:r>
          </a:p>
          <a:p>
            <a:r>
              <a:rPr lang="fr-FR" b="1" dirty="0"/>
              <a:t>-De supprimer l’obligation faite au service fiscal gestionnaire de signifier, dans un délai de 15 jours,  aux entreprises étrangères les obligations qui leur incombent ;</a:t>
            </a:r>
            <a:endParaRPr lang="fr-FR" dirty="0"/>
          </a:p>
          <a:p>
            <a:r>
              <a:rPr lang="fr-FR" b="1" dirty="0"/>
              <a:t>-D’étendre le champ d’application de l’obligation de notification des contrats et avenants, </a:t>
            </a:r>
            <a:r>
              <a:rPr lang="fr-FR" dirty="0"/>
              <a:t>à : </a:t>
            </a:r>
          </a:p>
          <a:p>
            <a:pPr marL="82296" indent="0">
              <a:buNone/>
            </a:pPr>
            <a:r>
              <a:rPr lang="fr-FR" dirty="0" smtClean="0"/>
              <a:t>-</a:t>
            </a:r>
            <a:r>
              <a:rPr lang="fr-FR" dirty="0"/>
              <a:t>Tout nouveau contrat conclu (avec le même client ou des clients différents) postérieurement au contrat initial ; </a:t>
            </a:r>
          </a:p>
          <a:p>
            <a:pPr marL="82296" indent="0">
              <a:buNone/>
            </a:pPr>
            <a:r>
              <a:rPr lang="fr-FR" dirty="0"/>
              <a:t>-Toute résiliation d’un contrat initialement notifié à l’administration fiscale.  </a:t>
            </a:r>
          </a:p>
        </p:txBody>
      </p:sp>
    </p:spTree>
    <p:extLst>
      <p:ext uri="{BB962C8B-B14F-4D97-AF65-F5344CB8AC3E}">
        <p14:creationId xmlns:p14="http://schemas.microsoft.com/office/powerpoint/2010/main" val="2620281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BE 2026- en mds DA</a:t>
            </a:r>
            <a:endParaRPr lang="fr-FR" b="1" dirty="0"/>
          </a:p>
        </p:txBody>
      </p:sp>
      <p:sp>
        <p:nvSpPr>
          <p:cNvPr id="3" name="Espace réservé du contenu 2"/>
          <p:cNvSpPr>
            <a:spLocks noGrp="1"/>
          </p:cNvSpPr>
          <p:nvPr>
            <p:ph idx="1"/>
          </p:nvPr>
        </p:nvSpPr>
        <p:spPr/>
        <p:txBody>
          <a:bodyPr>
            <a:normAutofit fontScale="85000" lnSpcReduction="10000"/>
          </a:bodyPr>
          <a:lstStyle/>
          <a:p>
            <a:pPr marL="0" indent="0">
              <a:buNone/>
            </a:pPr>
            <a:endParaRPr lang="fr-FR" dirty="0" smtClean="0"/>
          </a:p>
          <a:p>
            <a:pPr marL="0" indent="0">
              <a:buNone/>
            </a:pPr>
            <a:r>
              <a:rPr lang="fr-FR" dirty="0"/>
              <a:t>	</a:t>
            </a:r>
            <a:r>
              <a:rPr lang="fr-FR" b="1" dirty="0">
                <a:solidFill>
                  <a:srgbClr val="FF0000"/>
                </a:solidFill>
              </a:rPr>
              <a:t>Les dépenses de transferts </a:t>
            </a:r>
            <a:r>
              <a:rPr lang="fr-FR" dirty="0"/>
              <a:t>couvrent principalement : </a:t>
            </a:r>
            <a:endParaRPr lang="fr-FR" dirty="0" smtClean="0"/>
          </a:p>
          <a:p>
            <a:pPr marL="0" indent="0">
              <a:buNone/>
            </a:pPr>
            <a:r>
              <a:rPr lang="fr-FR" dirty="0" smtClean="0"/>
              <a:t>• </a:t>
            </a:r>
            <a:r>
              <a:rPr lang="fr-FR" dirty="0"/>
              <a:t>Les subventions aux établissements publics et organismes sous tutelle : 2.812 </a:t>
            </a:r>
            <a:r>
              <a:rPr lang="fr-FR" dirty="0" smtClean="0"/>
              <a:t>mds</a:t>
            </a:r>
            <a:r>
              <a:rPr lang="fr-FR" dirty="0"/>
              <a:t>, dont 1 768 </a:t>
            </a:r>
            <a:r>
              <a:rPr lang="fr-FR" dirty="0" smtClean="0"/>
              <a:t>mds </a:t>
            </a:r>
            <a:r>
              <a:rPr lang="fr-FR" dirty="0"/>
              <a:t>DA au titre des subventions aux EPA ; </a:t>
            </a:r>
            <a:endParaRPr lang="fr-FR" dirty="0" smtClean="0"/>
          </a:p>
          <a:p>
            <a:pPr marL="0" indent="0">
              <a:buNone/>
            </a:pPr>
            <a:r>
              <a:rPr lang="fr-FR" dirty="0" smtClean="0"/>
              <a:t>• </a:t>
            </a:r>
            <a:r>
              <a:rPr lang="fr-FR" dirty="0"/>
              <a:t>Les transferts aux personnes : 2.284 </a:t>
            </a:r>
            <a:r>
              <a:rPr lang="fr-FR" dirty="0" smtClean="0"/>
              <a:t>mds </a:t>
            </a:r>
            <a:r>
              <a:rPr lang="fr-FR" dirty="0"/>
              <a:t>DA, dont </a:t>
            </a:r>
            <a:r>
              <a:rPr lang="fr-FR" b="1" dirty="0"/>
              <a:t>allocation chômage 420 </a:t>
            </a:r>
            <a:r>
              <a:rPr lang="fr-FR" b="1" dirty="0" smtClean="0"/>
              <a:t>mds </a:t>
            </a:r>
            <a:r>
              <a:rPr lang="fr-FR" b="1" dirty="0"/>
              <a:t>DA ( 2.184.560 bénéficiaires), </a:t>
            </a:r>
            <a:r>
              <a:rPr lang="fr-FR" dirty="0"/>
              <a:t>424 </a:t>
            </a:r>
            <a:r>
              <a:rPr lang="fr-FR" dirty="0" smtClean="0"/>
              <a:t>mds </a:t>
            </a:r>
            <a:r>
              <a:rPr lang="fr-FR" dirty="0"/>
              <a:t>DA – retraites et assimilé ; </a:t>
            </a:r>
            <a:endParaRPr lang="fr-FR" dirty="0" smtClean="0"/>
          </a:p>
          <a:p>
            <a:pPr marL="0" indent="0">
              <a:buNone/>
            </a:pPr>
            <a:r>
              <a:rPr lang="fr-FR" dirty="0" smtClean="0"/>
              <a:t>• </a:t>
            </a:r>
            <a:r>
              <a:rPr lang="fr-FR" dirty="0"/>
              <a:t>Les subventions aux </a:t>
            </a:r>
            <a:r>
              <a:rPr lang="fr-FR" b="1" dirty="0"/>
              <a:t>produis de large consommation</a:t>
            </a:r>
            <a:r>
              <a:rPr lang="fr-FR" dirty="0"/>
              <a:t>, en l’occurrence les céréales, le lait, l’eau dessalée, l’énergie, le sucre, l’huile et le café. Le montant global avoisine </a:t>
            </a:r>
            <a:r>
              <a:rPr lang="fr-FR" b="1" dirty="0"/>
              <a:t>657 </a:t>
            </a:r>
            <a:r>
              <a:rPr lang="fr-FR" b="1" dirty="0" smtClean="0"/>
              <a:t>mds </a:t>
            </a:r>
            <a:r>
              <a:rPr lang="fr-FR" b="1" dirty="0"/>
              <a:t>DA. </a:t>
            </a:r>
            <a:endParaRPr lang="fr-FR" b="1" dirty="0" smtClean="0"/>
          </a:p>
          <a:p>
            <a:pPr marL="0" indent="0">
              <a:buNone/>
            </a:pPr>
            <a:r>
              <a:rPr lang="fr-FR" b="1" dirty="0" smtClean="0">
                <a:solidFill>
                  <a:srgbClr val="FF0000"/>
                </a:solidFill>
              </a:rPr>
              <a:t>Les TS = 5753 mds DA, soit 33% du total des dépenses</a:t>
            </a:r>
            <a:endParaRPr lang="fr-FR" b="1" dirty="0">
              <a:solidFill>
                <a:srgbClr val="FF0000"/>
              </a:solidFill>
            </a:endParaRPr>
          </a:p>
        </p:txBody>
      </p:sp>
    </p:spTree>
    <p:extLst>
      <p:ext uri="{BB962C8B-B14F-4D97-AF65-F5344CB8AC3E}">
        <p14:creationId xmlns:p14="http://schemas.microsoft.com/office/powerpoint/2010/main" val="94405220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fontScale="92500" lnSpcReduction="20000"/>
          </a:bodyPr>
          <a:lstStyle/>
          <a:p>
            <a:pPr marL="82296" indent="0">
              <a:buNone/>
            </a:pPr>
            <a:r>
              <a:rPr lang="fr-FR" dirty="0" smtClean="0"/>
              <a:t>	-</a:t>
            </a:r>
            <a:r>
              <a:rPr lang="fr-FR" b="1" dirty="0"/>
              <a:t>D’étendre l’application de l’amende fiscale aux obligations comptables :  </a:t>
            </a:r>
            <a:r>
              <a:rPr lang="fr-FR" dirty="0"/>
              <a:t>  </a:t>
            </a:r>
          </a:p>
          <a:p>
            <a:pPr marL="82296" indent="0">
              <a:buNone/>
            </a:pPr>
            <a:endParaRPr lang="fr-FR" dirty="0"/>
          </a:p>
          <a:p>
            <a:r>
              <a:rPr lang="fr-FR" dirty="0"/>
              <a:t>Ainsi, l’amende fiscale prévue à l’article 194-5 du CIDTA, s’appliquera désormais au manquement à l’obligation de : </a:t>
            </a:r>
          </a:p>
          <a:p>
            <a:pPr lvl="0" fontAlgn="base"/>
            <a:r>
              <a:rPr lang="fr-FR" dirty="0"/>
              <a:t>Notification d’un exemplaire des contrats conclus (ainsi que tout avenant ou modification s’y rattachant) ; </a:t>
            </a:r>
          </a:p>
          <a:p>
            <a:pPr lvl="0" fontAlgn="base"/>
            <a:r>
              <a:rPr lang="fr-FR" dirty="0"/>
              <a:t>Tenue du livre, aux pages cotées et paraphées par le service, des achats et acquisitions, des recettes, des traitements et salaires, des rémunérations, commissions et honoraires et des locations de toute nature. </a:t>
            </a:r>
          </a:p>
          <a:p>
            <a:pPr marL="82296" indent="0">
              <a:buNone/>
            </a:pPr>
            <a:endParaRPr lang="fr-FR" dirty="0"/>
          </a:p>
          <a:p>
            <a:pPr marL="82296" indent="0">
              <a:buNone/>
            </a:pPr>
            <a:r>
              <a:rPr lang="fr-FR" b="1" dirty="0"/>
              <a:t>NB : Sont passibles d‘une amende fiscale d‘un montant de 500.000 DA, les manquements aux obligations prévues aux articles 153 bis et 161 du CID.</a:t>
            </a:r>
            <a:endParaRPr lang="fr-FR" dirty="0"/>
          </a:p>
        </p:txBody>
      </p:sp>
    </p:spTree>
    <p:extLst>
      <p:ext uri="{BB962C8B-B14F-4D97-AF65-F5344CB8AC3E}">
        <p14:creationId xmlns:p14="http://schemas.microsoft.com/office/powerpoint/2010/main" val="361609276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fontScale="77500" lnSpcReduction="20000"/>
          </a:bodyPr>
          <a:lstStyle/>
          <a:p>
            <a:r>
              <a:rPr lang="fr-FR" b="1" dirty="0"/>
              <a:t>-Art de LF 2026 :</a:t>
            </a:r>
            <a:r>
              <a:rPr lang="fr-FR" dirty="0"/>
              <a:t> 16</a:t>
            </a:r>
          </a:p>
          <a:p>
            <a:r>
              <a:rPr lang="fr-FR" b="1" dirty="0"/>
              <a:t>-Art modifié :</a:t>
            </a:r>
            <a:r>
              <a:rPr lang="fr-FR" dirty="0"/>
              <a:t> 169-6 du CID</a:t>
            </a:r>
          </a:p>
          <a:p>
            <a:r>
              <a:rPr lang="fr-FR" b="1" dirty="0"/>
              <a:t>-Objet de la mesure :</a:t>
            </a:r>
            <a:r>
              <a:rPr lang="fr-FR" dirty="0"/>
              <a:t> non-déductibilité des charges "notionnelles"</a:t>
            </a:r>
          </a:p>
          <a:p>
            <a:r>
              <a:rPr lang="fr-FR" b="1" dirty="0"/>
              <a:t>-Objectif de la mesure :</a:t>
            </a:r>
            <a:r>
              <a:rPr lang="fr-FR" dirty="0"/>
              <a:t> alignement avec les règles standards de la fiscalité internationale en matière de lutte contre l'érosion de la base d'imposition (BEPS)</a:t>
            </a:r>
          </a:p>
          <a:p>
            <a:pPr marL="82296" indent="0">
              <a:buNone/>
            </a:pPr>
            <a:endParaRPr lang="fr-FR" dirty="0"/>
          </a:p>
          <a:p>
            <a:pPr marL="82296" indent="0">
              <a:buNone/>
            </a:pPr>
            <a:r>
              <a:rPr lang="fr-FR" b="1" dirty="0"/>
              <a:t>	</a:t>
            </a:r>
            <a:r>
              <a:rPr lang="fr-FR" b="1" dirty="0" smtClean="0"/>
              <a:t>Ne </a:t>
            </a:r>
            <a:r>
              <a:rPr lang="fr-FR" b="1" dirty="0"/>
              <a:t>sont pas admises en déduction</a:t>
            </a:r>
            <a:r>
              <a:rPr lang="fr-FR" dirty="0"/>
              <a:t>, les sommes versées, à d’autres titres que les remboursements de frais réels, par l’établissement stable ou toute autre installation professionnelle, au siège central de l’entreprise ou à l’un quelconque de ses bureaux, comme : </a:t>
            </a:r>
            <a:r>
              <a:rPr lang="fr-FR" b="1" dirty="0"/>
              <a:t>redevances, honoraires</a:t>
            </a:r>
            <a:r>
              <a:rPr lang="fr-FR" dirty="0"/>
              <a:t> ou autres paiements similaires, pour </a:t>
            </a:r>
            <a:r>
              <a:rPr lang="fr-FR" b="1" dirty="0"/>
              <a:t>l’usage de brevets ou d’autres droits</a:t>
            </a:r>
            <a:r>
              <a:rPr lang="fr-FR" dirty="0"/>
              <a:t>, ou comme </a:t>
            </a:r>
            <a:r>
              <a:rPr lang="fr-FR" b="1" dirty="0"/>
              <a:t>commissions</a:t>
            </a:r>
            <a:r>
              <a:rPr lang="fr-FR" dirty="0"/>
              <a:t>, pour des </a:t>
            </a:r>
            <a:r>
              <a:rPr lang="fr-FR" b="1" dirty="0"/>
              <a:t>services précis fournis</a:t>
            </a:r>
            <a:r>
              <a:rPr lang="fr-FR" dirty="0"/>
              <a:t> ou pour une activité de direction ou comme </a:t>
            </a:r>
            <a:r>
              <a:rPr lang="fr-FR" b="1" dirty="0"/>
              <a:t>intérêts sur des sommes prêtées</a:t>
            </a:r>
            <a:r>
              <a:rPr lang="fr-FR" dirty="0"/>
              <a:t> à l’établissement stable ou toute autre installation au sens fiscal.</a:t>
            </a:r>
            <a:r>
              <a:rPr lang="fr-FR" b="1" dirty="0"/>
              <a:t> </a:t>
            </a:r>
            <a:endParaRPr lang="fr-FR" dirty="0"/>
          </a:p>
          <a:p>
            <a:r>
              <a:rPr lang="fr-FR" dirty="0"/>
              <a:t>Cette disposition aura un impact majeur sur la détermination du résultat fiscal des succursales, qui ne pourront plus déduire ces flux internes.</a:t>
            </a:r>
          </a:p>
        </p:txBody>
      </p:sp>
    </p:spTree>
    <p:extLst>
      <p:ext uri="{BB962C8B-B14F-4D97-AF65-F5344CB8AC3E}">
        <p14:creationId xmlns:p14="http://schemas.microsoft.com/office/powerpoint/2010/main" val="30999966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r>
              <a:rPr lang="fr-FR" b="1" dirty="0"/>
              <a:t>-Art de LF 2026 :</a:t>
            </a:r>
            <a:r>
              <a:rPr lang="fr-FR" dirty="0"/>
              <a:t> 28</a:t>
            </a:r>
          </a:p>
          <a:p>
            <a:r>
              <a:rPr lang="fr-FR" b="1" dirty="0"/>
              <a:t>-Art modifié :</a:t>
            </a:r>
            <a:r>
              <a:rPr lang="fr-FR" dirty="0"/>
              <a:t> création de l’art 356-quinquiés  du CID</a:t>
            </a:r>
          </a:p>
          <a:p>
            <a:r>
              <a:rPr lang="fr-FR" b="1" dirty="0"/>
              <a:t>-Objet de la mesure :</a:t>
            </a:r>
            <a:r>
              <a:rPr lang="fr-FR" dirty="0"/>
              <a:t> bénéfices réputés distribués au profit des entreprises non établies</a:t>
            </a:r>
          </a:p>
          <a:p>
            <a:r>
              <a:rPr lang="fr-FR" b="1" dirty="0"/>
              <a:t>-Objectif de la mesure :</a:t>
            </a:r>
            <a:r>
              <a:rPr lang="fr-FR" dirty="0"/>
              <a:t> clarification des modalités de déclaration et de paiement </a:t>
            </a:r>
            <a:endParaRPr lang="fr-FR" dirty="0" smtClean="0"/>
          </a:p>
          <a:p>
            <a:pPr marL="82296" indent="0">
              <a:buNone/>
            </a:pPr>
            <a:r>
              <a:rPr lang="fr-FR" dirty="0"/>
              <a:t>	</a:t>
            </a:r>
            <a:r>
              <a:rPr lang="fr-FR" dirty="0" smtClean="0"/>
              <a:t>Les </a:t>
            </a:r>
            <a:r>
              <a:rPr lang="fr-FR" dirty="0"/>
              <a:t>sociétés non résidentes sont tenues de </a:t>
            </a:r>
            <a:r>
              <a:rPr lang="fr-FR" b="1" dirty="0"/>
              <a:t>calculer et de payer l’impôt afférent aux bénéfices réputés distribués, </a:t>
            </a:r>
            <a:r>
              <a:rPr lang="fr-FR" dirty="0"/>
              <a:t>dans les conditions et délais fixés en ce qui concerne le paiement du </a:t>
            </a:r>
            <a:r>
              <a:rPr lang="fr-FR" b="1" dirty="0"/>
              <a:t>solde de liquidation de l’impôt sur les bénéfices des sociétés (20 mai N+1).</a:t>
            </a:r>
            <a:r>
              <a:rPr lang="fr-FR" dirty="0"/>
              <a:t>  </a:t>
            </a:r>
          </a:p>
        </p:txBody>
      </p:sp>
    </p:spTree>
    <p:extLst>
      <p:ext uri="{BB962C8B-B14F-4D97-AF65-F5344CB8AC3E}">
        <p14:creationId xmlns:p14="http://schemas.microsoft.com/office/powerpoint/2010/main" val="245110657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lnSpcReduction="10000"/>
          </a:bodyPr>
          <a:lstStyle/>
          <a:p>
            <a:pPr algn="ctr"/>
            <a:r>
              <a:rPr lang="fr-FR" b="1" dirty="0"/>
              <a:t>Conclusion : </a:t>
            </a:r>
            <a:endParaRPr lang="fr-FR" b="1" dirty="0" smtClean="0"/>
          </a:p>
          <a:p>
            <a:pPr marL="82296" indent="0">
              <a:buNone/>
            </a:pPr>
            <a:endParaRPr lang="fr-FR" b="1" dirty="0"/>
          </a:p>
          <a:p>
            <a:pPr marL="82296" indent="0">
              <a:buNone/>
            </a:pPr>
            <a:r>
              <a:rPr lang="fr-FR" b="1" dirty="0" smtClean="0"/>
              <a:t>	En </a:t>
            </a:r>
            <a:r>
              <a:rPr lang="fr-FR" b="1" dirty="0"/>
              <a:t>combinant la redéfinition du bénéfice distribué (Art. 6 et 28), l'élargissement de l'assiette des contrats "clés en main" (Art. 12), la formalisation des obligations déclaratives (Art. 13), et la non déductibilité des charges notionnelles (Art. 16), </a:t>
            </a:r>
            <a:r>
              <a:rPr lang="fr-FR" b="1" dirty="0">
                <a:solidFill>
                  <a:srgbClr val="FF0000"/>
                </a:solidFill>
              </a:rPr>
              <a:t>la législation fiscale ne s’est pas contentée d’introduire des mesures sommaires de réajustement, mais elle instaure une véritable fiscalité internationale efficiente et non discriminatoire, rendant inopérants les schémas d'optimisation et les pratiques d’érosion de la base imposable.</a:t>
            </a:r>
            <a:endParaRPr lang="fr-FR" dirty="0">
              <a:solidFill>
                <a:srgbClr val="FF0000"/>
              </a:solidFill>
            </a:endParaRPr>
          </a:p>
          <a:p>
            <a:pPr marL="82296" indent="0">
              <a:buNone/>
            </a:pPr>
            <a:endParaRPr lang="fr-FR" dirty="0"/>
          </a:p>
        </p:txBody>
      </p:sp>
    </p:spTree>
    <p:extLst>
      <p:ext uri="{BB962C8B-B14F-4D97-AF65-F5344CB8AC3E}">
        <p14:creationId xmlns:p14="http://schemas.microsoft.com/office/powerpoint/2010/main" val="275477644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82296" indent="0" algn="just">
              <a:spcAft>
                <a:spcPts val="0"/>
              </a:spcAft>
              <a:buNone/>
            </a:pPr>
            <a:r>
              <a:rPr lang="fr-FR" b="1" dirty="0">
                <a:solidFill>
                  <a:srgbClr val="000000"/>
                </a:solidFill>
                <a:ea typeface="Times New Roman" panose="02020603050405020304" pitchFamily="18" charset="0"/>
                <a:cs typeface="Calibri" panose="020F0502020204030204" pitchFamily="34" charset="0"/>
              </a:rPr>
              <a:t> </a:t>
            </a:r>
            <a:endParaRPr lang="fr-FR" dirty="0"/>
          </a:p>
          <a:p>
            <a:pPr marL="0" lvl="0" indent="0" algn="just">
              <a:spcAft>
                <a:spcPts val="0"/>
              </a:spcAft>
              <a:buNone/>
            </a:pPr>
            <a:endParaRPr lang="fr-FR" dirty="0" smtClean="0">
              <a:ea typeface="Times New Roman" panose="02020603050405020304" pitchFamily="18" charset="0"/>
              <a:cs typeface="Calibri" panose="020F0502020204030204" pitchFamily="34" charset="0"/>
            </a:endParaRPr>
          </a:p>
          <a:p>
            <a:pPr marL="0" lvl="0" indent="0" algn="just">
              <a:spcAft>
                <a:spcPts val="0"/>
              </a:spcAft>
              <a:buNone/>
            </a:pPr>
            <a:endParaRPr lang="fr-FR" dirty="0">
              <a:ea typeface="Times New Roman" panose="02020603050405020304" pitchFamily="18" charset="0"/>
              <a:cs typeface="Calibri" panose="020F0502020204030204" pitchFamily="34" charset="0"/>
            </a:endParaRPr>
          </a:p>
          <a:p>
            <a:pPr marL="0" lvl="0" indent="0" algn="just">
              <a:spcAft>
                <a:spcPts val="0"/>
              </a:spcAft>
              <a:buNone/>
            </a:pPr>
            <a:endParaRPr lang="fr-FR" dirty="0" smtClean="0">
              <a:ea typeface="Times New Roman" panose="02020603050405020304" pitchFamily="18" charset="0"/>
              <a:cs typeface="Calibri" panose="020F0502020204030204" pitchFamily="34" charset="0"/>
            </a:endParaRPr>
          </a:p>
          <a:p>
            <a:pPr marL="0" lvl="0" indent="0" algn="ctr">
              <a:spcAft>
                <a:spcPts val="0"/>
              </a:spcAft>
              <a:buNone/>
            </a:pPr>
            <a:r>
              <a:rPr lang="fr-FR" b="1" dirty="0" smtClean="0">
                <a:ea typeface="Times New Roman" panose="02020603050405020304" pitchFamily="18" charset="0"/>
                <a:cs typeface="Calibri" panose="020F0502020204030204" pitchFamily="34" charset="0"/>
              </a:rPr>
              <a:t>X-</a:t>
            </a:r>
            <a:r>
              <a:rPr lang="fr-FR" b="1" dirty="0">
                <a:ea typeface="Times New Roman" panose="02020603050405020304" pitchFamily="18" charset="0"/>
                <a:cs typeface="Calibri" panose="020F0502020204030204" pitchFamily="34" charset="0"/>
              </a:rPr>
              <a:t> </a:t>
            </a:r>
            <a:r>
              <a:rPr lang="fr-FR" b="1" dirty="0">
                <a:solidFill>
                  <a:srgbClr val="000000"/>
                </a:solidFill>
                <a:ea typeface="Times New Roman" panose="02020603050405020304" pitchFamily="18" charset="0"/>
                <a:cs typeface="Calibri" panose="020F0502020204030204" pitchFamily="34" charset="0"/>
              </a:rPr>
              <a:t>Analyse des mesures de lutte contre les manœuvres frauduleuses</a:t>
            </a:r>
            <a:endParaRPr lang="fr-FR" dirty="0"/>
          </a:p>
          <a:p>
            <a:pPr marL="0" lvl="0" indent="0" algn="just">
              <a:spcAft>
                <a:spcPts val="0"/>
              </a:spcAft>
              <a:buNone/>
            </a:pPr>
            <a:endParaRPr lang="fr-FR" dirty="0"/>
          </a:p>
          <a:p>
            <a:pPr marL="82296" indent="0" algn="just">
              <a:lnSpc>
                <a:spcPct val="107000"/>
              </a:lnSpc>
              <a:spcAft>
                <a:spcPts val="0"/>
              </a:spcAft>
              <a:buNone/>
            </a:pP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976171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1" y="248194"/>
            <a:ext cx="10384971" cy="6466114"/>
          </a:xfrm>
        </p:spPr>
        <p:txBody>
          <a:bodyPr>
            <a:normAutofit fontScale="85000" lnSpcReduction="20000"/>
          </a:bodyPr>
          <a:lstStyle/>
          <a:p>
            <a:pPr marL="82296" indent="0" algn="just">
              <a:spcAft>
                <a:spcPts val="0"/>
              </a:spcAft>
              <a:buNone/>
            </a:pPr>
            <a:r>
              <a:rPr lang="fr-FR" b="1" dirty="0">
                <a:solidFill>
                  <a:srgbClr val="000000"/>
                </a:solidFill>
                <a:ea typeface="Times New Roman" panose="02020603050405020304" pitchFamily="18" charset="0"/>
                <a:cs typeface="Calibri" panose="020F0502020204030204" pitchFamily="34" charset="0"/>
              </a:rPr>
              <a:t> </a:t>
            </a:r>
            <a:endParaRPr lang="fr-FR" b="1" dirty="0" smtClean="0">
              <a:solidFill>
                <a:srgbClr val="000000"/>
              </a:solidFill>
              <a:ea typeface="Times New Roman" panose="02020603050405020304" pitchFamily="18" charset="0"/>
              <a:cs typeface="Calibri" panose="020F0502020204030204" pitchFamily="34" charset="0"/>
            </a:endParaRPr>
          </a:p>
          <a:p>
            <a:r>
              <a:rPr lang="fr-FR" b="1" dirty="0"/>
              <a:t>-Art de LF 2026 :</a:t>
            </a:r>
            <a:r>
              <a:rPr lang="fr-FR" dirty="0"/>
              <a:t> 25, </a:t>
            </a:r>
            <a:r>
              <a:rPr lang="fr-FR" dirty="0" smtClean="0"/>
              <a:t>89</a:t>
            </a:r>
            <a:endParaRPr lang="fr-FR" dirty="0"/>
          </a:p>
          <a:p>
            <a:r>
              <a:rPr lang="fr-FR" b="1" dirty="0"/>
              <a:t>-Art modifié :</a:t>
            </a:r>
            <a:r>
              <a:rPr lang="fr-FR" dirty="0"/>
              <a:t> 303 du CID et 104 CPF</a:t>
            </a:r>
          </a:p>
          <a:p>
            <a:r>
              <a:rPr lang="fr-FR" b="1" dirty="0"/>
              <a:t>-Objet de la mesure : </a:t>
            </a:r>
            <a:r>
              <a:rPr lang="fr-FR" dirty="0"/>
              <a:t>réaménagement des sanctions pour manœuvres frauduleuses</a:t>
            </a:r>
          </a:p>
          <a:p>
            <a:r>
              <a:rPr lang="fr-FR" b="1" dirty="0"/>
              <a:t>-Objectif de la mesure : </a:t>
            </a:r>
            <a:r>
              <a:rPr lang="fr-FR" dirty="0" smtClean="0"/>
              <a:t>adaptation </a:t>
            </a:r>
            <a:r>
              <a:rPr lang="fr-FR" dirty="0"/>
              <a:t>aux dispositions du CPP</a:t>
            </a:r>
          </a:p>
          <a:p>
            <a:pPr marL="82296" indent="0">
              <a:buNone/>
            </a:pPr>
            <a:r>
              <a:rPr lang="fr-FR" b="1" dirty="0"/>
              <a:t>	</a:t>
            </a:r>
            <a:endParaRPr lang="fr-FR" b="1" dirty="0" smtClean="0"/>
          </a:p>
          <a:p>
            <a:pPr marL="82296" indent="0">
              <a:buNone/>
            </a:pPr>
            <a:r>
              <a:rPr lang="fr-FR" b="1" dirty="0"/>
              <a:t>	</a:t>
            </a:r>
            <a:r>
              <a:rPr lang="fr-FR" dirty="0"/>
              <a:t>L</a:t>
            </a:r>
            <a:r>
              <a:rPr lang="fr-FR" dirty="0" smtClean="0"/>
              <a:t>es </a:t>
            </a:r>
            <a:r>
              <a:rPr lang="fr-FR" dirty="0"/>
              <a:t>actes frauduleux sont passibles de </a:t>
            </a:r>
            <a:r>
              <a:rPr lang="fr-FR" b="1" dirty="0"/>
              <a:t>sanctions progressives, en fonction du montant des droits éludés, </a:t>
            </a:r>
            <a:r>
              <a:rPr lang="fr-FR" dirty="0"/>
              <a:t>comme suit :  </a:t>
            </a:r>
          </a:p>
          <a:p>
            <a:pPr marL="82296" indent="0">
              <a:buNone/>
            </a:pPr>
            <a:r>
              <a:rPr lang="fr-FR" dirty="0"/>
              <a:t>− D‘une amende pénale de 50.000 DA à 100.000 DA, lorsque le montant des droits éludés n‘excède pas 100.000 DA ; </a:t>
            </a:r>
          </a:p>
          <a:p>
            <a:pPr marL="82296" indent="0">
              <a:buNone/>
            </a:pPr>
            <a:r>
              <a:rPr lang="fr-FR" dirty="0"/>
              <a:t>− De l‘emprisonnement de deux (02) mois à six (06) mois et d‘une amende de 100.000 DA à 500.000 DA, ou de l‘une de ces deux peines seulement, lorsque le montant des droits éludés est supérieur à 100.000 DA et n‘excède pas 1.000.000 DA ; </a:t>
            </a:r>
          </a:p>
          <a:p>
            <a:pPr marL="82296" indent="0" algn="just">
              <a:lnSpc>
                <a:spcPct val="107000"/>
              </a:lnSpc>
              <a:spcAft>
                <a:spcPts val="0"/>
              </a:spcAft>
              <a:buNone/>
            </a:pPr>
            <a:r>
              <a:rPr lang="fr-FR" dirty="0">
                <a:latin typeface="Calibri" panose="020F0502020204030204" pitchFamily="34" charset="0"/>
                <a:ea typeface="Times New Roman" panose="02020603050405020304" pitchFamily="18" charset="0"/>
                <a:cs typeface="Calibri" panose="020F0502020204030204" pitchFamily="34" charset="0"/>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581848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fontScale="70000" lnSpcReduction="20000"/>
          </a:bodyPr>
          <a:lstStyle/>
          <a:p>
            <a:pPr marL="82296" indent="0" algn="just">
              <a:spcAft>
                <a:spcPts val="0"/>
              </a:spcAft>
              <a:buNone/>
            </a:pPr>
            <a:r>
              <a:rPr lang="fr-FR" b="1" dirty="0">
                <a:solidFill>
                  <a:srgbClr val="000000"/>
                </a:solidFill>
                <a:ea typeface="Times New Roman" panose="02020603050405020304" pitchFamily="18" charset="0"/>
                <a:cs typeface="Calibri" panose="020F0502020204030204" pitchFamily="34" charset="0"/>
              </a:rPr>
              <a:t> </a:t>
            </a:r>
            <a:endParaRPr lang="fr-FR" dirty="0"/>
          </a:p>
          <a:p>
            <a:pPr marL="82296" indent="0">
              <a:buNone/>
            </a:pPr>
            <a:r>
              <a:rPr lang="fr-FR" dirty="0"/>
              <a:t>− De l‘emprisonnement de six (06) mois à deux (02) ans et d‘une amende de 500.000 DA à 2.000.000 DA, ou de l‘une de ces deux peines seulement, lorsque le montant des droits éludés est supérieur à 1.000.000 DA et n‘excède pas 5.000.000 DA ; </a:t>
            </a:r>
          </a:p>
          <a:p>
            <a:pPr marL="82296" indent="0">
              <a:buNone/>
            </a:pPr>
            <a:r>
              <a:rPr lang="fr-FR" dirty="0"/>
              <a:t>− De l‘emprisonnement de deux (02) ans à cinq (05) ans et d‘une amende de 2.000.000 DA à 5.000.000 DA, ou de l‘une de ces deux peines seulement, lorsque le montant des droits éludés est supérieur à 5.000.000 DA et n‘excède pas 10.000.000 DA ; </a:t>
            </a:r>
            <a:r>
              <a:rPr lang="fr-FR" b="1" dirty="0" smtClean="0">
                <a:solidFill>
                  <a:srgbClr val="FF0000"/>
                </a:solidFill>
              </a:rPr>
              <a:t>( LF 2026 : montant </a:t>
            </a:r>
            <a:r>
              <a:rPr lang="fr-FR" b="1" dirty="0">
                <a:solidFill>
                  <a:srgbClr val="FF0000"/>
                </a:solidFill>
              </a:rPr>
              <a:t>des droits éludés 5.000.000 DA</a:t>
            </a:r>
            <a:r>
              <a:rPr lang="fr-FR" b="1" dirty="0" smtClean="0">
                <a:solidFill>
                  <a:srgbClr val="FF0000"/>
                </a:solidFill>
              </a:rPr>
              <a:t>.)</a:t>
            </a:r>
          </a:p>
          <a:p>
            <a:pPr marL="82296" indent="0">
              <a:buNone/>
            </a:pPr>
            <a:r>
              <a:rPr lang="fr-FR" dirty="0" smtClean="0"/>
              <a:t> </a:t>
            </a:r>
            <a:r>
              <a:rPr lang="fr-FR" b="1" dirty="0" smtClean="0">
                <a:solidFill>
                  <a:srgbClr val="FF0000"/>
                </a:solidFill>
              </a:rPr>
              <a:t>Remplacement de </a:t>
            </a:r>
            <a:r>
              <a:rPr lang="fr-FR" dirty="0" smtClean="0"/>
              <a:t>− </a:t>
            </a:r>
            <a:r>
              <a:rPr lang="fr-FR" dirty="0"/>
              <a:t>De l‘emprisonnement de cinq (05) ans à dix (10) ans et d‘une amende de 5.000.000 DA à 10.000.000 DA, ou de l‘une de ces deux peines seulement, lorsque le montant des droits éludés est supérieur à 10.000.000DA.</a:t>
            </a:r>
          </a:p>
          <a:p>
            <a:pPr marL="82296" indent="0">
              <a:buNone/>
            </a:pPr>
            <a:endParaRPr lang="fr-FR" dirty="0"/>
          </a:p>
          <a:p>
            <a:pPr marL="82296" indent="0">
              <a:buNone/>
            </a:pPr>
            <a:r>
              <a:rPr lang="fr-FR" b="1" dirty="0" smtClean="0">
                <a:solidFill>
                  <a:srgbClr val="FF0000"/>
                </a:solidFill>
              </a:rPr>
              <a:t>Par (LF 2026) : </a:t>
            </a:r>
            <a:r>
              <a:rPr lang="fr-FR" dirty="0" smtClean="0"/>
              <a:t>La </a:t>
            </a:r>
            <a:r>
              <a:rPr lang="fr-FR" dirty="0"/>
              <a:t>peine est l’emprisonnement de cinq (5) ans à dix (10) ans et une amende de 5.000.000 DA à 10.000.000 DA ou l’une de ces deux peines, lorsque les manœuvres frauduleuses sont commises de manière organisée, ou avec la participation de plusieurs auteurs ou complices ou au moyen des technologies de l’information et de la communication, ou commises sur une vaste zone géographique ou transfrontalière ou ayant causé de graves préjudices.</a:t>
            </a:r>
          </a:p>
          <a:p>
            <a:pPr marL="82296" indent="0">
              <a:buNone/>
            </a:pPr>
            <a:r>
              <a:rPr lang="fr-FR" b="1" dirty="0"/>
              <a:t> </a:t>
            </a:r>
            <a:endParaRPr lang="fr-FR" dirty="0"/>
          </a:p>
          <a:p>
            <a:pPr marL="82296" indent="0" algn="just">
              <a:lnSpc>
                <a:spcPct val="107000"/>
              </a:lnSpc>
              <a:spcAft>
                <a:spcPts val="0"/>
              </a:spcAft>
              <a:buNone/>
            </a:pPr>
            <a:r>
              <a:rPr lang="fr-FR" dirty="0">
                <a:latin typeface="Calibri" panose="020F0502020204030204" pitchFamily="34" charset="0"/>
                <a:ea typeface="Times New Roman" panose="02020603050405020304" pitchFamily="18" charset="0"/>
                <a:cs typeface="Calibri" panose="020F0502020204030204" pitchFamily="34" charset="0"/>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555210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fontScale="62500" lnSpcReduction="20000"/>
          </a:bodyPr>
          <a:lstStyle/>
          <a:p>
            <a:pPr marL="82296" indent="0" algn="just">
              <a:spcAft>
                <a:spcPts val="0"/>
              </a:spcAft>
              <a:buNone/>
            </a:pPr>
            <a:r>
              <a:rPr lang="fr-FR" b="1" dirty="0">
                <a:solidFill>
                  <a:srgbClr val="000000"/>
                </a:solidFill>
                <a:ea typeface="Times New Roman" panose="02020603050405020304" pitchFamily="18" charset="0"/>
                <a:cs typeface="Calibri" panose="020F0502020204030204" pitchFamily="34" charset="0"/>
              </a:rPr>
              <a:t> </a:t>
            </a:r>
            <a:endParaRPr lang="fr-FR" dirty="0"/>
          </a:p>
          <a:p>
            <a:pPr marL="82296" indent="0">
              <a:buNone/>
            </a:pPr>
            <a:r>
              <a:rPr lang="fr-FR" b="1" dirty="0" smtClean="0">
                <a:solidFill>
                  <a:srgbClr val="FF0000"/>
                </a:solidFill>
              </a:rPr>
              <a:t>Remplacement de </a:t>
            </a:r>
            <a:r>
              <a:rPr lang="fr-FR" dirty="0" smtClean="0"/>
              <a:t>− </a:t>
            </a:r>
            <a:r>
              <a:rPr lang="fr-FR" dirty="0"/>
              <a:t>De l‘emprisonnement de cinq (05) ans à dix (10) ans et d‘une amende de 5.000.000 DA à 10.000.000 DA, ou de l‘une de ces deux peines seulement, lorsque le montant des droits éludés est supérieur à 10.000.000DA.</a:t>
            </a:r>
          </a:p>
          <a:p>
            <a:pPr marL="82296" indent="0">
              <a:buNone/>
            </a:pPr>
            <a:endParaRPr lang="fr-FR" dirty="0"/>
          </a:p>
          <a:p>
            <a:pPr marL="82296" indent="0">
              <a:buNone/>
            </a:pPr>
            <a:r>
              <a:rPr lang="fr-FR" b="1" dirty="0" smtClean="0">
                <a:solidFill>
                  <a:srgbClr val="FF0000"/>
                </a:solidFill>
              </a:rPr>
              <a:t>Par (LF 2026) : </a:t>
            </a:r>
            <a:r>
              <a:rPr lang="fr-FR" dirty="0" smtClean="0"/>
              <a:t>La </a:t>
            </a:r>
            <a:r>
              <a:rPr lang="fr-FR" dirty="0"/>
              <a:t>peine est l’emprisonnement de cinq (5) ans à dix (10) ans et une amende de 5.000.000 DA à 10.000.000 DA ou l’une de ces deux peines, lorsque les manœuvres frauduleuses sont commises de manière organisée, ou avec la participation de plusieurs auteurs ou complices ou au moyen des technologies de l’information et de la communication, ou commises sur une vaste zone géographique ou transfrontalière ou ayant causé de graves préjudices</a:t>
            </a:r>
            <a:r>
              <a:rPr lang="fr-FR" dirty="0" smtClean="0"/>
              <a:t>.</a:t>
            </a:r>
          </a:p>
          <a:p>
            <a:pPr marL="82296" indent="0">
              <a:buNone/>
            </a:pPr>
            <a:endParaRPr lang="fr-FR" dirty="0" smtClean="0"/>
          </a:p>
          <a:p>
            <a:pPr marL="82296" indent="0">
              <a:buNone/>
            </a:pPr>
            <a:r>
              <a:rPr lang="fr-FR" dirty="0" smtClean="0"/>
              <a:t>	Pénalisation </a:t>
            </a:r>
            <a:r>
              <a:rPr lang="fr-FR" dirty="0"/>
              <a:t>aggravée des manœuvres frauduleuses : (art 25 LF 2026) </a:t>
            </a:r>
          </a:p>
          <a:p>
            <a:pPr marL="82296" indent="0">
              <a:buNone/>
            </a:pPr>
            <a:r>
              <a:rPr lang="fr-FR" dirty="0"/>
              <a:t>La loi introduit un régime de peines aggravées pour les cas de fraude caractérisés par : </a:t>
            </a:r>
            <a:endParaRPr lang="fr-FR" dirty="0" smtClean="0"/>
          </a:p>
          <a:p>
            <a:pPr marL="82296" indent="0">
              <a:buNone/>
            </a:pPr>
            <a:r>
              <a:rPr lang="fr-FR" dirty="0" smtClean="0"/>
              <a:t>● </a:t>
            </a:r>
            <a:r>
              <a:rPr lang="fr-FR" dirty="0"/>
              <a:t>Une organisation structurée ou l'implication de plusieurs complices. </a:t>
            </a:r>
          </a:p>
          <a:p>
            <a:pPr marL="82296" indent="0">
              <a:buNone/>
            </a:pPr>
            <a:r>
              <a:rPr lang="fr-FR" dirty="0"/>
              <a:t>● L'utilisation des technologies de l'information (</a:t>
            </a:r>
            <a:r>
              <a:rPr lang="fr-FR" dirty="0" err="1"/>
              <a:t>cyberfraude</a:t>
            </a:r>
            <a:r>
              <a:rPr lang="fr-FR" dirty="0"/>
              <a:t>). </a:t>
            </a:r>
          </a:p>
          <a:p>
            <a:pPr marL="82296" indent="0">
              <a:buNone/>
            </a:pPr>
            <a:r>
              <a:rPr lang="fr-FR" dirty="0"/>
              <a:t>● Une ampleur nationale, transnationale ou à large couverture géographique. </a:t>
            </a:r>
          </a:p>
          <a:p>
            <a:pPr marL="82296" indent="0">
              <a:buNone/>
            </a:pPr>
            <a:r>
              <a:rPr lang="fr-FR" dirty="0"/>
              <a:t>● La cause d'un grave préjudice aux finances publiques. </a:t>
            </a:r>
          </a:p>
          <a:p>
            <a:pPr marL="82296" indent="0">
              <a:buNone/>
            </a:pPr>
            <a:endParaRPr lang="fr-FR" dirty="0" smtClean="0"/>
          </a:p>
          <a:p>
            <a:pPr marL="82296" indent="0">
              <a:buNone/>
            </a:pPr>
            <a:r>
              <a:rPr lang="fr-FR" dirty="0"/>
              <a:t>	</a:t>
            </a:r>
            <a:r>
              <a:rPr lang="fr-FR" dirty="0" smtClean="0"/>
              <a:t>Ces </a:t>
            </a:r>
            <a:r>
              <a:rPr lang="fr-FR" dirty="0"/>
              <a:t>fraudes aggravées sont punies d’une peine d’emprisonnement de 5 à 10 ans et/ou d’une amende de 5 à 10 millions de DA</a:t>
            </a:r>
            <a:r>
              <a:rPr lang="fr-FR" dirty="0" smtClean="0"/>
              <a:t>.</a:t>
            </a:r>
            <a:endParaRPr lang="fr-FR" dirty="0"/>
          </a:p>
          <a:p>
            <a:pPr marL="82296" indent="0">
              <a:buNone/>
            </a:pPr>
            <a:r>
              <a:rPr lang="fr-FR" b="1" dirty="0"/>
              <a:t> </a:t>
            </a:r>
            <a:endParaRPr lang="fr-FR" dirty="0"/>
          </a:p>
          <a:p>
            <a:pPr marL="82296" indent="0" algn="just">
              <a:lnSpc>
                <a:spcPct val="107000"/>
              </a:lnSpc>
              <a:spcAft>
                <a:spcPts val="0"/>
              </a:spcAft>
              <a:buNone/>
            </a:pP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605607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fontScale="85000" lnSpcReduction="20000"/>
          </a:bodyPr>
          <a:lstStyle/>
          <a:p>
            <a:pPr marL="82296" indent="0" algn="just">
              <a:spcAft>
                <a:spcPts val="0"/>
              </a:spcAft>
              <a:buNone/>
            </a:pPr>
            <a:r>
              <a:rPr lang="fr-FR" b="1" dirty="0">
                <a:solidFill>
                  <a:srgbClr val="000000"/>
                </a:solidFill>
                <a:ea typeface="Times New Roman" panose="02020603050405020304" pitchFamily="18" charset="0"/>
                <a:cs typeface="Calibri" panose="020F0502020204030204" pitchFamily="34" charset="0"/>
              </a:rPr>
              <a:t> </a:t>
            </a:r>
            <a:endParaRPr lang="fr-FR" dirty="0"/>
          </a:p>
          <a:p>
            <a:pPr marL="82296" indent="0">
              <a:buNone/>
            </a:pPr>
            <a:r>
              <a:rPr lang="fr-FR" dirty="0" smtClean="0"/>
              <a:t>	</a:t>
            </a:r>
            <a:r>
              <a:rPr lang="fr-FR" b="1" dirty="0" smtClean="0"/>
              <a:t>Révision </a:t>
            </a:r>
            <a:r>
              <a:rPr lang="fr-FR" b="1" dirty="0"/>
              <a:t>des modalités d’application de sanctions pénales pour fraude fiscale au titre des affaires relevant du Pôle Pénal National Économique et Financier : (art. 89 LF 2026). </a:t>
            </a:r>
            <a:endParaRPr lang="fr-FR" b="1" dirty="0" smtClean="0"/>
          </a:p>
          <a:p>
            <a:pPr marL="82296" indent="0">
              <a:buNone/>
            </a:pPr>
            <a:r>
              <a:rPr lang="fr-FR" dirty="0" smtClean="0"/>
              <a:t>	</a:t>
            </a:r>
          </a:p>
          <a:p>
            <a:pPr marL="82296" indent="0">
              <a:buNone/>
            </a:pPr>
            <a:r>
              <a:rPr lang="fr-FR" dirty="0"/>
              <a:t>	</a:t>
            </a:r>
            <a:r>
              <a:rPr lang="fr-FR" dirty="0" smtClean="0"/>
              <a:t>Afin </a:t>
            </a:r>
            <a:r>
              <a:rPr lang="fr-FR" dirty="0"/>
              <a:t>de se conformer aux dispositions du nouveau code de procédure pénale </a:t>
            </a:r>
            <a:r>
              <a:rPr lang="fr-FR" dirty="0" smtClean="0"/>
              <a:t>(Loi </a:t>
            </a:r>
            <a:r>
              <a:rPr lang="fr-FR" dirty="0"/>
              <a:t>n° 25-14 du </a:t>
            </a:r>
            <a:r>
              <a:rPr lang="fr-FR" dirty="0" smtClean="0"/>
              <a:t>3 </a:t>
            </a:r>
            <a:r>
              <a:rPr lang="fr-FR" dirty="0"/>
              <a:t>août 2025 portant code de procédure pénale), la LF 2026 a prévu la suppression de : </a:t>
            </a:r>
          </a:p>
          <a:p>
            <a:pPr marL="82296" indent="0">
              <a:buNone/>
            </a:pPr>
            <a:r>
              <a:rPr lang="fr-FR" dirty="0"/>
              <a:t>● L’obligation du dépôt préalable de plainte, par l’administration fiscale, pour le déclenchement de l’action publique, en ce qui concerne les affaires déclenchées par le pôle pénal national économique et financier. L'administration fiscale conserve le droit de se constituer partie civile. </a:t>
            </a:r>
          </a:p>
          <a:p>
            <a:pPr marL="82296" indent="0">
              <a:buNone/>
            </a:pPr>
            <a:r>
              <a:rPr lang="fr-FR" dirty="0"/>
              <a:t>● L’avis conforme de la commission régionale des infractions fiscales pour le dépôt de plainte pour fraude fiscale, au titre des infractions fiscales liées aux affaires en question.</a:t>
            </a:r>
          </a:p>
          <a:p>
            <a:pPr marL="82296" indent="0">
              <a:buNone/>
            </a:pPr>
            <a:endParaRPr lang="fr-FR" dirty="0"/>
          </a:p>
        </p:txBody>
      </p:sp>
    </p:spTree>
    <p:extLst>
      <p:ext uri="{BB962C8B-B14F-4D97-AF65-F5344CB8AC3E}">
        <p14:creationId xmlns:p14="http://schemas.microsoft.com/office/powerpoint/2010/main" val="329817925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82296" indent="0" algn="just">
              <a:spcAft>
                <a:spcPts val="0"/>
              </a:spcAft>
              <a:buNone/>
            </a:pPr>
            <a:r>
              <a:rPr lang="fr-FR" b="1" dirty="0">
                <a:solidFill>
                  <a:srgbClr val="000000"/>
                </a:solidFill>
                <a:ea typeface="Times New Roman" panose="02020603050405020304" pitchFamily="18" charset="0"/>
                <a:cs typeface="Calibri" panose="020F0502020204030204" pitchFamily="34" charset="0"/>
              </a:rPr>
              <a:t> </a:t>
            </a:r>
            <a:endParaRPr lang="fr-FR" b="1" dirty="0" smtClean="0">
              <a:solidFill>
                <a:srgbClr val="000000"/>
              </a:solidFill>
              <a:ea typeface="Times New Roman" panose="02020603050405020304" pitchFamily="18" charset="0"/>
              <a:cs typeface="Calibri" panose="020F0502020204030204" pitchFamily="34" charset="0"/>
            </a:endParaRPr>
          </a:p>
          <a:p>
            <a:endParaRPr lang="fr-FR" dirty="0" smtClean="0"/>
          </a:p>
          <a:p>
            <a:endParaRPr lang="fr-FR" dirty="0"/>
          </a:p>
          <a:p>
            <a:r>
              <a:rPr lang="fr-FR" dirty="0" smtClean="0"/>
              <a:t>*</a:t>
            </a:r>
            <a:r>
              <a:rPr lang="fr-FR" b="1" dirty="0"/>
              <a:t>Art 317 et 318 de la  loi n° 25-14 du 3 août 2025, portant CPP: </a:t>
            </a:r>
            <a:endParaRPr lang="fr-FR" dirty="0"/>
          </a:p>
          <a:p>
            <a:pPr marL="82296" indent="0" algn="just">
              <a:lnSpc>
                <a:spcPct val="107000"/>
              </a:lnSpc>
              <a:spcAft>
                <a:spcPts val="0"/>
              </a:spcAft>
              <a:buNone/>
            </a:pPr>
            <a:r>
              <a:rPr lang="fr-FR" dirty="0">
                <a:latin typeface="Calibri" panose="020F0502020204030204" pitchFamily="34" charset="0"/>
                <a:ea typeface="Times New Roman" panose="02020603050405020304" pitchFamily="18" charset="0"/>
                <a:cs typeface="Calibri" panose="020F0502020204030204" pitchFamily="34" charset="0"/>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9862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a:extLst>
              <a:ext uri="{FF2B5EF4-FFF2-40B4-BE49-F238E27FC236}">
                <a16:creationId xmlns="" xmlns:a16="http://schemas.microsoft.com/office/drawing/2014/main" id="{EA6F7A4A-C6E2-45CA-ACE3-6074491780E9}"/>
              </a:ext>
            </a:extLst>
          </p:cNvPr>
          <p:cNvGraphicFramePr/>
          <p:nvPr>
            <p:extLst>
              <p:ext uri="{D42A27DB-BD31-4B8C-83A1-F6EECF244321}">
                <p14:modId xmlns:p14="http://schemas.microsoft.com/office/powerpoint/2010/main" val="1087416734"/>
              </p:ext>
            </p:extLst>
          </p:nvPr>
        </p:nvGraphicFramePr>
        <p:xfrm>
          <a:off x="3048000" y="1397000"/>
          <a:ext cx="6096000" cy="4572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326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fontScale="70000" lnSpcReduction="20000"/>
          </a:bodyPr>
          <a:lstStyle/>
          <a:p>
            <a:pPr marL="82296" indent="0" algn="just">
              <a:spcAft>
                <a:spcPts val="0"/>
              </a:spcAft>
              <a:buNone/>
            </a:pPr>
            <a:r>
              <a:rPr lang="fr-FR" b="1" dirty="0">
                <a:solidFill>
                  <a:srgbClr val="000000"/>
                </a:solidFill>
                <a:ea typeface="Times New Roman" panose="02020603050405020304" pitchFamily="18" charset="0"/>
                <a:cs typeface="Calibri" panose="020F0502020204030204" pitchFamily="34" charset="0"/>
              </a:rPr>
              <a:t> </a:t>
            </a:r>
            <a:endParaRPr lang="fr-FR" b="1" dirty="0" smtClean="0">
              <a:solidFill>
                <a:srgbClr val="000000"/>
              </a:solidFill>
              <a:ea typeface="Times New Roman" panose="02020603050405020304" pitchFamily="18" charset="0"/>
              <a:cs typeface="Calibri" panose="020F0502020204030204" pitchFamily="34" charset="0"/>
            </a:endParaRPr>
          </a:p>
          <a:p>
            <a:pPr marL="82296" indent="0">
              <a:buNone/>
            </a:pPr>
            <a:r>
              <a:rPr lang="fr-FR" b="1" dirty="0"/>
              <a:t>Art. 317. </a:t>
            </a:r>
            <a:r>
              <a:rPr lang="fr-FR" dirty="0"/>
              <a:t>— Le procureur de la République près le </a:t>
            </a:r>
            <a:r>
              <a:rPr lang="fr-FR" b="1" dirty="0"/>
              <a:t>pôle pénal national économique et financier, </a:t>
            </a:r>
            <a:r>
              <a:rPr lang="fr-FR" dirty="0"/>
              <a:t>le juge d’instruction et le président dudit pôle exercent une compétence concurrente à celle qui résulte de l’application des articles 58, 70 et 468 de la présente loi, dans les infractions prévues ci-dessous et les infractions qui leur sont connexes : </a:t>
            </a:r>
            <a:endParaRPr lang="fr-FR" dirty="0" smtClean="0"/>
          </a:p>
          <a:p>
            <a:pPr marL="82296" indent="0">
              <a:buNone/>
            </a:pPr>
            <a:endParaRPr lang="fr-FR" dirty="0" smtClean="0"/>
          </a:p>
          <a:p>
            <a:pPr marL="82296" indent="0">
              <a:buNone/>
            </a:pPr>
            <a:r>
              <a:rPr lang="fr-FR" dirty="0" smtClean="0"/>
              <a:t>— </a:t>
            </a:r>
            <a:r>
              <a:rPr lang="fr-FR" dirty="0"/>
              <a:t>les infractions prévues aux articles 119 bis, 389 bis, 389 ter, 389 quater et 389 </a:t>
            </a:r>
            <a:r>
              <a:rPr lang="fr-FR" dirty="0" err="1"/>
              <a:t>quinquies</a:t>
            </a:r>
            <a:r>
              <a:rPr lang="fr-FR" dirty="0"/>
              <a:t> du code pénal ; </a:t>
            </a:r>
            <a:endParaRPr lang="fr-FR" dirty="0" smtClean="0"/>
          </a:p>
          <a:p>
            <a:pPr marL="82296" indent="0">
              <a:buNone/>
            </a:pPr>
            <a:r>
              <a:rPr lang="fr-FR" dirty="0" smtClean="0"/>
              <a:t>— </a:t>
            </a:r>
            <a:r>
              <a:rPr lang="fr-FR" dirty="0"/>
              <a:t>les infractions prévues par la loi n° 06-01 du 20 février 2006 relative à la prévention et à la lutte contre la corruption ; </a:t>
            </a:r>
            <a:endParaRPr lang="fr-FR" dirty="0" smtClean="0"/>
          </a:p>
          <a:p>
            <a:pPr marL="82296" indent="0">
              <a:buNone/>
            </a:pPr>
            <a:r>
              <a:rPr lang="fr-FR" dirty="0" smtClean="0"/>
              <a:t>— </a:t>
            </a:r>
            <a:r>
              <a:rPr lang="fr-FR" dirty="0"/>
              <a:t>les infractions prévues par l’ordonnance n° 96-22 du  9 juillet 1996 relative à la répression de l’infraction à la législation et à la réglementation des changes et des mouvements de capitaux de et vers l’étranger ; </a:t>
            </a:r>
            <a:endParaRPr lang="fr-FR" dirty="0" smtClean="0"/>
          </a:p>
          <a:p>
            <a:pPr marL="82296" indent="0">
              <a:buNone/>
            </a:pPr>
            <a:r>
              <a:rPr lang="fr-FR" dirty="0" smtClean="0"/>
              <a:t>— </a:t>
            </a:r>
            <a:r>
              <a:rPr lang="fr-FR" dirty="0"/>
              <a:t>les infractions prévues par les articles 11, 12, 13, 14 et 15 de l’ordonnance n° 05-06 du 23 août 2005 relative à la lutte contre la contrebande ; </a:t>
            </a:r>
            <a:endParaRPr lang="fr-FR" dirty="0" smtClean="0"/>
          </a:p>
          <a:p>
            <a:pPr marL="82296" indent="0">
              <a:buNone/>
            </a:pPr>
            <a:r>
              <a:rPr lang="fr-FR" dirty="0" smtClean="0"/>
              <a:t>— </a:t>
            </a:r>
            <a:r>
              <a:rPr lang="fr-FR" dirty="0"/>
              <a:t>les infractions relatives à la monnaie et au crédit ; </a:t>
            </a:r>
            <a:endParaRPr lang="fr-FR" dirty="0" smtClean="0"/>
          </a:p>
          <a:p>
            <a:pPr marL="82296" indent="0">
              <a:buNone/>
            </a:pPr>
            <a:r>
              <a:rPr lang="fr-FR" dirty="0" smtClean="0"/>
              <a:t>— </a:t>
            </a:r>
            <a:r>
              <a:rPr lang="fr-FR" dirty="0"/>
              <a:t>les infractions relatives à la bourse des valeurs mobilières ; </a:t>
            </a:r>
            <a:endParaRPr lang="fr-FR" dirty="0" smtClean="0"/>
          </a:p>
          <a:p>
            <a:pPr marL="82296" indent="0">
              <a:buNone/>
            </a:pPr>
            <a:r>
              <a:rPr lang="fr-FR" b="1" dirty="0" smtClean="0"/>
              <a:t>— </a:t>
            </a:r>
            <a:r>
              <a:rPr lang="fr-FR" b="1" dirty="0"/>
              <a:t>les infractions relatives à l’évasion et à la fraude fiscales. </a:t>
            </a:r>
            <a:r>
              <a:rPr lang="fr-FR" b="1" dirty="0">
                <a:latin typeface="Calibri" panose="020F0502020204030204" pitchFamily="34" charset="0"/>
                <a:ea typeface="Times New Roman" panose="02020603050405020304" pitchFamily="18" charset="0"/>
                <a:cs typeface="Calibri" panose="020F0502020204030204" pitchFamily="34" charset="0"/>
              </a:rPr>
              <a:t> </a:t>
            </a:r>
            <a:endParaRPr lang="fr-FR"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162213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fontScale="92500" lnSpcReduction="20000"/>
          </a:bodyPr>
          <a:lstStyle/>
          <a:p>
            <a:pPr marL="82296" indent="0" algn="just">
              <a:spcAft>
                <a:spcPts val="0"/>
              </a:spcAft>
              <a:buNone/>
            </a:pPr>
            <a:r>
              <a:rPr lang="fr-FR" b="1" dirty="0">
                <a:solidFill>
                  <a:srgbClr val="000000"/>
                </a:solidFill>
                <a:ea typeface="Times New Roman" panose="02020603050405020304" pitchFamily="18" charset="0"/>
                <a:cs typeface="Calibri" panose="020F0502020204030204" pitchFamily="34" charset="0"/>
              </a:rPr>
              <a:t> </a:t>
            </a:r>
            <a:endParaRPr lang="fr-FR" b="1" dirty="0" smtClean="0">
              <a:solidFill>
                <a:srgbClr val="000000"/>
              </a:solidFill>
              <a:ea typeface="Times New Roman" panose="02020603050405020304" pitchFamily="18" charset="0"/>
              <a:cs typeface="Calibri" panose="020F0502020204030204" pitchFamily="34" charset="0"/>
            </a:endParaRPr>
          </a:p>
          <a:p>
            <a:pPr marL="82296" indent="0">
              <a:buNone/>
            </a:pPr>
            <a:r>
              <a:rPr lang="fr-FR" dirty="0" smtClean="0"/>
              <a:t>	</a:t>
            </a:r>
            <a:r>
              <a:rPr lang="fr-FR" b="1" dirty="0" smtClean="0"/>
              <a:t>Art</a:t>
            </a:r>
            <a:r>
              <a:rPr lang="fr-FR" b="1" dirty="0"/>
              <a:t>. 318</a:t>
            </a:r>
            <a:r>
              <a:rPr lang="fr-FR" dirty="0"/>
              <a:t>. — </a:t>
            </a:r>
            <a:r>
              <a:rPr lang="fr-FR" b="1" dirty="0"/>
              <a:t>Le pôle pénal national économique et financier</a:t>
            </a:r>
            <a:r>
              <a:rPr lang="fr-FR" dirty="0"/>
              <a:t> est chargé de la recherche, de l’investigation, de la poursuite, de l'instruction et du jugement des infractions économiques et financières de grande complexité et des infractions qui leur sont connexes.  </a:t>
            </a:r>
            <a:endParaRPr lang="fr-FR" dirty="0" smtClean="0"/>
          </a:p>
          <a:p>
            <a:pPr marL="82296" indent="0">
              <a:buNone/>
            </a:pPr>
            <a:r>
              <a:rPr lang="fr-FR" dirty="0" smtClean="0"/>
              <a:t>On </a:t>
            </a:r>
            <a:r>
              <a:rPr lang="fr-FR" dirty="0"/>
              <a:t>entend par infraction économique et financière de grande complexité, au sens de la présente loi, l’infraction qui, en raison de la multiplicité des auteurs, des co-auteurs, des victimes, de l’étendue géographique de son lieu d’exécution, de l’étendue de ses conséquences ou des dommages qui en résultent ou de son caractère organisé ou transnational ou du recours aux technologies de l’information et de la communication pour son exécution, requiert l’utilisation des techniques d’enquête spéciales, d’expertise spécialisée ou le recours à la coopération judiciaire internationale.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832130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10215154" cy="6466114"/>
          </a:xfrm>
        </p:spPr>
        <p:txBody>
          <a:bodyPr>
            <a:normAutofit fontScale="77500" lnSpcReduction="20000"/>
          </a:bodyPr>
          <a:lstStyle/>
          <a:p>
            <a:pPr marL="82296" indent="0" algn="just">
              <a:spcAft>
                <a:spcPts val="0"/>
              </a:spcAft>
              <a:buNone/>
            </a:pPr>
            <a:endParaRPr lang="fr-FR" b="1" dirty="0" smtClean="0">
              <a:solidFill>
                <a:srgbClr val="000000"/>
              </a:solidFill>
              <a:ea typeface="Times New Roman" panose="02020603050405020304" pitchFamily="18" charset="0"/>
              <a:cs typeface="Calibri" panose="020F0502020204030204" pitchFamily="34" charset="0"/>
            </a:endParaRPr>
          </a:p>
          <a:p>
            <a:r>
              <a:rPr lang="fr-FR" b="1" dirty="0"/>
              <a:t>-Art de LF 2026 :</a:t>
            </a:r>
            <a:r>
              <a:rPr lang="fr-FR" dirty="0"/>
              <a:t> </a:t>
            </a:r>
            <a:r>
              <a:rPr lang="fr-FR" dirty="0" smtClean="0"/>
              <a:t>59</a:t>
            </a:r>
            <a:endParaRPr lang="fr-FR" dirty="0"/>
          </a:p>
          <a:p>
            <a:r>
              <a:rPr lang="fr-FR" b="1" dirty="0"/>
              <a:t>-Art modifié :</a:t>
            </a:r>
            <a:r>
              <a:rPr lang="fr-FR" dirty="0"/>
              <a:t> 114 du CTCA</a:t>
            </a:r>
          </a:p>
          <a:p>
            <a:r>
              <a:rPr lang="fr-FR" b="1" dirty="0"/>
              <a:t>-Objet de la mesure : </a:t>
            </a:r>
            <a:r>
              <a:rPr lang="fr-FR" dirty="0"/>
              <a:t>relèvement des amendes applicables en matière d’infractions aux dispositions de la TVA</a:t>
            </a:r>
          </a:p>
          <a:p>
            <a:r>
              <a:rPr lang="fr-FR" b="1" dirty="0"/>
              <a:t>-Objectif de la mesure : </a:t>
            </a:r>
            <a:r>
              <a:rPr lang="fr-FR" dirty="0"/>
              <a:t>actualisation des anciens montants des amendes TVA</a:t>
            </a:r>
          </a:p>
          <a:p>
            <a:pPr marL="82296" indent="0">
              <a:buNone/>
            </a:pPr>
            <a:r>
              <a:rPr lang="fr-FR" dirty="0" smtClean="0"/>
              <a:t>	Les </a:t>
            </a:r>
            <a:r>
              <a:rPr lang="fr-FR" dirty="0"/>
              <a:t>montants des amendes pour infractions à la TVA sont revalorisés pour accroître leur effet dissuasif : </a:t>
            </a:r>
            <a:endParaRPr lang="fr-FR" dirty="0" smtClean="0"/>
          </a:p>
          <a:p>
            <a:pPr marL="82296" indent="0">
              <a:buNone/>
            </a:pPr>
            <a:r>
              <a:rPr lang="fr-FR" dirty="0" smtClean="0"/>
              <a:t>● </a:t>
            </a:r>
            <a:r>
              <a:rPr lang="fr-FR" dirty="0"/>
              <a:t>25 000 DA, pour toute infraction aux règles générales (contre 500-2 500 DA auparavant). </a:t>
            </a:r>
          </a:p>
          <a:p>
            <a:pPr marL="82296" indent="0">
              <a:buNone/>
            </a:pPr>
            <a:r>
              <a:rPr lang="fr-FR" dirty="0"/>
              <a:t>● 100 000 DA, en cas de manœuvres frauduleuses (contre 1 000-5 000 DA). </a:t>
            </a:r>
          </a:p>
          <a:p>
            <a:pPr marL="82296" indent="0">
              <a:buNone/>
            </a:pPr>
            <a:r>
              <a:rPr lang="fr-FR" b="1" dirty="0"/>
              <a:t>● </a:t>
            </a:r>
            <a:r>
              <a:rPr lang="fr-FR" b="1" dirty="0">
                <a:solidFill>
                  <a:srgbClr val="FF0000"/>
                </a:solidFill>
              </a:rPr>
              <a:t>10 000 DA, </a:t>
            </a:r>
            <a:r>
              <a:rPr lang="fr-FR" b="1" dirty="0"/>
              <a:t>pour défaut d'apposition de la plaque d'identification (contre 1 000 DA). </a:t>
            </a:r>
            <a:endParaRPr lang="fr-FR" b="1" dirty="0" smtClean="0"/>
          </a:p>
          <a:p>
            <a:pPr marL="82296" indent="0">
              <a:buNone/>
            </a:pPr>
            <a:r>
              <a:rPr lang="fr-FR" b="1" dirty="0" smtClean="0"/>
              <a:t>● </a:t>
            </a:r>
            <a:r>
              <a:rPr lang="fr-FR" b="1" dirty="0">
                <a:solidFill>
                  <a:srgbClr val="FF0000"/>
                </a:solidFill>
              </a:rPr>
              <a:t>50 000 DA, </a:t>
            </a:r>
            <a:r>
              <a:rPr lang="fr-FR" b="1" dirty="0"/>
              <a:t>pour manquement aux obligations d'identification des </a:t>
            </a:r>
            <a:r>
              <a:rPr lang="fr-FR" b="1" dirty="0" smtClean="0"/>
              <a:t>chantiers </a:t>
            </a:r>
            <a:r>
              <a:rPr lang="fr-FR" b="1" dirty="0"/>
              <a:t>et sous-traitants dans le BTP (contre 1 000-5 000 DA).</a:t>
            </a:r>
            <a:endParaRPr lang="fr-FR" b="1" dirty="0">
              <a:effectLst/>
            </a:endParaRPr>
          </a:p>
        </p:txBody>
      </p:sp>
    </p:spTree>
    <p:extLst>
      <p:ext uri="{BB962C8B-B14F-4D97-AF65-F5344CB8AC3E}">
        <p14:creationId xmlns:p14="http://schemas.microsoft.com/office/powerpoint/2010/main" val="204605585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82296" indent="0" algn="just">
              <a:spcAft>
                <a:spcPts val="0"/>
              </a:spcAft>
              <a:buNone/>
            </a:pPr>
            <a:r>
              <a:rPr lang="fr-FR" b="1" dirty="0">
                <a:solidFill>
                  <a:srgbClr val="000000"/>
                </a:solidFill>
                <a:ea typeface="Times New Roman" panose="02020603050405020304" pitchFamily="18" charset="0"/>
                <a:cs typeface="Calibri" panose="020F0502020204030204" pitchFamily="34" charset="0"/>
              </a:rPr>
              <a:t> </a:t>
            </a:r>
            <a:endParaRPr lang="fr-FR" b="1" dirty="0" smtClean="0">
              <a:solidFill>
                <a:srgbClr val="000000"/>
              </a:solidFill>
              <a:ea typeface="Times New Roman" panose="02020603050405020304" pitchFamily="18" charset="0"/>
              <a:cs typeface="Calibri" panose="020F0502020204030204" pitchFamily="34" charset="0"/>
            </a:endParaRPr>
          </a:p>
          <a:p>
            <a:r>
              <a:rPr lang="fr-FR" b="1" dirty="0"/>
              <a:t>Art. 60 CTCA</a:t>
            </a:r>
            <a:r>
              <a:rPr lang="fr-FR" dirty="0"/>
              <a:t> - Les personnes physiques ou morales se livrant à des opérations passibles de la taxe sur la valeur ajoutée, sont tenues d‘apposer d‘une manière nettement visible à l‘entrée de l‘immeuble où elles exercent une activité à titre principal ou partiel, une plaque indiquant les noms, prénoms ou la raison sociale de l‘établissement, ainsi que la nature de leur activité, sauf lorsqu‘elles disposent d‘autres moyens d‘identification tels que les enseignes.</a:t>
            </a:r>
          </a:p>
        </p:txBody>
      </p:sp>
    </p:spTree>
    <p:extLst>
      <p:ext uri="{BB962C8B-B14F-4D97-AF65-F5344CB8AC3E}">
        <p14:creationId xmlns:p14="http://schemas.microsoft.com/office/powerpoint/2010/main" val="15198678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fontScale="85000" lnSpcReduction="10000"/>
          </a:bodyPr>
          <a:lstStyle/>
          <a:p>
            <a:pPr marL="82296" indent="0" algn="just">
              <a:spcAft>
                <a:spcPts val="0"/>
              </a:spcAft>
              <a:buNone/>
            </a:pPr>
            <a:r>
              <a:rPr lang="fr-FR" b="1" dirty="0">
                <a:solidFill>
                  <a:srgbClr val="000000"/>
                </a:solidFill>
                <a:ea typeface="Times New Roman" panose="02020603050405020304" pitchFamily="18" charset="0"/>
                <a:cs typeface="Calibri" panose="020F0502020204030204" pitchFamily="34" charset="0"/>
              </a:rPr>
              <a:t> </a:t>
            </a:r>
            <a:endParaRPr lang="fr-FR" b="1" dirty="0" smtClean="0">
              <a:solidFill>
                <a:srgbClr val="000000"/>
              </a:solidFill>
              <a:ea typeface="Times New Roman" panose="02020603050405020304" pitchFamily="18" charset="0"/>
              <a:cs typeface="Calibri" panose="020F0502020204030204" pitchFamily="34" charset="0"/>
            </a:endParaRPr>
          </a:p>
          <a:p>
            <a:r>
              <a:rPr lang="fr-FR" b="1" dirty="0"/>
              <a:t>Art. 61 CTCA</a:t>
            </a:r>
            <a:r>
              <a:rPr lang="fr-FR" dirty="0"/>
              <a:t> – Il est fait obligation aux contribuables réalisant des travaux immobiliers :</a:t>
            </a:r>
          </a:p>
          <a:p>
            <a:pPr marL="82296" indent="0">
              <a:buNone/>
            </a:pPr>
            <a:r>
              <a:rPr lang="fr-FR" dirty="0"/>
              <a:t>1 - de placarder, d‘une manière nettement visible à l‘extérieur immédiat de chaque chantier où elles exercent leur activité, et pendant toute la durée de celui–ci, les renseignements ci–après : – les noms, prénoms ou raison sociale et adresse de l‘entrepreneur général ; – la nature des travaux ; – le nom du maître de l‘œuvre ; </a:t>
            </a:r>
          </a:p>
          <a:p>
            <a:pPr marL="82296" indent="0">
              <a:buNone/>
            </a:pPr>
            <a:r>
              <a:rPr lang="fr-FR" dirty="0"/>
              <a:t>2 - de déposer, lorsqu‘elles utilisent dans l‘exercice de leur activité le concours de sous–traitants, avant la fin du mois qui suit celui du commencement des travaux de sous–</a:t>
            </a:r>
            <a:r>
              <a:rPr lang="fr-FR" dirty="0" err="1"/>
              <a:t>traitance</a:t>
            </a:r>
            <a:r>
              <a:rPr lang="fr-FR" dirty="0"/>
              <a:t>, aux Inspections des taxes sur le chiffre d‘affaires et des impôts directs de leur circonscription, une déclaration comportant les renseignements ci–après : – le nom, prénoms ou raison sociale et adresse des sous–traitants ; – la nature des travaux de sous–</a:t>
            </a:r>
            <a:r>
              <a:rPr lang="fr-FR" dirty="0" err="1"/>
              <a:t>traitance</a:t>
            </a:r>
            <a:r>
              <a:rPr lang="fr-FR" dirty="0"/>
              <a:t> ; – l‘adresse des chantiers où exercent les sous–traitants.</a:t>
            </a:r>
          </a:p>
        </p:txBody>
      </p:sp>
    </p:spTree>
    <p:extLst>
      <p:ext uri="{BB962C8B-B14F-4D97-AF65-F5344CB8AC3E}">
        <p14:creationId xmlns:p14="http://schemas.microsoft.com/office/powerpoint/2010/main" val="128565974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82296" indent="0" algn="just">
              <a:spcAft>
                <a:spcPts val="0"/>
              </a:spcAft>
              <a:buNone/>
            </a:pPr>
            <a:r>
              <a:rPr lang="fr-FR" b="1" dirty="0">
                <a:solidFill>
                  <a:srgbClr val="000000"/>
                </a:solidFill>
                <a:ea typeface="Times New Roman" panose="02020603050405020304" pitchFamily="18" charset="0"/>
                <a:cs typeface="Calibri" panose="020F0502020204030204" pitchFamily="34" charset="0"/>
              </a:rPr>
              <a:t> </a:t>
            </a:r>
            <a:endParaRPr lang="fr-FR" b="1" dirty="0" smtClean="0">
              <a:solidFill>
                <a:srgbClr val="000000"/>
              </a:solidFill>
              <a:ea typeface="Times New Roman" panose="02020603050405020304" pitchFamily="18" charset="0"/>
              <a:cs typeface="Calibri" panose="020F0502020204030204" pitchFamily="34" charset="0"/>
            </a:endParaRPr>
          </a:p>
          <a:p>
            <a:pPr algn="just">
              <a:spcAft>
                <a:spcPts val="0"/>
              </a:spcAft>
            </a:pPr>
            <a:endParaRPr lang="fr-FR" b="1" dirty="0">
              <a:solidFill>
                <a:srgbClr val="000000"/>
              </a:solidFill>
              <a:ea typeface="Times New Roman" panose="02020603050405020304" pitchFamily="18" charset="0"/>
              <a:cs typeface="Calibri" panose="020F0502020204030204" pitchFamily="34" charset="0"/>
            </a:endParaRPr>
          </a:p>
          <a:p>
            <a:pPr algn="just">
              <a:spcAft>
                <a:spcPts val="0"/>
              </a:spcAft>
            </a:pPr>
            <a:r>
              <a:rPr lang="fr-FR" b="1" dirty="0" smtClean="0">
                <a:solidFill>
                  <a:srgbClr val="000000"/>
                </a:solidFill>
                <a:ea typeface="Times New Roman" panose="02020603050405020304" pitchFamily="18" charset="0"/>
                <a:cs typeface="Calibri" panose="020F0502020204030204" pitchFamily="34" charset="0"/>
              </a:rPr>
              <a:t>-</a:t>
            </a:r>
            <a:r>
              <a:rPr lang="fr-FR" b="1" dirty="0">
                <a:solidFill>
                  <a:srgbClr val="000000"/>
                </a:solidFill>
                <a:ea typeface="Times New Roman" panose="02020603050405020304" pitchFamily="18" charset="0"/>
                <a:cs typeface="Calibri" panose="020F0502020204030204" pitchFamily="34" charset="0"/>
              </a:rPr>
              <a:t>Art de LF 2026 :</a:t>
            </a:r>
            <a:r>
              <a:rPr lang="fr-FR" dirty="0">
                <a:solidFill>
                  <a:srgbClr val="000000"/>
                </a:solidFill>
                <a:ea typeface="Times New Roman" panose="02020603050405020304" pitchFamily="18" charset="0"/>
                <a:cs typeface="Calibri" panose="020F0502020204030204" pitchFamily="34" charset="0"/>
              </a:rPr>
              <a:t> </a:t>
            </a:r>
            <a:r>
              <a:rPr lang="fr-FR" dirty="0" smtClean="0">
                <a:solidFill>
                  <a:srgbClr val="000000"/>
                </a:solidFill>
                <a:ea typeface="Times New Roman" panose="02020603050405020304" pitchFamily="18" charset="0"/>
                <a:cs typeface="Calibri" panose="020F0502020204030204" pitchFamily="34" charset="0"/>
              </a:rPr>
              <a:t>93</a:t>
            </a:r>
            <a:endParaRPr lang="fr-FR" dirty="0"/>
          </a:p>
          <a:p>
            <a:pPr algn="just">
              <a:spcAft>
                <a:spcPts val="0"/>
              </a:spcAft>
            </a:pPr>
            <a:r>
              <a:rPr lang="fr-FR" b="1" dirty="0">
                <a:solidFill>
                  <a:srgbClr val="000000"/>
                </a:solidFill>
                <a:ea typeface="Times New Roman" panose="02020603050405020304" pitchFamily="18" charset="0"/>
                <a:cs typeface="Calibri" panose="020F0502020204030204" pitchFamily="34" charset="0"/>
              </a:rPr>
              <a:t>-Art modifié :</a:t>
            </a:r>
            <a:r>
              <a:rPr lang="fr-FR" dirty="0">
                <a:solidFill>
                  <a:srgbClr val="000000"/>
                </a:solidFill>
                <a:ea typeface="Times New Roman" panose="02020603050405020304" pitchFamily="18" charset="0"/>
                <a:cs typeface="Calibri" panose="020F0502020204030204" pitchFamily="34" charset="0"/>
              </a:rPr>
              <a:t> / </a:t>
            </a:r>
            <a:endParaRPr lang="fr-FR" dirty="0"/>
          </a:p>
          <a:p>
            <a:pPr algn="just">
              <a:spcAft>
                <a:spcPts val="0"/>
              </a:spcAft>
            </a:pPr>
            <a:r>
              <a:rPr lang="fr-FR" b="1" dirty="0">
                <a:solidFill>
                  <a:srgbClr val="000000"/>
                </a:solidFill>
                <a:ea typeface="Times New Roman" panose="02020603050405020304" pitchFamily="18" charset="0"/>
                <a:cs typeface="Calibri" panose="020F0502020204030204" pitchFamily="34" charset="0"/>
              </a:rPr>
              <a:t>-Objet de la mesure : </a:t>
            </a:r>
            <a:r>
              <a:rPr lang="fr-FR" dirty="0">
                <a:solidFill>
                  <a:srgbClr val="000000"/>
                </a:solidFill>
                <a:ea typeface="Times New Roman" panose="02020603050405020304" pitchFamily="18" charset="0"/>
                <a:cs typeface="Calibri" panose="020F0502020204030204" pitchFamily="34" charset="0"/>
              </a:rPr>
              <a:t>Régularisation</a:t>
            </a:r>
            <a:r>
              <a:rPr lang="fr-FR" dirty="0">
                <a:cs typeface="Calibri" panose="020F0502020204030204" pitchFamily="34" charset="0"/>
              </a:rPr>
              <a:t> Fiscale Volontaire</a:t>
            </a:r>
            <a:endParaRPr lang="fr-FR" dirty="0"/>
          </a:p>
          <a:p>
            <a:pPr algn="just">
              <a:lnSpc>
                <a:spcPct val="107000"/>
              </a:lnSpc>
              <a:spcAft>
                <a:spcPts val="240"/>
              </a:spcAft>
            </a:pPr>
            <a:r>
              <a:rPr lang="fr-FR"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-Objectif de la mesure : </a:t>
            </a: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lutte contre le secteur informel et renforcement de la conformité</a:t>
            </a:r>
            <a:endParaRPr lang="fr-FR" sz="2800" dirty="0">
              <a:latin typeface="Calibri" panose="020F0502020204030204" pitchFamily="34" charset="0"/>
              <a:ea typeface="Calibri" panose="020F0502020204030204" pitchFamily="34" charset="0"/>
              <a:cs typeface="Times New Roman" panose="02020603050405020304" pitchFamily="18" charset="0"/>
            </a:endParaRPr>
          </a:p>
          <a:p>
            <a:pPr marL="82296" indent="0" algn="just">
              <a:lnSpc>
                <a:spcPct val="107000"/>
              </a:lnSpc>
              <a:spcAft>
                <a:spcPts val="0"/>
              </a:spcAft>
              <a:buNone/>
            </a:pPr>
            <a:r>
              <a:rPr lang="fr-FR" dirty="0">
                <a:latin typeface="Calibri" panose="020F0502020204030204" pitchFamily="34" charset="0"/>
                <a:ea typeface="Times New Roman" panose="02020603050405020304" pitchFamily="18" charset="0"/>
                <a:cs typeface="Calibri" panose="020F0502020204030204" pitchFamily="34" charset="0"/>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909640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6350" indent="443230" algn="just">
              <a:lnSpc>
                <a:spcPct val="107000"/>
              </a:lnSpc>
              <a:spcAft>
                <a:spcPts val="175"/>
              </a:spcAft>
            </a:pPr>
            <a:endParaRPr lang="fr-FR" b="1" dirty="0" smtClean="0">
              <a:solidFill>
                <a:srgbClr val="000000"/>
              </a:solidFill>
              <a:ea typeface="Times New Roman" panose="02020603050405020304" pitchFamily="18" charset="0"/>
              <a:cs typeface="Calibri" panose="020F0502020204030204" pitchFamily="34" charset="0"/>
            </a:endParaRPr>
          </a:p>
          <a:p>
            <a:pPr marL="6350" indent="443230" algn="just">
              <a:lnSpc>
                <a:spcPct val="107000"/>
              </a:lnSpc>
              <a:spcAft>
                <a:spcPts val="175"/>
              </a:spcAft>
            </a:pPr>
            <a:endParaRPr lang="fr-FR" b="1" dirty="0">
              <a:solidFill>
                <a:srgbClr val="000000"/>
              </a:solidFill>
              <a:ea typeface="Times New Roman" panose="02020603050405020304" pitchFamily="18" charset="0"/>
              <a:cs typeface="Calibri" panose="020F0502020204030204" pitchFamily="34" charset="0"/>
            </a:endParaRPr>
          </a:p>
          <a:p>
            <a:pPr marL="6350" indent="443230" algn="just">
              <a:lnSpc>
                <a:spcPct val="107000"/>
              </a:lnSpc>
              <a:spcAft>
                <a:spcPts val="175"/>
              </a:spcAft>
            </a:pPr>
            <a:r>
              <a:rPr lang="fr-FR" dirty="0" smtClean="0">
                <a:latin typeface="Calibri" panose="020F0502020204030204" pitchFamily="34" charset="0"/>
                <a:ea typeface="Calibri" panose="020F0502020204030204" pitchFamily="34" charset="0"/>
                <a:cs typeface="Calibri" panose="020F0502020204030204" pitchFamily="34" charset="0"/>
              </a:rPr>
              <a:t>Un </a:t>
            </a:r>
            <a:r>
              <a:rPr lang="fr-FR" dirty="0">
                <a:latin typeface="Calibri" panose="020F0502020204030204" pitchFamily="34" charset="0"/>
                <a:ea typeface="Calibri" panose="020F0502020204030204" pitchFamily="34" charset="0"/>
                <a:cs typeface="Calibri" panose="020F0502020204030204" pitchFamily="34" charset="0"/>
              </a:rPr>
              <a:t>dispositif exceptionnel est mis en place </a:t>
            </a:r>
            <a:r>
              <a:rPr lang="fr-FR" b="1" dirty="0">
                <a:solidFill>
                  <a:srgbClr val="FF0000"/>
                </a:solidFill>
                <a:latin typeface="Calibri" panose="020F0502020204030204" pitchFamily="34" charset="0"/>
                <a:ea typeface="Calibri" panose="020F0502020204030204" pitchFamily="34" charset="0"/>
                <a:cs typeface="Calibri" panose="020F0502020204030204" pitchFamily="34" charset="0"/>
              </a:rPr>
              <a:t>jusqu'au 31 décembre 2026</a:t>
            </a:r>
            <a:r>
              <a:rPr lang="fr-FR" dirty="0">
                <a:latin typeface="Calibri" panose="020F0502020204030204" pitchFamily="34" charset="0"/>
                <a:ea typeface="Calibri" panose="020F0502020204030204" pitchFamily="34" charset="0"/>
                <a:cs typeface="Calibri" panose="020F0502020204030204" pitchFamily="34" charset="0"/>
              </a:rPr>
              <a:t>, permettant aux personnes physiques et morales en </a:t>
            </a:r>
            <a:r>
              <a:rPr lang="fr-FR" b="1" dirty="0">
                <a:solidFill>
                  <a:srgbClr val="FF0000"/>
                </a:solidFill>
                <a:latin typeface="Calibri" panose="020F0502020204030204" pitchFamily="34" charset="0"/>
                <a:ea typeface="Calibri" panose="020F0502020204030204" pitchFamily="34" charset="0"/>
                <a:cs typeface="Calibri" panose="020F0502020204030204" pitchFamily="34" charset="0"/>
              </a:rPr>
              <a:t>situation irrégulière de régulariser leur situation</a:t>
            </a:r>
            <a:r>
              <a:rPr lang="fr-FR" dirty="0">
                <a:latin typeface="Calibri" panose="020F0502020204030204" pitchFamily="34" charset="0"/>
                <a:ea typeface="Calibri" panose="020F0502020204030204" pitchFamily="34" charset="0"/>
                <a:cs typeface="Calibri" panose="020F0502020204030204" pitchFamily="34" charset="0"/>
              </a:rPr>
              <a:t>. </a:t>
            </a:r>
            <a:endParaRPr lang="fr-FR" sz="2800" dirty="0">
              <a:latin typeface="Calibri" panose="020F0502020204030204" pitchFamily="34" charset="0"/>
              <a:ea typeface="Calibri" panose="020F0502020204030204" pitchFamily="34" charset="0"/>
              <a:cs typeface="Times New Roman" panose="02020603050405020304" pitchFamily="18" charset="0"/>
            </a:endParaRPr>
          </a:p>
          <a:p>
            <a:pPr marL="6350" indent="443230" algn="just">
              <a:lnSpc>
                <a:spcPct val="107000"/>
              </a:lnSpc>
              <a:spcAft>
                <a:spcPts val="175"/>
              </a:spcAft>
            </a:pPr>
            <a:r>
              <a:rPr lang="fr-FR" dirty="0">
                <a:latin typeface="Calibri" panose="020F0502020204030204" pitchFamily="34" charset="0"/>
                <a:ea typeface="Calibri" panose="020F0502020204030204" pitchFamily="34" charset="0"/>
                <a:cs typeface="Calibri" panose="020F0502020204030204" pitchFamily="34" charset="0"/>
              </a:rPr>
              <a:t>La procédure se fait via une </a:t>
            </a:r>
            <a:r>
              <a:rPr lang="fr-FR" b="1" dirty="0">
                <a:solidFill>
                  <a:srgbClr val="FF0000"/>
                </a:solidFill>
                <a:latin typeface="Calibri" panose="020F0502020204030204" pitchFamily="34" charset="0"/>
                <a:ea typeface="Calibri" panose="020F0502020204030204" pitchFamily="34" charset="0"/>
                <a:cs typeface="Calibri" panose="020F0502020204030204" pitchFamily="34" charset="0"/>
              </a:rPr>
              <a:t>déclaration simplifiée</a:t>
            </a:r>
            <a:r>
              <a:rPr lang="fr-FR"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fr-FR" dirty="0">
                <a:latin typeface="Calibri" panose="020F0502020204030204" pitchFamily="34" charset="0"/>
                <a:ea typeface="Calibri" panose="020F0502020204030204" pitchFamily="34" charset="0"/>
                <a:cs typeface="Calibri" panose="020F0502020204030204" pitchFamily="34" charset="0"/>
              </a:rPr>
              <a:t>et le paiement d'une imposition </a:t>
            </a:r>
            <a:r>
              <a:rPr lang="fr-FR" b="1" dirty="0">
                <a:latin typeface="Calibri" panose="020F0502020204030204" pitchFamily="34" charset="0"/>
                <a:ea typeface="Calibri" panose="020F0502020204030204" pitchFamily="34" charset="0"/>
                <a:cs typeface="Calibri" panose="020F0502020204030204" pitchFamily="34" charset="0"/>
              </a:rPr>
              <a:t>unique et libératoire </a:t>
            </a:r>
            <a:r>
              <a:rPr lang="fr-FR" b="1" dirty="0">
                <a:solidFill>
                  <a:srgbClr val="FF0000"/>
                </a:solidFill>
                <a:latin typeface="Calibri" panose="020F0502020204030204" pitchFamily="34" charset="0"/>
                <a:ea typeface="Calibri" panose="020F0502020204030204" pitchFamily="34" charset="0"/>
                <a:cs typeface="Calibri" panose="020F0502020204030204" pitchFamily="34" charset="0"/>
              </a:rPr>
              <a:t>de 8</a:t>
            </a:r>
            <a:r>
              <a:rPr lang="fr-FR"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fr-FR" b="1" dirty="0">
                <a:solidFill>
                  <a:srgbClr val="FF0000"/>
                </a:solidFill>
                <a:latin typeface="Calibri" panose="020F0502020204030204" pitchFamily="34" charset="0"/>
                <a:ea typeface="Calibri" panose="020F0502020204030204" pitchFamily="34" charset="0"/>
                <a:cs typeface="Calibri" panose="020F0502020204030204" pitchFamily="34" charset="0"/>
              </a:rPr>
              <a:t>% sur les montants déclarés</a:t>
            </a:r>
            <a:r>
              <a:rPr lang="fr-FR" dirty="0">
                <a:latin typeface="Calibri" panose="020F0502020204030204" pitchFamily="34" charset="0"/>
                <a:ea typeface="Calibri" panose="020F0502020204030204" pitchFamily="34" charset="0"/>
                <a:cs typeface="Calibri" panose="020F0502020204030204" pitchFamily="34" charset="0"/>
              </a:rPr>
              <a:t>, sans application de </a:t>
            </a:r>
            <a:r>
              <a:rPr lang="fr-FR" b="1" dirty="0">
                <a:latin typeface="Calibri" panose="020F0502020204030204" pitchFamily="34" charset="0"/>
                <a:ea typeface="Calibri" panose="020F0502020204030204" pitchFamily="34" charset="0"/>
                <a:cs typeface="Calibri" panose="020F0502020204030204" pitchFamily="34" charset="0"/>
              </a:rPr>
              <a:t>pénalités ni engagement de poursuites.</a:t>
            </a:r>
            <a:endParaRPr lang="fr-FR" sz="2800" dirty="0">
              <a:latin typeface="Calibri" panose="020F0502020204030204" pitchFamily="34" charset="0"/>
              <a:ea typeface="Calibri" panose="020F0502020204030204" pitchFamily="34" charset="0"/>
              <a:cs typeface="Times New Roman" panose="02020603050405020304" pitchFamily="18" charset="0"/>
            </a:endParaRPr>
          </a:p>
          <a:p>
            <a:pPr marL="82296" indent="0" algn="just">
              <a:lnSpc>
                <a:spcPct val="107000"/>
              </a:lnSpc>
              <a:spcAft>
                <a:spcPts val="0"/>
              </a:spcAft>
              <a:buNone/>
            </a:pP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455649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6350" indent="-6350" algn="just">
              <a:lnSpc>
                <a:spcPct val="107000"/>
              </a:lnSpc>
              <a:spcAft>
                <a:spcPts val="175"/>
              </a:spcAft>
            </a:pPr>
            <a:r>
              <a:rPr lang="fr-FR" b="1" dirty="0" smtClean="0">
                <a:solidFill>
                  <a:srgbClr val="000000"/>
                </a:solidFill>
                <a:ea typeface="Times New Roman" panose="02020603050405020304" pitchFamily="18" charset="0"/>
                <a:cs typeface="Calibri" panose="020F0502020204030204" pitchFamily="34" charset="0"/>
              </a:rPr>
              <a:t> </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Cette déclaration doit reprendre les indications, ci-après :  </a:t>
            </a:r>
            <a:endParaRPr lang="fr-FR"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175"/>
              </a:spcAft>
              <a:buClr>
                <a:srgbClr val="000000"/>
              </a:buClr>
              <a:buSzPts val="1100"/>
              <a:buFont typeface="Symbol" panose="05050102010706020507" pitchFamily="18" charset="2"/>
              <a:buChar char="-"/>
            </a:pPr>
            <a:r>
              <a:rPr lang="fr-FR" dirty="0">
                <a:solidFill>
                  <a:srgbClr val="000000"/>
                </a:solidFill>
                <a:uFill>
                  <a:solidFill>
                    <a:srgbClr val="000000"/>
                  </a:solidFill>
                </a:uFill>
                <a:latin typeface="Book Antiqua" panose="02040602050305030304" pitchFamily="18" charset="0"/>
                <a:ea typeface="Book Antiqua" panose="02040602050305030304" pitchFamily="18" charset="0"/>
                <a:cs typeface="Calibri" panose="020F0502020204030204" pitchFamily="34" charset="0"/>
              </a:rPr>
              <a:t>Nom, prénoms ou raison sociale ; </a:t>
            </a:r>
            <a:endParaRPr lang="fr-FR" sz="2800" dirty="0">
              <a:uFill>
                <a:solidFill>
                  <a:srgbClr val="000000"/>
                </a:solidFill>
              </a:uFill>
              <a:latin typeface="Book Antiqua" panose="02040602050305030304" pitchFamily="18" charset="0"/>
              <a:ea typeface="Book Antiqua" panose="02040602050305030304" pitchFamily="18" charset="0"/>
              <a:cs typeface="Book Antiqua" panose="02040602050305030304" pitchFamily="18" charset="0"/>
            </a:endParaRPr>
          </a:p>
          <a:p>
            <a:pPr marL="342900" lvl="0" indent="-342900" algn="just" fontAlgn="base">
              <a:lnSpc>
                <a:spcPct val="107000"/>
              </a:lnSpc>
              <a:spcAft>
                <a:spcPts val="175"/>
              </a:spcAft>
              <a:buClr>
                <a:srgbClr val="000000"/>
              </a:buClr>
              <a:buSzPts val="1100"/>
              <a:buFont typeface="Symbol" panose="05050102010706020507" pitchFamily="18" charset="2"/>
              <a:buChar char="-"/>
            </a:pPr>
            <a:r>
              <a:rPr lang="fr-FR" dirty="0">
                <a:solidFill>
                  <a:srgbClr val="000000"/>
                </a:solidFill>
                <a:uFill>
                  <a:solidFill>
                    <a:srgbClr val="000000"/>
                  </a:solidFill>
                </a:uFill>
                <a:latin typeface="Book Antiqua" panose="02040602050305030304" pitchFamily="18" charset="0"/>
                <a:ea typeface="Book Antiqua" panose="02040602050305030304" pitchFamily="18" charset="0"/>
                <a:cs typeface="Calibri" panose="020F0502020204030204" pitchFamily="34" charset="0"/>
              </a:rPr>
              <a:t>Adresse personnelle/adresse du lieu d’exercice de l’activité ; </a:t>
            </a:r>
            <a:endParaRPr lang="fr-FR" sz="2800" dirty="0">
              <a:uFill>
                <a:solidFill>
                  <a:srgbClr val="000000"/>
                </a:solidFill>
              </a:uFill>
              <a:latin typeface="Book Antiqua" panose="02040602050305030304" pitchFamily="18" charset="0"/>
              <a:ea typeface="Book Antiqua" panose="02040602050305030304" pitchFamily="18" charset="0"/>
              <a:cs typeface="Book Antiqua" panose="02040602050305030304" pitchFamily="18" charset="0"/>
            </a:endParaRPr>
          </a:p>
          <a:p>
            <a:pPr marL="342900" lvl="0" indent="-342900" algn="just" fontAlgn="base">
              <a:lnSpc>
                <a:spcPct val="107000"/>
              </a:lnSpc>
              <a:spcAft>
                <a:spcPts val="175"/>
              </a:spcAft>
              <a:buClr>
                <a:srgbClr val="000000"/>
              </a:buClr>
              <a:buSzPts val="1100"/>
              <a:buFont typeface="Symbol" panose="05050102010706020507" pitchFamily="18" charset="2"/>
              <a:buChar char="-"/>
            </a:pPr>
            <a:r>
              <a:rPr lang="fr-FR" dirty="0">
                <a:solidFill>
                  <a:srgbClr val="000000"/>
                </a:solidFill>
                <a:uFill>
                  <a:solidFill>
                    <a:srgbClr val="000000"/>
                  </a:solidFill>
                </a:uFill>
                <a:latin typeface="Book Antiqua" panose="02040602050305030304" pitchFamily="18" charset="0"/>
                <a:ea typeface="Book Antiqua" panose="02040602050305030304" pitchFamily="18" charset="0"/>
                <a:cs typeface="Calibri" panose="020F0502020204030204" pitchFamily="34" charset="0"/>
              </a:rPr>
              <a:t>Numéro d’Identification National ; </a:t>
            </a:r>
            <a:endParaRPr lang="fr-FR" sz="2800" dirty="0">
              <a:uFill>
                <a:solidFill>
                  <a:srgbClr val="000000"/>
                </a:solidFill>
              </a:uFill>
              <a:latin typeface="Book Antiqua" panose="02040602050305030304" pitchFamily="18" charset="0"/>
              <a:ea typeface="Book Antiqua" panose="02040602050305030304" pitchFamily="18" charset="0"/>
              <a:cs typeface="Book Antiqua" panose="02040602050305030304" pitchFamily="18" charset="0"/>
            </a:endParaRPr>
          </a:p>
          <a:p>
            <a:pPr marL="342900" lvl="0" indent="-342900" algn="just" fontAlgn="base">
              <a:lnSpc>
                <a:spcPct val="107000"/>
              </a:lnSpc>
              <a:spcAft>
                <a:spcPts val="175"/>
              </a:spcAft>
              <a:buClr>
                <a:srgbClr val="000000"/>
              </a:buClr>
              <a:buSzPts val="1100"/>
              <a:buFont typeface="Symbol" panose="05050102010706020507" pitchFamily="18" charset="2"/>
              <a:buChar char="-"/>
            </a:pPr>
            <a:r>
              <a:rPr lang="fr-FR" b="1" dirty="0">
                <a:solidFill>
                  <a:srgbClr val="000000"/>
                </a:solidFill>
                <a:uFill>
                  <a:solidFill>
                    <a:srgbClr val="000000"/>
                  </a:solidFill>
                </a:uFill>
                <a:latin typeface="Book Antiqua" panose="02040602050305030304" pitchFamily="18" charset="0"/>
                <a:ea typeface="Book Antiqua" panose="02040602050305030304" pitchFamily="18" charset="0"/>
                <a:cs typeface="Calibri" panose="020F0502020204030204" pitchFamily="34" charset="0"/>
              </a:rPr>
              <a:t>Numéro d‘Identification Fiscale (NIF) le cas échéant</a:t>
            </a:r>
            <a:r>
              <a:rPr lang="fr-FR" b="1" dirty="0">
                <a:solidFill>
                  <a:srgbClr val="000000"/>
                </a:solidFill>
                <a:uFill>
                  <a:solidFill>
                    <a:srgbClr val="000000"/>
                  </a:solidFill>
                </a:uFill>
                <a:latin typeface="Book Antiqua" panose="02040602050305030304" pitchFamily="18" charset="0"/>
                <a:ea typeface="Times New Roman" panose="02020603050405020304" pitchFamily="18" charset="0"/>
                <a:cs typeface="Calibri" panose="020F0502020204030204" pitchFamily="34" charset="0"/>
              </a:rPr>
              <a:t>. </a:t>
            </a:r>
            <a:endParaRPr lang="fr-FR" b="1" dirty="0" smtClean="0">
              <a:solidFill>
                <a:srgbClr val="000000"/>
              </a:solidFill>
              <a:uFill>
                <a:solidFill>
                  <a:srgbClr val="000000"/>
                </a:solidFill>
              </a:uFill>
              <a:latin typeface="Book Antiqua" panose="02040602050305030304" pitchFamily="18" charset="0"/>
              <a:ea typeface="Times New Roman" panose="02020603050405020304" pitchFamily="18" charset="0"/>
              <a:cs typeface="Calibri" panose="020F0502020204030204" pitchFamily="34" charset="0"/>
            </a:endParaRPr>
          </a:p>
          <a:p>
            <a:pPr marL="342900" lvl="0" indent="-342900" algn="just" fontAlgn="base">
              <a:lnSpc>
                <a:spcPct val="107000"/>
              </a:lnSpc>
              <a:spcAft>
                <a:spcPts val="175"/>
              </a:spcAft>
              <a:buClr>
                <a:srgbClr val="000000"/>
              </a:buClr>
              <a:buSzPts val="1100"/>
              <a:buFont typeface="Symbol" panose="05050102010706020507" pitchFamily="18" charset="2"/>
              <a:buChar char="-"/>
            </a:pPr>
            <a:endParaRPr lang="fr-FR" sz="2800" u="none" strike="noStrike" dirty="0">
              <a:solidFill>
                <a:srgbClr val="000000"/>
              </a:solidFill>
              <a:effectLst/>
              <a:uFill>
                <a:solidFill>
                  <a:srgbClr val="000000"/>
                </a:solidFill>
              </a:uFill>
              <a:latin typeface="Book Antiqua" panose="02040602050305030304" pitchFamily="18" charset="0"/>
              <a:ea typeface="Book Antiqua" panose="02040602050305030304" pitchFamily="18" charset="0"/>
              <a:cs typeface="Calibri" panose="020F0502020204030204" pitchFamily="34" charset="0"/>
            </a:endParaRPr>
          </a:p>
          <a:p>
            <a:pPr marL="6350" indent="-6350" algn="just">
              <a:lnSpc>
                <a:spcPct val="107000"/>
              </a:lnSpc>
              <a:spcAft>
                <a:spcPts val="175"/>
              </a:spcAft>
            </a:pPr>
            <a:r>
              <a:rPr lang="fr-FR" sz="2800" b="1" dirty="0">
                <a:solidFill>
                  <a:srgbClr val="000000"/>
                </a:solidFill>
                <a:latin typeface="Calibri" panose="020F0502020204030204" pitchFamily="34" charset="0"/>
                <a:ea typeface="Book Antiqua" panose="02040602050305030304" pitchFamily="18" charset="0"/>
                <a:cs typeface="Calibri" panose="020F0502020204030204" pitchFamily="34" charset="0"/>
              </a:rPr>
              <a:t>NB : Les modalités d’application de ce dispositif sont précisées par voie réglementaire.   </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175"/>
              </a:spcAft>
              <a:buClr>
                <a:srgbClr val="000000"/>
              </a:buClr>
              <a:buSzPts val="1100"/>
              <a:buFont typeface="Symbol" panose="05050102010706020507" pitchFamily="18" charset="2"/>
              <a:buChar char="-"/>
            </a:pPr>
            <a:endParaRPr lang="fr-FR" sz="2800" u="none" strike="noStrike" dirty="0">
              <a:effectLst/>
              <a:uFill>
                <a:solidFill>
                  <a:srgbClr val="000000"/>
                </a:solidFill>
              </a:uFill>
              <a:latin typeface="Book Antiqua" panose="02040602050305030304" pitchFamily="18" charset="0"/>
              <a:ea typeface="Book Antiqua" panose="02040602050305030304" pitchFamily="18" charset="0"/>
              <a:cs typeface="Book Antiqua" panose="02040602050305030304" pitchFamily="18" charset="0"/>
            </a:endParaRPr>
          </a:p>
        </p:txBody>
      </p:sp>
    </p:spTree>
    <p:extLst>
      <p:ext uri="{BB962C8B-B14F-4D97-AF65-F5344CB8AC3E}">
        <p14:creationId xmlns:p14="http://schemas.microsoft.com/office/powerpoint/2010/main" val="30106557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0" indent="0" algn="just">
              <a:lnSpc>
                <a:spcPct val="107000"/>
              </a:lnSpc>
              <a:spcAft>
                <a:spcPts val="175"/>
              </a:spcAft>
              <a:buNone/>
            </a:pPr>
            <a:r>
              <a:rPr lang="fr-FR" b="1" dirty="0" smtClean="0">
                <a:solidFill>
                  <a:srgbClr val="000000"/>
                </a:solidFill>
                <a:latin typeface="Calibri" panose="020F0502020204030204" pitchFamily="34" charset="0"/>
                <a:ea typeface="Book Antiqua" panose="02040602050305030304" pitchFamily="18" charset="0"/>
                <a:cs typeface="Calibri" panose="020F0502020204030204" pitchFamily="34" charset="0"/>
              </a:rPr>
              <a:t>Nombre d’opérateurs éco en déc. 2025: </a:t>
            </a:r>
            <a:r>
              <a:rPr lang="fr-FR" b="1" dirty="0" smtClean="0">
                <a:solidFill>
                  <a:srgbClr val="FF0000"/>
                </a:solidFill>
                <a:latin typeface="Calibri" panose="020F0502020204030204" pitchFamily="34" charset="0"/>
                <a:ea typeface="Book Antiqua" panose="02040602050305030304" pitchFamily="18" charset="0"/>
                <a:cs typeface="Calibri" panose="020F0502020204030204" pitchFamily="34" charset="0"/>
              </a:rPr>
              <a:t>2,4 millions , dont 90% EI/PP</a:t>
            </a:r>
          </a:p>
          <a:p>
            <a:pPr marL="0" indent="0" algn="just">
              <a:lnSpc>
                <a:spcPct val="107000"/>
              </a:lnSpc>
              <a:spcAft>
                <a:spcPts val="175"/>
              </a:spcAft>
              <a:buNone/>
            </a:pPr>
            <a:r>
              <a:rPr lang="fr-FR" b="1" dirty="0" smtClean="0">
                <a:solidFill>
                  <a:srgbClr val="000000"/>
                </a:solidFill>
                <a:latin typeface="Calibri" panose="020F0502020204030204" pitchFamily="34" charset="0"/>
                <a:ea typeface="Book Antiqua" panose="02040602050305030304" pitchFamily="18" charset="0"/>
                <a:cs typeface="Calibri" panose="020F0502020204030204" pitchFamily="34" charset="0"/>
              </a:rPr>
              <a:t>Monnaie fiduciaire mds DA: </a:t>
            </a:r>
            <a:r>
              <a:rPr lang="fr-FR" b="1" dirty="0" smtClean="0">
                <a:solidFill>
                  <a:srgbClr val="FF0000"/>
                </a:solidFill>
                <a:latin typeface="Calibri" panose="020F0502020204030204" pitchFamily="34" charset="0"/>
                <a:ea typeface="Book Antiqua" panose="02040602050305030304" pitchFamily="18" charset="0"/>
                <a:cs typeface="Calibri" panose="020F0502020204030204" pitchFamily="34" charset="0"/>
              </a:rPr>
              <a:t>33% de la MM  (9700/27000)</a:t>
            </a:r>
          </a:p>
          <a:p>
            <a:pPr marL="0" indent="0" algn="just">
              <a:lnSpc>
                <a:spcPct val="107000"/>
              </a:lnSpc>
              <a:spcAft>
                <a:spcPts val="175"/>
              </a:spcAft>
              <a:buNone/>
            </a:pPr>
            <a:endParaRPr lang="fr-FR" sz="2800" b="1" dirty="0" smtClean="0">
              <a:uFill>
                <a:solidFill>
                  <a:srgbClr val="000000"/>
                </a:solidFill>
              </a:uFill>
              <a:latin typeface="Calibri" panose="020F0502020204030204" pitchFamily="34" charset="0"/>
              <a:ea typeface="Book Antiqua" panose="02040602050305030304" pitchFamily="18" charset="0"/>
              <a:cs typeface="Calibri" panose="020F0502020204030204" pitchFamily="34" charset="0"/>
            </a:endParaRPr>
          </a:p>
          <a:p>
            <a:pPr marL="0" indent="0" algn="just">
              <a:lnSpc>
                <a:spcPct val="107000"/>
              </a:lnSpc>
              <a:spcAft>
                <a:spcPts val="175"/>
              </a:spcAft>
              <a:buNone/>
            </a:pPr>
            <a:r>
              <a:rPr lang="fr-FR" sz="2800" b="1" dirty="0" smtClean="0">
                <a:uFill>
                  <a:solidFill>
                    <a:srgbClr val="000000"/>
                  </a:solidFill>
                </a:uFill>
                <a:latin typeface="Calibri" panose="020F0502020204030204" pitchFamily="34" charset="0"/>
                <a:ea typeface="Book Antiqua" panose="02040602050305030304" pitchFamily="18" charset="0"/>
                <a:cs typeface="Calibri" panose="020F0502020204030204" pitchFamily="34" charset="0"/>
              </a:rPr>
              <a:t>NB: à travers la c</a:t>
            </a:r>
            <a:r>
              <a:rPr lang="fr-FR" sz="2800" b="1" u="none" strike="noStrike" dirty="0" smtClean="0">
                <a:effectLst/>
                <a:uFill>
                  <a:solidFill>
                    <a:srgbClr val="000000"/>
                  </a:solidFill>
                </a:uFill>
                <a:latin typeface="Calibri" panose="020F0502020204030204" pitchFamily="34" charset="0"/>
                <a:ea typeface="Book Antiqua" panose="02040602050305030304" pitchFamily="18" charset="0"/>
                <a:cs typeface="Calibri" panose="020F0502020204030204" pitchFamily="34" charset="0"/>
              </a:rPr>
              <a:t>irculaire n°02- 15 Déc. 2025 : </a:t>
            </a:r>
            <a:r>
              <a:rPr lang="fr-FR" sz="2800" b="1" u="none" strike="noStrike" dirty="0" smtClean="0">
                <a:solidFill>
                  <a:srgbClr val="0070C0"/>
                </a:solidFill>
                <a:effectLst/>
                <a:uFill>
                  <a:solidFill>
                    <a:srgbClr val="000000"/>
                  </a:solidFill>
                </a:uFill>
                <a:latin typeface="Calibri" panose="020F0502020204030204" pitchFamily="34" charset="0"/>
                <a:ea typeface="Book Antiqua" panose="02040602050305030304" pitchFamily="18" charset="0"/>
                <a:cs typeface="Calibri" panose="020F0502020204030204" pitchFamily="34" charset="0"/>
              </a:rPr>
              <a:t>la BA restreint le recours au versement d’espèces dans les comptes commerciaux, sauf justificatifs (délai 30 j- à fin janvier)</a:t>
            </a:r>
          </a:p>
          <a:p>
            <a:pPr marL="0" indent="0" algn="just">
              <a:lnSpc>
                <a:spcPct val="107000"/>
              </a:lnSpc>
              <a:spcAft>
                <a:spcPts val="175"/>
              </a:spcAft>
              <a:buNone/>
            </a:pPr>
            <a:r>
              <a:rPr lang="fr-FR" sz="2800" b="1" dirty="0" smtClean="0">
                <a:solidFill>
                  <a:srgbClr val="FF0000"/>
                </a:solidFill>
                <a:uFill>
                  <a:solidFill>
                    <a:srgbClr val="000000"/>
                  </a:solidFill>
                </a:uFill>
                <a:latin typeface="Calibri" panose="020F0502020204030204" pitchFamily="34" charset="0"/>
                <a:ea typeface="Book Antiqua" panose="02040602050305030304" pitchFamily="18" charset="0"/>
                <a:cs typeface="Calibri" panose="020F0502020204030204" pitchFamily="34" charset="0"/>
              </a:rPr>
              <a:t>La même circulaire est remplacée par la n01 du 04/01/2026: </a:t>
            </a:r>
            <a:r>
              <a:rPr lang="fr-FR" sz="2800" b="1" dirty="0" smtClean="0">
                <a:solidFill>
                  <a:srgbClr val="0070C0"/>
                </a:solidFill>
                <a:uFill>
                  <a:solidFill>
                    <a:srgbClr val="000000"/>
                  </a:solidFill>
                </a:uFill>
                <a:latin typeface="Calibri" panose="020F0502020204030204" pitchFamily="34" charset="0"/>
                <a:ea typeface="Book Antiqua" panose="02040602050305030304" pitchFamily="18" charset="0"/>
                <a:cs typeface="Calibri" panose="020F0502020204030204" pitchFamily="34" charset="0"/>
              </a:rPr>
              <a:t>versement quotidien ou hebdomadaire des recettes de CA , </a:t>
            </a:r>
            <a:r>
              <a:rPr lang="fr-FR" sz="2800" b="1" dirty="0" smtClean="0">
                <a:solidFill>
                  <a:srgbClr val="FF0000"/>
                </a:solidFill>
                <a:uFill>
                  <a:solidFill>
                    <a:srgbClr val="000000"/>
                  </a:solidFill>
                </a:uFill>
                <a:latin typeface="Calibri" panose="020F0502020204030204" pitchFamily="34" charset="0"/>
                <a:ea typeface="Book Antiqua" panose="02040602050305030304" pitchFamily="18" charset="0"/>
                <a:cs typeface="Calibri" panose="020F0502020204030204" pitchFamily="34" charset="0"/>
              </a:rPr>
              <a:t>avec justificatifs </a:t>
            </a:r>
            <a:endParaRPr lang="fr-FR" sz="2800" b="1" dirty="0">
              <a:solidFill>
                <a:srgbClr val="FF0000"/>
              </a:solidFill>
              <a:uFill>
                <a:solidFill>
                  <a:srgbClr val="000000"/>
                </a:solidFill>
              </a:uFill>
              <a:latin typeface="Calibri" panose="020F0502020204030204" pitchFamily="34" charset="0"/>
              <a:ea typeface="Book Antiqua" panose="02040602050305030304" pitchFamily="18" charset="0"/>
              <a:cs typeface="Calibri" panose="020F0502020204030204" pitchFamily="34" charset="0"/>
            </a:endParaRPr>
          </a:p>
          <a:p>
            <a:pPr marL="0" indent="0" algn="just">
              <a:lnSpc>
                <a:spcPct val="107000"/>
              </a:lnSpc>
              <a:spcAft>
                <a:spcPts val="175"/>
              </a:spcAft>
              <a:buNone/>
            </a:pPr>
            <a:r>
              <a:rPr lang="fr-FR" sz="2800" b="1" dirty="0" smtClean="0">
                <a:solidFill>
                  <a:srgbClr val="FF0000"/>
                </a:solidFill>
                <a:uFill>
                  <a:solidFill>
                    <a:srgbClr val="000000"/>
                  </a:solidFill>
                </a:uFill>
                <a:latin typeface="Calibri" panose="020F0502020204030204" pitchFamily="34" charset="0"/>
                <a:ea typeface="Book Antiqua" panose="02040602050305030304" pitchFamily="18" charset="0"/>
                <a:cs typeface="Calibri" panose="020F0502020204030204" pitchFamily="34" charset="0"/>
              </a:rPr>
              <a:t>  </a:t>
            </a:r>
            <a:r>
              <a:rPr lang="fr-FR" sz="2800" b="1" dirty="0" smtClean="0">
                <a:uFill>
                  <a:solidFill>
                    <a:srgbClr val="000000"/>
                  </a:solidFill>
                </a:uFill>
                <a:latin typeface="Calibri" panose="020F0502020204030204" pitchFamily="34" charset="0"/>
                <a:ea typeface="Book Antiqua" panose="02040602050305030304" pitchFamily="18" charset="0"/>
                <a:cs typeface="Calibri" panose="020F0502020204030204" pitchFamily="34" charset="0"/>
              </a:rPr>
              <a:t>Q: quels justificatifs ?</a:t>
            </a:r>
          </a:p>
          <a:p>
            <a:pPr marL="0" indent="0" algn="just">
              <a:lnSpc>
                <a:spcPct val="107000"/>
              </a:lnSpc>
              <a:spcAft>
                <a:spcPts val="175"/>
              </a:spcAft>
              <a:buNone/>
            </a:pPr>
            <a:r>
              <a:rPr lang="fr-FR" sz="2800" b="1" u="none" strike="noStrike" dirty="0">
                <a:solidFill>
                  <a:srgbClr val="FF0000"/>
                </a:solidFill>
                <a:effectLst/>
                <a:uFill>
                  <a:solidFill>
                    <a:srgbClr val="000000"/>
                  </a:solidFill>
                </a:uFill>
                <a:latin typeface="Calibri" panose="020F0502020204030204" pitchFamily="34" charset="0"/>
                <a:ea typeface="Book Antiqua" panose="02040602050305030304" pitchFamily="18" charset="0"/>
                <a:cs typeface="Calibri" panose="020F0502020204030204" pitchFamily="34" charset="0"/>
              </a:rPr>
              <a:t> </a:t>
            </a:r>
            <a:r>
              <a:rPr lang="fr-FR" sz="2800" b="1" u="none" strike="noStrike" dirty="0" smtClean="0">
                <a:solidFill>
                  <a:srgbClr val="FF0000"/>
                </a:solidFill>
                <a:effectLst/>
                <a:uFill>
                  <a:solidFill>
                    <a:srgbClr val="000000"/>
                  </a:solidFill>
                </a:uFill>
                <a:latin typeface="Calibri" panose="020F0502020204030204" pitchFamily="34" charset="0"/>
                <a:ea typeface="Book Antiqua" panose="02040602050305030304" pitchFamily="18" charset="0"/>
                <a:cs typeface="Calibri" panose="020F0502020204030204" pitchFamily="34" charset="0"/>
              </a:rPr>
              <a:t>  </a:t>
            </a:r>
          </a:p>
          <a:p>
            <a:pPr marL="0" indent="0" algn="just">
              <a:lnSpc>
                <a:spcPct val="107000"/>
              </a:lnSpc>
              <a:spcAft>
                <a:spcPts val="175"/>
              </a:spcAft>
              <a:buNone/>
            </a:pPr>
            <a:endParaRPr lang="fr-FR" sz="2800" b="1" dirty="0" smtClean="0">
              <a:uFill>
                <a:solidFill>
                  <a:srgbClr val="000000"/>
                </a:solidFill>
              </a:uFill>
              <a:latin typeface="Calibri" panose="020F0502020204030204" pitchFamily="34" charset="0"/>
              <a:ea typeface="Book Antiqua" panose="02040602050305030304" pitchFamily="18" charset="0"/>
              <a:cs typeface="Calibri" panose="020F0502020204030204" pitchFamily="34" charset="0"/>
            </a:endParaRPr>
          </a:p>
        </p:txBody>
      </p:sp>
    </p:spTree>
    <p:extLst>
      <p:ext uri="{BB962C8B-B14F-4D97-AF65-F5344CB8AC3E}">
        <p14:creationId xmlns:p14="http://schemas.microsoft.com/office/powerpoint/2010/main" val="366470635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201F16F3-FDB7-40B0-8DFF-05135B8B3F7D}"/>
              </a:ext>
            </a:extLst>
          </p:cNvPr>
          <p:cNvSpPr>
            <a:spLocks noGrp="1"/>
          </p:cNvSpPr>
          <p:nvPr>
            <p:ph idx="1"/>
          </p:nvPr>
        </p:nvSpPr>
        <p:spPr>
          <a:xfrm>
            <a:off x="333561" y="209323"/>
            <a:ext cx="9881591" cy="6027664"/>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fr-FR" sz="1400" dirty="0"/>
              <a:t>	</a:t>
            </a:r>
            <a:endParaRPr lang="fr-FR" sz="2000" b="1" dirty="0"/>
          </a:p>
          <a:p>
            <a:pPr marL="0" indent="0">
              <a:buNone/>
            </a:pPr>
            <a:endParaRPr lang="fr-FR" sz="2000" b="1" dirty="0" smtClean="0">
              <a:solidFill>
                <a:srgbClr val="00B050"/>
              </a:solidFill>
            </a:endParaRPr>
          </a:p>
          <a:p>
            <a:pPr marL="0" indent="0">
              <a:buNone/>
            </a:pPr>
            <a:r>
              <a:rPr lang="fr-FR" sz="2000" b="1" dirty="0" smtClean="0">
                <a:solidFill>
                  <a:srgbClr val="00B050"/>
                </a:solidFill>
              </a:rPr>
              <a:t>-</a:t>
            </a:r>
            <a:r>
              <a:rPr lang="fr-FR" sz="2000" b="1" dirty="0">
                <a:solidFill>
                  <a:srgbClr val="00B050"/>
                </a:solidFill>
              </a:rPr>
              <a:t>Obligation de facturation (ancrage juridique)</a:t>
            </a:r>
          </a:p>
          <a:p>
            <a:pPr marL="0" indent="0">
              <a:buNone/>
            </a:pPr>
            <a:endParaRPr lang="fr-FR" sz="2000" b="1" dirty="0"/>
          </a:p>
          <a:p>
            <a:pPr marL="0" indent="0">
              <a:buNone/>
            </a:pPr>
            <a:r>
              <a:rPr lang="fr-FR" sz="2000" b="1" dirty="0"/>
              <a:t>	-En application de </a:t>
            </a:r>
            <a:r>
              <a:rPr lang="fr-FR" sz="2000" b="1" dirty="0">
                <a:solidFill>
                  <a:srgbClr val="0070C0"/>
                </a:solidFill>
              </a:rPr>
              <a:t>l’art 10 de la loi n° 04-02 du 23 juin 2004 </a:t>
            </a:r>
            <a:r>
              <a:rPr lang="fr-FR" sz="2000" b="1" dirty="0"/>
              <a:t>fixant les règles applicables aux pratiques commerciales, modifiée et complétée : </a:t>
            </a:r>
            <a:endParaRPr lang="fr-FR" sz="2000" dirty="0"/>
          </a:p>
          <a:p>
            <a:pPr marL="0" indent="0">
              <a:buNone/>
            </a:pPr>
            <a:r>
              <a:rPr lang="fr-FR" sz="2000" dirty="0" smtClean="0"/>
              <a:t>— </a:t>
            </a:r>
            <a:r>
              <a:rPr lang="fr-FR" sz="2000" dirty="0"/>
              <a:t>Toute vente de biens ou prestation de services effectuée entre les agents économiques </a:t>
            </a:r>
            <a:r>
              <a:rPr lang="fr-FR" sz="2000" dirty="0">
                <a:solidFill>
                  <a:srgbClr val="C00000"/>
                </a:solidFill>
              </a:rPr>
              <a:t>doit faire l'objet d'une facture</a:t>
            </a:r>
            <a:r>
              <a:rPr lang="fr-FR" sz="2000" dirty="0"/>
              <a:t>. </a:t>
            </a:r>
            <a:endParaRPr lang="fr-FR" sz="2000" dirty="0" smtClean="0"/>
          </a:p>
          <a:p>
            <a:pPr marL="0" indent="0">
              <a:buNone/>
            </a:pPr>
            <a:r>
              <a:rPr lang="fr-FR" sz="2000" dirty="0" smtClean="0"/>
              <a:t>-Le </a:t>
            </a:r>
            <a:r>
              <a:rPr lang="fr-FR" sz="2000" dirty="0"/>
              <a:t>vendeur est tenu de </a:t>
            </a:r>
            <a:r>
              <a:rPr lang="fr-FR" sz="2000" dirty="0">
                <a:solidFill>
                  <a:srgbClr val="C00000"/>
                </a:solidFill>
              </a:rPr>
              <a:t>la délivrer </a:t>
            </a:r>
            <a:r>
              <a:rPr lang="fr-FR" sz="2000" dirty="0"/>
              <a:t>et l'acheteur est tenu de </a:t>
            </a:r>
            <a:r>
              <a:rPr lang="fr-FR" sz="2000" dirty="0">
                <a:solidFill>
                  <a:srgbClr val="C00000"/>
                </a:solidFill>
              </a:rPr>
              <a:t>la réclamer. </a:t>
            </a:r>
            <a:endParaRPr lang="fr-FR" sz="2000" dirty="0" smtClean="0">
              <a:solidFill>
                <a:srgbClr val="C00000"/>
              </a:solidFill>
            </a:endParaRPr>
          </a:p>
          <a:p>
            <a:pPr marL="0" indent="0">
              <a:buNone/>
            </a:pPr>
            <a:r>
              <a:rPr lang="fr-FR" sz="2000" dirty="0"/>
              <a:t>-</a:t>
            </a:r>
            <a:r>
              <a:rPr lang="fr-FR" sz="2000" dirty="0" smtClean="0"/>
              <a:t>Elle </a:t>
            </a:r>
            <a:r>
              <a:rPr lang="fr-FR" sz="2000" dirty="0"/>
              <a:t>est délivrée </a:t>
            </a:r>
            <a:r>
              <a:rPr lang="fr-FR" sz="2000" dirty="0">
                <a:solidFill>
                  <a:srgbClr val="0070C0"/>
                </a:solidFill>
              </a:rPr>
              <a:t>dès</a:t>
            </a:r>
            <a:r>
              <a:rPr lang="fr-FR" sz="2000" dirty="0">
                <a:solidFill>
                  <a:srgbClr val="C00000"/>
                </a:solidFill>
              </a:rPr>
              <a:t> la réalisation de la vente ou de la prestation de services</a:t>
            </a:r>
            <a:r>
              <a:rPr lang="fr-FR" sz="2000" dirty="0"/>
              <a:t>. </a:t>
            </a:r>
            <a:r>
              <a:rPr lang="fr-FR" sz="2000" b="1" dirty="0"/>
              <a:t> </a:t>
            </a:r>
          </a:p>
          <a:p>
            <a:pPr marL="0" indent="0">
              <a:buNone/>
            </a:pPr>
            <a:r>
              <a:rPr lang="fr-FR" sz="2000" dirty="0" smtClean="0"/>
              <a:t>-Les </a:t>
            </a:r>
            <a:r>
              <a:rPr lang="fr-FR" sz="2000" dirty="0"/>
              <a:t>ventes faites au </a:t>
            </a:r>
            <a:r>
              <a:rPr lang="fr-FR" sz="2000" b="1" dirty="0">
                <a:solidFill>
                  <a:srgbClr val="FF0000"/>
                </a:solidFill>
              </a:rPr>
              <a:t>consommateur</a:t>
            </a:r>
            <a:r>
              <a:rPr lang="fr-FR" sz="2000" dirty="0"/>
              <a:t> doivent faire l'objet d'un </a:t>
            </a:r>
            <a:r>
              <a:rPr lang="fr-FR" sz="2000" b="1" dirty="0">
                <a:solidFill>
                  <a:srgbClr val="FF0000"/>
                </a:solidFill>
              </a:rPr>
              <a:t>ticket de caisse ou d'un bon justifiant la transaction</a:t>
            </a:r>
            <a:r>
              <a:rPr lang="fr-FR" sz="2000" dirty="0"/>
              <a:t>. La facture doit être délivrée si le client en fait la demande.</a:t>
            </a:r>
            <a:endParaRPr lang="fr-FR" sz="2000" b="1" dirty="0"/>
          </a:p>
          <a:p>
            <a:pPr marL="0" indent="0">
              <a:buNone/>
            </a:pPr>
            <a:endParaRPr lang="fr-FR" sz="2000" b="1" dirty="0"/>
          </a:p>
          <a:p>
            <a:pPr marL="0" indent="0">
              <a:buNone/>
            </a:pPr>
            <a:endParaRPr lang="fr-FR" sz="2000" b="1" dirty="0">
              <a:solidFill>
                <a:srgbClr val="C00000"/>
              </a:solidFill>
            </a:endParaRPr>
          </a:p>
          <a:p>
            <a:pPr marL="0" indent="0">
              <a:buNone/>
            </a:pPr>
            <a:endParaRPr lang="fr-FR" sz="2000" b="1" dirty="0"/>
          </a:p>
          <a:p>
            <a:pPr marL="0" indent="0">
              <a:buNone/>
            </a:pPr>
            <a:endParaRPr lang="fr-FR" sz="2000" b="1" dirty="0"/>
          </a:p>
          <a:p>
            <a:pPr marL="0" indent="0">
              <a:buNone/>
            </a:pPr>
            <a:endParaRPr lang="fr-FR" sz="2000" b="1" dirty="0"/>
          </a:p>
          <a:p>
            <a:pPr marL="0" indent="0">
              <a:buNone/>
            </a:pPr>
            <a:endParaRPr lang="fr-FR" sz="2000" b="1" dirty="0"/>
          </a:p>
          <a:p>
            <a:pPr marL="0" indent="0">
              <a:buNone/>
            </a:pPr>
            <a:endParaRPr lang="fr-FR" sz="2000" b="1" dirty="0"/>
          </a:p>
        </p:txBody>
      </p:sp>
      <p:sp>
        <p:nvSpPr>
          <p:cNvPr id="7172" name="Espace réservé du numéro de diapositive 3">
            <a:extLst>
              <a:ext uri="{FF2B5EF4-FFF2-40B4-BE49-F238E27FC236}">
                <a16:creationId xmlns:a16="http://schemas.microsoft.com/office/drawing/2014/main" xmlns="" id="{F00E216A-A99C-4EC4-82A8-9944A2D7E71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2101473-E56E-4BA3-B1D0-48D2835ED88C}" type="slidenum">
              <a:rPr lang="es-ES" altLang="fr-FR" sz="1400">
                <a:solidFill>
                  <a:srgbClr val="000000"/>
                </a:solidFill>
              </a:rPr>
              <a:pPr>
                <a:spcBef>
                  <a:spcPct val="0"/>
                </a:spcBef>
                <a:buFontTx/>
                <a:buNone/>
              </a:pPr>
              <a:t>139</a:t>
            </a:fld>
            <a:endParaRPr lang="es-ES" altLang="fr-FR" sz="1400">
              <a:solidFill>
                <a:srgbClr val="000000"/>
              </a:solidFill>
            </a:endParaRPr>
          </a:p>
        </p:txBody>
      </p:sp>
    </p:spTree>
    <p:extLst>
      <p:ext uri="{BB962C8B-B14F-4D97-AF65-F5344CB8AC3E}">
        <p14:creationId xmlns:p14="http://schemas.microsoft.com/office/powerpoint/2010/main" val="429310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201F16F3-FDB7-40B0-8DFF-05135B8B3F7D}"/>
              </a:ext>
            </a:extLst>
          </p:cNvPr>
          <p:cNvSpPr>
            <a:spLocks noGrp="1"/>
          </p:cNvSpPr>
          <p:nvPr>
            <p:ph idx="1"/>
          </p:nvPr>
        </p:nvSpPr>
        <p:spPr>
          <a:xfrm>
            <a:off x="1005839" y="692697"/>
            <a:ext cx="9771017" cy="5999048"/>
          </a:xfrm>
        </p:spPr>
        <p:style>
          <a:lnRef idx="2">
            <a:schemeClr val="accent1"/>
          </a:lnRef>
          <a:fillRef idx="1">
            <a:schemeClr val="lt1"/>
          </a:fillRef>
          <a:effectRef idx="0">
            <a:schemeClr val="accent1"/>
          </a:effectRef>
          <a:fontRef idx="minor">
            <a:schemeClr val="dk1"/>
          </a:fontRef>
        </p:style>
        <p:txBody>
          <a:bodyPr>
            <a:noAutofit/>
          </a:bodyPr>
          <a:lstStyle/>
          <a:p>
            <a:pPr algn="ctr">
              <a:buNone/>
            </a:pPr>
            <a:endParaRPr lang="fr-FR" sz="2800" b="1" dirty="0" smtClean="0">
              <a:solidFill>
                <a:srgbClr val="C00000"/>
              </a:solidFill>
            </a:endParaRPr>
          </a:p>
          <a:p>
            <a:pPr algn="ctr">
              <a:buNone/>
            </a:pPr>
            <a:endParaRPr lang="fr-FR" sz="2800" b="1" dirty="0">
              <a:solidFill>
                <a:srgbClr val="C00000"/>
              </a:solidFill>
            </a:endParaRPr>
          </a:p>
          <a:p>
            <a:pPr algn="ctr">
              <a:buNone/>
            </a:pPr>
            <a:endParaRPr lang="fr-FR" sz="2800" b="1" dirty="0" smtClean="0">
              <a:solidFill>
                <a:srgbClr val="C00000"/>
              </a:solidFill>
            </a:endParaRPr>
          </a:p>
          <a:p>
            <a:pPr>
              <a:buNone/>
            </a:pPr>
            <a:r>
              <a:rPr lang="fr-FR" sz="2800" b="1" dirty="0" smtClean="0">
                <a:solidFill>
                  <a:schemeClr val="tx1"/>
                </a:solidFill>
              </a:rPr>
              <a:t>Volumes prévisionnels –HC 2025: production commerciale: </a:t>
            </a:r>
            <a:r>
              <a:rPr lang="fr-FR" sz="2800" b="1" dirty="0" smtClean="0">
                <a:solidFill>
                  <a:srgbClr val="0070C0"/>
                </a:solidFill>
              </a:rPr>
              <a:t>175 MTEP</a:t>
            </a:r>
          </a:p>
          <a:p>
            <a:pPr>
              <a:buNone/>
            </a:pPr>
            <a:r>
              <a:rPr lang="fr-FR" sz="2800" b="1" dirty="0">
                <a:solidFill>
                  <a:srgbClr val="C00000"/>
                </a:solidFill>
              </a:rPr>
              <a:t>	</a:t>
            </a:r>
            <a:r>
              <a:rPr lang="fr-FR" sz="2800" b="1" dirty="0" smtClean="0">
                <a:solidFill>
                  <a:srgbClr val="00B050"/>
                </a:solidFill>
              </a:rPr>
              <a:t>-Export: 99,3 MTEP 56,5 %</a:t>
            </a:r>
          </a:p>
          <a:p>
            <a:pPr>
              <a:buNone/>
            </a:pPr>
            <a:r>
              <a:rPr lang="fr-FR" sz="2800" b="1" dirty="0">
                <a:solidFill>
                  <a:srgbClr val="00B0F0"/>
                </a:solidFill>
              </a:rPr>
              <a:t>	</a:t>
            </a:r>
            <a:r>
              <a:rPr lang="fr-FR" sz="2800" b="1" dirty="0" smtClean="0">
                <a:solidFill>
                  <a:srgbClr val="FF0000"/>
                </a:solidFill>
              </a:rPr>
              <a:t>-MN: 76,4 MTEP  43,5 % </a:t>
            </a:r>
          </a:p>
          <a:p>
            <a:pPr>
              <a:buNone/>
            </a:pPr>
            <a:endParaRPr lang="fr-FR" sz="2800" dirty="0" smtClean="0"/>
          </a:p>
          <a:p>
            <a:pPr>
              <a:buNone/>
            </a:pPr>
            <a:r>
              <a:rPr lang="fr-FR" sz="2800" b="1" dirty="0" smtClean="0">
                <a:solidFill>
                  <a:srgbClr val="0070C0"/>
                </a:solidFill>
              </a:rPr>
              <a:t>Q: -différenciation de prix de vente entre MN et export ?</a:t>
            </a:r>
          </a:p>
          <a:p>
            <a:pPr>
              <a:buNone/>
            </a:pPr>
            <a:r>
              <a:rPr lang="fr-FR" sz="2800" b="1" dirty="0">
                <a:solidFill>
                  <a:srgbClr val="0070C0"/>
                </a:solidFill>
              </a:rPr>
              <a:t>	</a:t>
            </a:r>
            <a:r>
              <a:rPr lang="fr-FR" sz="2800" b="1" dirty="0" smtClean="0">
                <a:solidFill>
                  <a:srgbClr val="0070C0"/>
                </a:solidFill>
              </a:rPr>
              <a:t> -distinction entre production primaire et commercialisée ?</a:t>
            </a:r>
          </a:p>
        </p:txBody>
      </p:sp>
      <p:sp>
        <p:nvSpPr>
          <p:cNvPr id="7172" name="Espace réservé du numéro de diapositive 3">
            <a:extLst>
              <a:ext uri="{FF2B5EF4-FFF2-40B4-BE49-F238E27FC236}">
                <a16:creationId xmlns:a16="http://schemas.microsoft.com/office/drawing/2014/main" xmlns="" id="{F00E216A-A99C-4EC4-82A8-9944A2D7E71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2101473-E56E-4BA3-B1D0-48D2835ED88C}" type="slidenum">
              <a:rPr lang="es-ES" altLang="fr-FR" sz="1400">
                <a:solidFill>
                  <a:prstClr val="black"/>
                </a:solidFill>
              </a:rPr>
              <a:pPr>
                <a:spcBef>
                  <a:spcPct val="0"/>
                </a:spcBef>
                <a:buFontTx/>
                <a:buNone/>
              </a:pPr>
              <a:t>14</a:t>
            </a:fld>
            <a:endParaRPr lang="es-ES" altLang="fr-FR" sz="1400">
              <a:solidFill>
                <a:prstClr val="black"/>
              </a:solidFill>
            </a:endParaRPr>
          </a:p>
        </p:txBody>
      </p:sp>
    </p:spTree>
    <p:extLst>
      <p:ext uri="{BB962C8B-B14F-4D97-AF65-F5344CB8AC3E}">
        <p14:creationId xmlns:p14="http://schemas.microsoft.com/office/powerpoint/2010/main" val="207726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201F16F3-FDB7-40B0-8DFF-05135B8B3F7D}"/>
              </a:ext>
            </a:extLst>
          </p:cNvPr>
          <p:cNvSpPr>
            <a:spLocks noGrp="1"/>
          </p:cNvSpPr>
          <p:nvPr>
            <p:ph idx="1"/>
          </p:nvPr>
        </p:nvSpPr>
        <p:spPr>
          <a:xfrm>
            <a:off x="189870" y="378823"/>
            <a:ext cx="9881591" cy="6027664"/>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fr-FR" sz="1400" dirty="0"/>
              <a:t>	</a:t>
            </a:r>
          </a:p>
          <a:p>
            <a:pPr marL="0" indent="0">
              <a:buNone/>
            </a:pPr>
            <a:endParaRPr lang="fr-FR" sz="2000" b="1" dirty="0"/>
          </a:p>
          <a:p>
            <a:pPr marL="0" indent="0">
              <a:buNone/>
            </a:pPr>
            <a:r>
              <a:rPr lang="fr-FR" sz="2000" b="1" dirty="0" smtClean="0">
                <a:solidFill>
                  <a:srgbClr val="00B050"/>
                </a:solidFill>
              </a:rPr>
              <a:t>-Obligation </a:t>
            </a:r>
            <a:r>
              <a:rPr lang="fr-FR" sz="2000" b="1" dirty="0">
                <a:solidFill>
                  <a:srgbClr val="00B050"/>
                </a:solidFill>
              </a:rPr>
              <a:t>de facturation (ancrage juridique)</a:t>
            </a:r>
          </a:p>
          <a:p>
            <a:pPr marL="0" indent="0">
              <a:buNone/>
            </a:pPr>
            <a:endParaRPr lang="fr-FR" sz="2000" b="1" dirty="0"/>
          </a:p>
          <a:p>
            <a:pPr marL="0" indent="0">
              <a:buNone/>
            </a:pPr>
            <a:r>
              <a:rPr lang="fr-FR" sz="2000" b="1" dirty="0"/>
              <a:t>	</a:t>
            </a:r>
            <a:r>
              <a:rPr lang="fr-FR" sz="2000" b="1" dirty="0">
                <a:solidFill>
                  <a:srgbClr val="0070C0"/>
                </a:solidFill>
              </a:rPr>
              <a:t>L’art 02 du Décret exécutif n° 05-468 du 10 décembre 2005 </a:t>
            </a:r>
            <a:r>
              <a:rPr lang="fr-FR" sz="2000" b="1" dirty="0"/>
              <a:t>fixant les conditions et les modalités d’établissement de la facture, du bon de transfert, du bon de livraison et de la facture récapitulative, prévoit que : « Toute vente de biens ou prestation de services effectuée entre les agents économiques </a:t>
            </a:r>
            <a:r>
              <a:rPr lang="fr-FR" sz="2000" b="1" dirty="0">
                <a:solidFill>
                  <a:srgbClr val="0070C0"/>
                </a:solidFill>
              </a:rPr>
              <a:t>doit faire l’objet d’une facture.</a:t>
            </a:r>
            <a:r>
              <a:rPr lang="fr-FR" sz="2000" b="1" dirty="0"/>
              <a:t> Le vendeur est tenu de délivrer la facture et l’acheteur de la réclamer. </a:t>
            </a:r>
            <a:r>
              <a:rPr lang="fr-FR" sz="2000" b="1" dirty="0">
                <a:solidFill>
                  <a:srgbClr val="00B050"/>
                </a:solidFill>
              </a:rPr>
              <a:t>Elle doit être délivrée dès la réalisation de la vente ou de la prestation de services. </a:t>
            </a:r>
          </a:p>
          <a:p>
            <a:pPr marL="0" indent="0">
              <a:buNone/>
            </a:pPr>
            <a:r>
              <a:rPr lang="fr-FR" sz="2000" b="1" dirty="0">
                <a:solidFill>
                  <a:srgbClr val="0070C0"/>
                </a:solidFill>
              </a:rPr>
              <a:t>	</a:t>
            </a:r>
            <a:r>
              <a:rPr lang="fr-FR" sz="2000" dirty="0"/>
              <a:t>Les ventes faites </a:t>
            </a:r>
            <a:r>
              <a:rPr lang="fr-FR" sz="2000" b="1" dirty="0"/>
              <a:t>au </a:t>
            </a:r>
            <a:r>
              <a:rPr lang="fr-FR" sz="2000" b="1" dirty="0">
                <a:solidFill>
                  <a:srgbClr val="00B050"/>
                </a:solidFill>
              </a:rPr>
              <a:t>consommateur</a:t>
            </a:r>
            <a:r>
              <a:rPr lang="fr-FR" sz="2000" b="1" dirty="0"/>
              <a:t> </a:t>
            </a:r>
            <a:r>
              <a:rPr lang="fr-FR" sz="2000" dirty="0"/>
              <a:t>doivent faire l'objet </a:t>
            </a:r>
            <a:r>
              <a:rPr lang="fr-FR" sz="2000" b="1" dirty="0">
                <a:solidFill>
                  <a:srgbClr val="FF0000"/>
                </a:solidFill>
              </a:rPr>
              <a:t>d'un ticket de caisse </a:t>
            </a:r>
            <a:r>
              <a:rPr lang="fr-FR" sz="2000" dirty="0"/>
              <a:t>ou d'un bon justifiant la transaction. La facture doit être délivrée si le client en fait la demande.</a:t>
            </a:r>
            <a:endParaRPr lang="fr-FR" sz="2000" b="1" dirty="0"/>
          </a:p>
          <a:p>
            <a:pPr marL="0" indent="0">
              <a:buNone/>
            </a:pPr>
            <a:endParaRPr lang="fr-FR" sz="2000" b="1" dirty="0"/>
          </a:p>
          <a:p>
            <a:pPr marL="0" indent="0">
              <a:buNone/>
            </a:pPr>
            <a:endParaRPr lang="fr-FR" sz="2000" b="1" dirty="0"/>
          </a:p>
          <a:p>
            <a:pPr marL="0" indent="0">
              <a:buNone/>
            </a:pPr>
            <a:endParaRPr lang="fr-FR" sz="2000" b="1" dirty="0"/>
          </a:p>
          <a:p>
            <a:pPr marL="0" indent="0">
              <a:buNone/>
            </a:pPr>
            <a:endParaRPr lang="fr-FR" sz="2000" b="1" dirty="0"/>
          </a:p>
          <a:p>
            <a:pPr marL="0" indent="0">
              <a:buNone/>
            </a:pPr>
            <a:endParaRPr lang="fr-FR" sz="2000" b="1" dirty="0"/>
          </a:p>
        </p:txBody>
      </p:sp>
      <p:sp>
        <p:nvSpPr>
          <p:cNvPr id="7172" name="Espace réservé du numéro de diapositive 3">
            <a:extLst>
              <a:ext uri="{FF2B5EF4-FFF2-40B4-BE49-F238E27FC236}">
                <a16:creationId xmlns:a16="http://schemas.microsoft.com/office/drawing/2014/main" xmlns="" id="{F00E216A-A99C-4EC4-82A8-9944A2D7E71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2101473-E56E-4BA3-B1D0-48D2835ED88C}" type="slidenum">
              <a:rPr lang="es-ES" altLang="fr-FR" sz="1400">
                <a:solidFill>
                  <a:srgbClr val="000000"/>
                </a:solidFill>
              </a:rPr>
              <a:pPr>
                <a:spcBef>
                  <a:spcPct val="0"/>
                </a:spcBef>
                <a:buFontTx/>
                <a:buNone/>
              </a:pPr>
              <a:t>140</a:t>
            </a:fld>
            <a:endParaRPr lang="es-ES" altLang="fr-FR" sz="1400">
              <a:solidFill>
                <a:srgbClr val="000000"/>
              </a:solidFill>
            </a:endParaRPr>
          </a:p>
        </p:txBody>
      </p:sp>
    </p:spTree>
    <p:extLst>
      <p:ext uri="{BB962C8B-B14F-4D97-AF65-F5344CB8AC3E}">
        <p14:creationId xmlns:p14="http://schemas.microsoft.com/office/powerpoint/2010/main" val="1380086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0" indent="0" algn="just">
              <a:lnSpc>
                <a:spcPct val="107000"/>
              </a:lnSpc>
              <a:spcAft>
                <a:spcPts val="175"/>
              </a:spcAft>
              <a:buNone/>
            </a:pPr>
            <a:endParaRPr lang="fr-FR" dirty="0" smtClean="0">
              <a:solidFill>
                <a:srgbClr val="000000"/>
              </a:solidFill>
              <a:latin typeface="Calibri" panose="020F0502020204030204" pitchFamily="34" charset="0"/>
              <a:ea typeface="Book Antiqua" panose="02040602050305030304" pitchFamily="18" charset="0"/>
              <a:cs typeface="Calibri" panose="020F0502020204030204" pitchFamily="34" charset="0"/>
            </a:endParaRPr>
          </a:p>
          <a:p>
            <a:pPr marL="0" indent="0" algn="just">
              <a:lnSpc>
                <a:spcPct val="107000"/>
              </a:lnSpc>
              <a:spcAft>
                <a:spcPts val="175"/>
              </a:spcAft>
              <a:buNone/>
            </a:pPr>
            <a:endParaRPr lang="fr-FR" dirty="0" smtClean="0">
              <a:solidFill>
                <a:srgbClr val="000000"/>
              </a:solidFill>
              <a:latin typeface="Calibri" panose="020F0502020204030204" pitchFamily="34" charset="0"/>
              <a:ea typeface="Book Antiqua" panose="02040602050305030304" pitchFamily="18" charset="0"/>
              <a:cs typeface="Calibri" panose="020F0502020204030204" pitchFamily="34" charset="0"/>
            </a:endParaRPr>
          </a:p>
          <a:p>
            <a:pPr marL="0" indent="0" algn="just">
              <a:lnSpc>
                <a:spcPct val="107000"/>
              </a:lnSpc>
              <a:spcAft>
                <a:spcPts val="175"/>
              </a:spcAft>
              <a:buNone/>
            </a:pPr>
            <a:endParaRPr lang="fr-FR" sz="2800" b="1" dirty="0" smtClean="0">
              <a:uFill>
                <a:solidFill>
                  <a:srgbClr val="000000"/>
                </a:solidFill>
              </a:uFill>
              <a:latin typeface="Calibri" panose="020F0502020204030204" pitchFamily="34" charset="0"/>
              <a:ea typeface="Book Antiqua" panose="02040602050305030304" pitchFamily="18" charset="0"/>
              <a:cs typeface="Calibri" panose="020F0502020204030204" pitchFamily="34" charset="0"/>
            </a:endParaRPr>
          </a:p>
          <a:p>
            <a:pPr marL="0" indent="0" algn="just">
              <a:lnSpc>
                <a:spcPct val="107000"/>
              </a:lnSpc>
              <a:spcAft>
                <a:spcPts val="175"/>
              </a:spcAft>
              <a:buNone/>
            </a:pPr>
            <a:r>
              <a:rPr lang="fr-FR" sz="2800" b="1" dirty="0" smtClean="0">
                <a:uFill>
                  <a:solidFill>
                    <a:srgbClr val="000000"/>
                  </a:solidFill>
                </a:uFill>
                <a:latin typeface="Calibri" panose="020F0502020204030204" pitchFamily="34" charset="0"/>
                <a:ea typeface="Book Antiqua" panose="02040602050305030304" pitchFamily="18" charset="0"/>
                <a:cs typeface="Calibri" panose="020F0502020204030204" pitchFamily="34" charset="0"/>
              </a:rPr>
              <a:t>Q: différents modes de paiement et traitement bancaire et fiscal des versements d’espèces ?</a:t>
            </a:r>
          </a:p>
          <a:p>
            <a:pPr marL="0" indent="0" algn="just">
              <a:lnSpc>
                <a:spcPct val="107000"/>
              </a:lnSpc>
              <a:spcAft>
                <a:spcPts val="175"/>
              </a:spcAft>
              <a:buNone/>
            </a:pPr>
            <a:r>
              <a:rPr lang="fr-FR" sz="2800" b="1" u="none" strike="noStrike" dirty="0">
                <a:effectLst/>
                <a:uFill>
                  <a:solidFill>
                    <a:srgbClr val="000000"/>
                  </a:solidFill>
                </a:uFill>
                <a:latin typeface="Calibri" panose="020F0502020204030204" pitchFamily="34" charset="0"/>
                <a:ea typeface="Book Antiqua" panose="02040602050305030304" pitchFamily="18" charset="0"/>
                <a:cs typeface="Calibri" panose="020F0502020204030204" pitchFamily="34" charset="0"/>
              </a:rPr>
              <a:t> </a:t>
            </a:r>
            <a:r>
              <a:rPr lang="fr-FR" sz="2800" b="1" u="none" strike="noStrike" dirty="0" smtClean="0">
                <a:effectLst/>
                <a:uFill>
                  <a:solidFill>
                    <a:srgbClr val="000000"/>
                  </a:solidFill>
                </a:uFill>
                <a:latin typeface="Calibri" panose="020F0502020204030204" pitchFamily="34" charset="0"/>
                <a:ea typeface="Book Antiqua" panose="02040602050305030304" pitchFamily="18" charset="0"/>
                <a:cs typeface="Calibri" panose="020F0502020204030204" pitchFamily="34" charset="0"/>
              </a:rPr>
              <a:t>   -transactions dont le paiement en espèces est interdit ?</a:t>
            </a:r>
            <a:endParaRPr lang="fr-FR" sz="2800" b="1" u="none" strike="noStrike" dirty="0">
              <a:effectLst/>
              <a:uFill>
                <a:solidFill>
                  <a:srgbClr val="000000"/>
                </a:solidFill>
              </a:uFill>
              <a:latin typeface="Book Antiqua" panose="02040602050305030304" pitchFamily="18" charset="0"/>
              <a:ea typeface="Book Antiqua" panose="02040602050305030304" pitchFamily="18" charset="0"/>
              <a:cs typeface="Book Antiqua" panose="02040602050305030304" pitchFamily="18" charset="0"/>
            </a:endParaRPr>
          </a:p>
        </p:txBody>
      </p:sp>
    </p:spTree>
    <p:extLst>
      <p:ext uri="{BB962C8B-B14F-4D97-AF65-F5344CB8AC3E}">
        <p14:creationId xmlns:p14="http://schemas.microsoft.com/office/powerpoint/2010/main" val="292950235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201F16F3-FDB7-40B0-8DFF-05135B8B3F7D}"/>
              </a:ext>
            </a:extLst>
          </p:cNvPr>
          <p:cNvSpPr>
            <a:spLocks noGrp="1"/>
          </p:cNvSpPr>
          <p:nvPr>
            <p:ph idx="1"/>
          </p:nvPr>
        </p:nvSpPr>
        <p:spPr>
          <a:xfrm>
            <a:off x="189870" y="196259"/>
            <a:ext cx="10247353" cy="6400483"/>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fr-FR" sz="1400" dirty="0"/>
              <a:t>	</a:t>
            </a:r>
            <a:endParaRPr lang="fr-FR" sz="1400" dirty="0" smtClean="0"/>
          </a:p>
          <a:p>
            <a:pPr marL="0" indent="0">
              <a:buNone/>
            </a:pPr>
            <a:endParaRPr lang="fr-FR" sz="1400" b="1" dirty="0"/>
          </a:p>
          <a:p>
            <a:pPr marL="0" indent="0">
              <a:buNone/>
            </a:pPr>
            <a:r>
              <a:rPr lang="fr-FR" sz="2000" b="1" dirty="0"/>
              <a:t>	</a:t>
            </a:r>
            <a:r>
              <a:rPr lang="fr-FR" sz="2000" b="1" dirty="0">
                <a:solidFill>
                  <a:srgbClr val="FF0000"/>
                </a:solidFill>
              </a:rPr>
              <a:t>R: Modes de paiement ?</a:t>
            </a:r>
          </a:p>
          <a:p>
            <a:pPr marL="0" indent="0">
              <a:buNone/>
            </a:pPr>
            <a:endParaRPr lang="fr-FR" sz="2000" b="1" dirty="0"/>
          </a:p>
          <a:p>
            <a:pPr marL="0" indent="0">
              <a:buNone/>
            </a:pPr>
            <a:r>
              <a:rPr lang="fr-FR" sz="2000" b="1" dirty="0">
                <a:solidFill>
                  <a:srgbClr val="0070C0"/>
                </a:solidFill>
              </a:rPr>
              <a:t>Art 04 du décret exécutif n° 15-153 </a:t>
            </a:r>
            <a:r>
              <a:rPr lang="fr-FR" sz="2000" dirty="0"/>
              <a:t>du 16 juin 2015 fixant le seuil applicable aux paiements devant être effectués par les moyens de paiements scripturaux à travers les circuits bancaires et financiers.</a:t>
            </a:r>
          </a:p>
          <a:p>
            <a:pPr marL="0" indent="0">
              <a:buNone/>
            </a:pPr>
            <a:r>
              <a:rPr lang="fr-FR" sz="2000" dirty="0"/>
              <a:t>	En application de </a:t>
            </a:r>
            <a:r>
              <a:rPr lang="fr-FR" sz="2000" b="1" dirty="0">
                <a:solidFill>
                  <a:srgbClr val="0070C0"/>
                </a:solidFill>
              </a:rPr>
              <a:t>l'article 6 de la loi n° 05-01 du 6 février 2005</a:t>
            </a:r>
            <a:r>
              <a:rPr lang="fr-FR" sz="2000" dirty="0"/>
              <a:t>, relative à la prévention et à la lutte contre le blanchiment d'argent et le financement du terrorisme</a:t>
            </a:r>
          </a:p>
          <a:p>
            <a:pPr marL="0" indent="0">
              <a:buNone/>
            </a:pPr>
            <a:endParaRPr lang="fr-FR" sz="2000" b="1" dirty="0"/>
          </a:p>
          <a:p>
            <a:pPr marL="0" indent="0">
              <a:buNone/>
            </a:pPr>
            <a:r>
              <a:rPr lang="fr-FR" sz="2000" b="1" dirty="0"/>
              <a:t>*Récente modification de la loi 05-01 ?</a:t>
            </a:r>
          </a:p>
          <a:p>
            <a:pPr marL="0" indent="0">
              <a:buNone/>
            </a:pPr>
            <a:r>
              <a:rPr lang="fr-FR" sz="2000" b="1" dirty="0">
                <a:solidFill>
                  <a:srgbClr val="0070C0"/>
                </a:solidFill>
              </a:rPr>
              <a:t>Loi n° 23-01 du 7 février 2023</a:t>
            </a:r>
          </a:p>
        </p:txBody>
      </p:sp>
      <p:sp>
        <p:nvSpPr>
          <p:cNvPr id="7172" name="Espace réservé du numéro de diapositive 3">
            <a:extLst>
              <a:ext uri="{FF2B5EF4-FFF2-40B4-BE49-F238E27FC236}">
                <a16:creationId xmlns="" xmlns:a16="http://schemas.microsoft.com/office/drawing/2014/main" id="{F00E216A-A99C-4EC4-82A8-9944A2D7E71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2101473-E56E-4BA3-B1D0-48D2835ED88C}" type="slidenum">
              <a:rPr lang="es-ES" altLang="fr-FR" sz="1400">
                <a:solidFill>
                  <a:srgbClr val="000000"/>
                </a:solidFill>
              </a:rPr>
              <a:pPr>
                <a:spcBef>
                  <a:spcPct val="0"/>
                </a:spcBef>
                <a:buFontTx/>
                <a:buNone/>
              </a:pPr>
              <a:t>142</a:t>
            </a:fld>
            <a:endParaRPr lang="es-ES" altLang="fr-FR" sz="1400">
              <a:solidFill>
                <a:srgbClr val="000000"/>
              </a:solidFill>
            </a:endParaRPr>
          </a:p>
        </p:txBody>
      </p:sp>
    </p:spTree>
    <p:extLst>
      <p:ext uri="{BB962C8B-B14F-4D97-AF65-F5344CB8AC3E}">
        <p14:creationId xmlns:p14="http://schemas.microsoft.com/office/powerpoint/2010/main" val="2585010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201F16F3-FDB7-40B0-8DFF-05135B8B3F7D}"/>
              </a:ext>
            </a:extLst>
          </p:cNvPr>
          <p:cNvSpPr>
            <a:spLocks noGrp="1"/>
          </p:cNvSpPr>
          <p:nvPr>
            <p:ph idx="1"/>
          </p:nvPr>
        </p:nvSpPr>
        <p:spPr>
          <a:xfrm>
            <a:off x="189870" y="196259"/>
            <a:ext cx="10247353" cy="6400483"/>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fr-FR" sz="1400" dirty="0"/>
              <a:t>	</a:t>
            </a:r>
            <a:endParaRPr lang="fr-FR" sz="1400" dirty="0" smtClean="0"/>
          </a:p>
          <a:p>
            <a:pPr marL="0" indent="0">
              <a:buNone/>
            </a:pPr>
            <a:endParaRPr lang="fr-FR" sz="1400" b="1" dirty="0">
              <a:solidFill>
                <a:srgbClr val="0070C0"/>
              </a:solidFill>
            </a:endParaRPr>
          </a:p>
          <a:p>
            <a:pPr marL="0" indent="0">
              <a:buNone/>
            </a:pPr>
            <a:r>
              <a:rPr lang="fr-FR" sz="1400" b="1" dirty="0" smtClean="0">
                <a:solidFill>
                  <a:srgbClr val="0070C0"/>
                </a:solidFill>
              </a:rPr>
              <a:t>	</a:t>
            </a:r>
            <a:r>
              <a:rPr lang="fr-FR" sz="2000" b="1" dirty="0" smtClean="0">
                <a:solidFill>
                  <a:srgbClr val="0070C0"/>
                </a:solidFill>
              </a:rPr>
              <a:t>Art</a:t>
            </a:r>
            <a:r>
              <a:rPr lang="fr-FR" sz="2000" b="1" dirty="0">
                <a:solidFill>
                  <a:srgbClr val="0070C0"/>
                </a:solidFill>
              </a:rPr>
              <a:t>. 4. </a:t>
            </a:r>
            <a:r>
              <a:rPr lang="fr-FR" sz="2000" dirty="0"/>
              <a:t>Au sens du présent décret, les moyens de paiement scripturaux, visés à l'article 2 ci-dessus, sont tous les instruments qui permettent le transfert de fonds à travers les circuits bancaires et financiers, notamment : </a:t>
            </a:r>
          </a:p>
          <a:p>
            <a:pPr>
              <a:buFont typeface="Arial" panose="020B0604020202020204" pitchFamily="34" charset="0"/>
              <a:buChar char="•"/>
            </a:pPr>
            <a:r>
              <a:rPr lang="fr-FR" sz="2000" b="1" dirty="0">
                <a:solidFill>
                  <a:srgbClr val="0070C0"/>
                </a:solidFill>
              </a:rPr>
              <a:t>le chèque ; </a:t>
            </a:r>
          </a:p>
          <a:p>
            <a:pPr>
              <a:buFont typeface="Arial" panose="020B0604020202020204" pitchFamily="34" charset="0"/>
              <a:buChar char="•"/>
            </a:pPr>
            <a:r>
              <a:rPr lang="fr-FR" sz="2000" b="1" dirty="0">
                <a:solidFill>
                  <a:srgbClr val="0070C0"/>
                </a:solidFill>
              </a:rPr>
              <a:t>le virement ; </a:t>
            </a:r>
          </a:p>
          <a:p>
            <a:pPr>
              <a:buFont typeface="Arial" panose="020B0604020202020204" pitchFamily="34" charset="0"/>
              <a:buChar char="•"/>
            </a:pPr>
            <a:r>
              <a:rPr lang="fr-FR" sz="2000" b="1" dirty="0">
                <a:solidFill>
                  <a:srgbClr val="0070C0"/>
                </a:solidFill>
              </a:rPr>
              <a:t>la carte de paiement ; </a:t>
            </a:r>
          </a:p>
          <a:p>
            <a:pPr>
              <a:buFont typeface="Arial" panose="020B0604020202020204" pitchFamily="34" charset="0"/>
              <a:buChar char="•"/>
            </a:pPr>
            <a:r>
              <a:rPr lang="fr-FR" sz="2000" b="1" dirty="0">
                <a:solidFill>
                  <a:srgbClr val="0070C0"/>
                </a:solidFill>
              </a:rPr>
              <a:t>le prélèvement ; </a:t>
            </a:r>
          </a:p>
          <a:p>
            <a:pPr>
              <a:buFont typeface="Arial" panose="020B0604020202020204" pitchFamily="34" charset="0"/>
              <a:buChar char="•"/>
            </a:pPr>
            <a:r>
              <a:rPr lang="fr-FR" sz="2000" b="1" dirty="0">
                <a:solidFill>
                  <a:srgbClr val="0070C0"/>
                </a:solidFill>
              </a:rPr>
              <a:t>la lettre de change ; </a:t>
            </a:r>
          </a:p>
          <a:p>
            <a:pPr>
              <a:buFont typeface="Arial" panose="020B0604020202020204" pitchFamily="34" charset="0"/>
              <a:buChar char="•"/>
            </a:pPr>
            <a:r>
              <a:rPr lang="fr-FR" sz="2000" b="1" dirty="0">
                <a:solidFill>
                  <a:srgbClr val="0070C0"/>
                </a:solidFill>
              </a:rPr>
              <a:t>le billet à ordre ; </a:t>
            </a:r>
          </a:p>
          <a:p>
            <a:pPr>
              <a:buFont typeface="Arial" panose="020B0604020202020204" pitchFamily="34" charset="0"/>
              <a:buChar char="•"/>
            </a:pPr>
            <a:r>
              <a:rPr lang="fr-FR" sz="2000" b="1" dirty="0">
                <a:solidFill>
                  <a:srgbClr val="0070C0"/>
                </a:solidFill>
              </a:rPr>
              <a:t>et tout autre moyen de paiement scriptural prévu par la loi.</a:t>
            </a:r>
          </a:p>
          <a:p>
            <a:pPr marL="0" indent="0">
              <a:buNone/>
            </a:pPr>
            <a:endParaRPr lang="fr-FR" sz="2000" b="1" dirty="0" smtClean="0">
              <a:solidFill>
                <a:srgbClr val="FF0000"/>
              </a:solidFill>
            </a:endParaRPr>
          </a:p>
          <a:p>
            <a:pPr marL="0" indent="0">
              <a:buNone/>
            </a:pPr>
            <a:r>
              <a:rPr lang="fr-FR" sz="2000" b="1" dirty="0" smtClean="0">
                <a:solidFill>
                  <a:srgbClr val="FF0000"/>
                </a:solidFill>
              </a:rPr>
              <a:t>Q</a:t>
            </a:r>
            <a:r>
              <a:rPr lang="fr-FR" sz="2000" b="1" dirty="0">
                <a:solidFill>
                  <a:srgbClr val="FF0000"/>
                </a:solidFill>
              </a:rPr>
              <a:t>: versement bancaire ?</a:t>
            </a:r>
          </a:p>
          <a:p>
            <a:pPr marL="0" indent="0">
              <a:buNone/>
            </a:pPr>
            <a:endParaRPr lang="fr-FR" sz="2000" b="1" dirty="0"/>
          </a:p>
          <a:p>
            <a:pPr marL="0" indent="0">
              <a:buNone/>
            </a:pPr>
            <a:endParaRPr lang="fr-FR" sz="2000" b="1" dirty="0"/>
          </a:p>
        </p:txBody>
      </p:sp>
      <p:sp>
        <p:nvSpPr>
          <p:cNvPr id="7172" name="Espace réservé du numéro de diapositive 3">
            <a:extLst>
              <a:ext uri="{FF2B5EF4-FFF2-40B4-BE49-F238E27FC236}">
                <a16:creationId xmlns="" xmlns:a16="http://schemas.microsoft.com/office/drawing/2014/main" id="{F00E216A-A99C-4EC4-82A8-9944A2D7E71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2101473-E56E-4BA3-B1D0-48D2835ED88C}" type="slidenum">
              <a:rPr lang="es-ES" altLang="fr-FR" sz="1400">
                <a:solidFill>
                  <a:srgbClr val="000000"/>
                </a:solidFill>
              </a:rPr>
              <a:pPr>
                <a:spcBef>
                  <a:spcPct val="0"/>
                </a:spcBef>
                <a:buFontTx/>
                <a:buNone/>
              </a:pPr>
              <a:t>143</a:t>
            </a:fld>
            <a:endParaRPr lang="es-ES" altLang="fr-FR" sz="1400">
              <a:solidFill>
                <a:srgbClr val="000000"/>
              </a:solidFill>
            </a:endParaRPr>
          </a:p>
        </p:txBody>
      </p:sp>
    </p:spTree>
    <p:extLst>
      <p:ext uri="{BB962C8B-B14F-4D97-AF65-F5344CB8AC3E}">
        <p14:creationId xmlns:p14="http://schemas.microsoft.com/office/powerpoint/2010/main" val="3330953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201F16F3-FDB7-40B0-8DFF-05135B8B3F7D}"/>
              </a:ext>
            </a:extLst>
          </p:cNvPr>
          <p:cNvSpPr>
            <a:spLocks noGrp="1"/>
          </p:cNvSpPr>
          <p:nvPr>
            <p:ph idx="1"/>
          </p:nvPr>
        </p:nvSpPr>
        <p:spPr>
          <a:xfrm>
            <a:off x="189870" y="196259"/>
            <a:ext cx="10247353" cy="6400483"/>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fr-FR" sz="1400" dirty="0"/>
              <a:t>	</a:t>
            </a:r>
            <a:endParaRPr lang="fr-FR" sz="1400" dirty="0" smtClean="0"/>
          </a:p>
          <a:p>
            <a:pPr marL="0" indent="0">
              <a:buNone/>
            </a:pPr>
            <a:endParaRPr lang="fr-FR" sz="1400" b="1" dirty="0">
              <a:solidFill>
                <a:srgbClr val="0070C0"/>
              </a:solidFill>
            </a:endParaRPr>
          </a:p>
          <a:p>
            <a:pPr marL="0" indent="0" algn="just">
              <a:lnSpc>
                <a:spcPct val="107000"/>
              </a:lnSpc>
              <a:spcAft>
                <a:spcPts val="175"/>
              </a:spcAft>
              <a:buNone/>
            </a:pPr>
            <a:r>
              <a:rPr lang="fr-FR" sz="1400" b="1" dirty="0" smtClean="0">
                <a:solidFill>
                  <a:srgbClr val="0070C0"/>
                </a:solidFill>
              </a:rPr>
              <a:t>	</a:t>
            </a:r>
            <a:r>
              <a:rPr lang="fr-FR" sz="2400" b="1" dirty="0" smtClean="0">
                <a:solidFill>
                  <a:schemeClr val="tx1"/>
                </a:solidFill>
              </a:rPr>
              <a:t>R</a:t>
            </a:r>
            <a:r>
              <a:rPr lang="fr-FR" sz="2400" b="1" dirty="0" smtClean="0">
                <a:solidFill>
                  <a:schemeClr val="tx1"/>
                </a:solidFill>
                <a:uFill>
                  <a:solidFill>
                    <a:srgbClr val="000000"/>
                  </a:solidFill>
                </a:uFill>
                <a:latin typeface="Calibri" panose="020F0502020204030204" pitchFamily="34" charset="0"/>
                <a:ea typeface="Book Antiqua" panose="02040602050305030304" pitchFamily="18" charset="0"/>
                <a:cs typeface="Calibri" panose="020F0502020204030204" pitchFamily="34" charset="0"/>
              </a:rPr>
              <a:t>-Tr</a:t>
            </a:r>
            <a:r>
              <a:rPr lang="fr-FR" sz="2400" b="1" dirty="0" smtClean="0">
                <a:uFill>
                  <a:solidFill>
                    <a:srgbClr val="000000"/>
                  </a:solidFill>
                </a:uFill>
                <a:latin typeface="Calibri" panose="020F0502020204030204" pitchFamily="34" charset="0"/>
                <a:ea typeface="Book Antiqua" panose="02040602050305030304" pitchFamily="18" charset="0"/>
                <a:cs typeface="Calibri" panose="020F0502020204030204" pitchFamily="34" charset="0"/>
              </a:rPr>
              <a:t>ansactions </a:t>
            </a:r>
            <a:r>
              <a:rPr lang="fr-FR" sz="2400" b="1" dirty="0">
                <a:uFill>
                  <a:solidFill>
                    <a:srgbClr val="000000"/>
                  </a:solidFill>
                </a:uFill>
                <a:latin typeface="Calibri" panose="020F0502020204030204" pitchFamily="34" charset="0"/>
                <a:ea typeface="Book Antiqua" panose="02040602050305030304" pitchFamily="18" charset="0"/>
                <a:cs typeface="Calibri" panose="020F0502020204030204" pitchFamily="34" charset="0"/>
              </a:rPr>
              <a:t>dont le paiement en espèces est </a:t>
            </a:r>
            <a:r>
              <a:rPr lang="fr-FR" sz="2400" b="1" dirty="0" smtClean="0">
                <a:uFill>
                  <a:solidFill>
                    <a:srgbClr val="000000"/>
                  </a:solidFill>
                </a:uFill>
                <a:latin typeface="Calibri" panose="020F0502020204030204" pitchFamily="34" charset="0"/>
                <a:ea typeface="Book Antiqua" panose="02040602050305030304" pitchFamily="18" charset="0"/>
                <a:cs typeface="Calibri" panose="020F0502020204030204" pitchFamily="34" charset="0"/>
              </a:rPr>
              <a:t>interdit: </a:t>
            </a:r>
          </a:p>
          <a:p>
            <a:pPr marL="0" indent="0" algn="just">
              <a:lnSpc>
                <a:spcPct val="107000"/>
              </a:lnSpc>
              <a:spcAft>
                <a:spcPts val="175"/>
              </a:spcAft>
              <a:buNone/>
            </a:pPr>
            <a:endParaRPr lang="fr-FR" sz="2400" b="1" dirty="0">
              <a:uFill>
                <a:solidFill>
                  <a:srgbClr val="000000"/>
                </a:solidFill>
              </a:uFill>
              <a:latin typeface="Calibri" panose="020F0502020204030204" pitchFamily="34" charset="0"/>
              <a:ea typeface="Book Antiqua" panose="02040602050305030304" pitchFamily="18" charset="0"/>
              <a:cs typeface="Calibri" panose="020F0502020204030204" pitchFamily="34" charset="0"/>
            </a:endParaRPr>
          </a:p>
          <a:p>
            <a:pPr marL="0" indent="0" algn="just">
              <a:lnSpc>
                <a:spcPct val="107000"/>
              </a:lnSpc>
              <a:spcAft>
                <a:spcPts val="175"/>
              </a:spcAft>
              <a:buNone/>
            </a:pPr>
            <a:r>
              <a:rPr lang="fr-FR" sz="2400" b="1" dirty="0" smtClean="0">
                <a:uFill>
                  <a:solidFill>
                    <a:srgbClr val="000000"/>
                  </a:solidFill>
                </a:uFill>
                <a:latin typeface="Calibri" panose="020F0502020204030204" pitchFamily="34" charset="0"/>
                <a:ea typeface="Book Antiqua" panose="02040602050305030304" pitchFamily="18" charset="0"/>
                <a:cs typeface="Calibri" panose="020F0502020204030204" pitchFamily="34" charset="0"/>
              </a:rPr>
              <a:t>-Art 207 LF 2025:</a:t>
            </a:r>
          </a:p>
          <a:p>
            <a:pPr marL="0" indent="0" algn="just">
              <a:lnSpc>
                <a:spcPct val="107000"/>
              </a:lnSpc>
              <a:spcAft>
                <a:spcPts val="175"/>
              </a:spcAft>
              <a:buNone/>
            </a:pPr>
            <a:r>
              <a:rPr lang="fr-FR" sz="2400" b="1" dirty="0">
                <a:uFill>
                  <a:solidFill>
                    <a:srgbClr val="000000"/>
                  </a:solidFill>
                </a:uFill>
                <a:latin typeface="Calibri" panose="020F0502020204030204" pitchFamily="34" charset="0"/>
                <a:ea typeface="Book Antiqua" panose="02040602050305030304" pitchFamily="18" charset="0"/>
                <a:cs typeface="Calibri" panose="020F0502020204030204" pitchFamily="34" charset="0"/>
              </a:rPr>
              <a:t>	</a:t>
            </a:r>
            <a:r>
              <a:rPr lang="fr-FR" sz="2400" b="1" dirty="0" smtClean="0">
                <a:solidFill>
                  <a:srgbClr val="0070C0"/>
                </a:solidFill>
                <a:uFill>
                  <a:solidFill>
                    <a:srgbClr val="000000"/>
                  </a:solidFill>
                </a:uFill>
                <a:latin typeface="Calibri" panose="020F0502020204030204" pitchFamily="34" charset="0"/>
                <a:ea typeface="Book Antiqua" panose="02040602050305030304" pitchFamily="18" charset="0"/>
                <a:cs typeface="Calibri" panose="020F0502020204030204" pitchFamily="34" charset="0"/>
              </a:rPr>
              <a:t>-transactions immobilières;</a:t>
            </a:r>
          </a:p>
          <a:p>
            <a:pPr marL="0" indent="0" algn="just">
              <a:lnSpc>
                <a:spcPct val="107000"/>
              </a:lnSpc>
              <a:spcAft>
                <a:spcPts val="175"/>
              </a:spcAft>
              <a:buNone/>
            </a:pPr>
            <a:r>
              <a:rPr lang="fr-FR" sz="2400" b="1" dirty="0">
                <a:solidFill>
                  <a:srgbClr val="0070C0"/>
                </a:solidFill>
                <a:uFill>
                  <a:solidFill>
                    <a:srgbClr val="000000"/>
                  </a:solidFill>
                </a:uFill>
                <a:latin typeface="Calibri" panose="020F0502020204030204" pitchFamily="34" charset="0"/>
                <a:ea typeface="Book Antiqua" panose="02040602050305030304" pitchFamily="18" charset="0"/>
                <a:cs typeface="Calibri" panose="020F0502020204030204" pitchFamily="34" charset="0"/>
              </a:rPr>
              <a:t>	</a:t>
            </a:r>
            <a:r>
              <a:rPr lang="fr-FR" sz="2400" b="1" dirty="0" smtClean="0">
                <a:solidFill>
                  <a:srgbClr val="0070C0"/>
                </a:solidFill>
                <a:uFill>
                  <a:solidFill>
                    <a:srgbClr val="000000"/>
                  </a:solidFill>
                </a:uFill>
                <a:latin typeface="Calibri" panose="020F0502020204030204" pitchFamily="34" charset="0"/>
                <a:ea typeface="Book Antiqua" panose="02040602050305030304" pitchFamily="18" charset="0"/>
                <a:cs typeface="Calibri" panose="020F0502020204030204" pitchFamily="34" charset="0"/>
              </a:rPr>
              <a:t>-véhicules neufs (ventes par les concessionnaires);</a:t>
            </a:r>
          </a:p>
          <a:p>
            <a:pPr marL="0" indent="0" algn="just">
              <a:lnSpc>
                <a:spcPct val="107000"/>
              </a:lnSpc>
              <a:spcAft>
                <a:spcPts val="175"/>
              </a:spcAft>
              <a:buNone/>
            </a:pPr>
            <a:r>
              <a:rPr lang="fr-FR" sz="2400" b="1" dirty="0">
                <a:solidFill>
                  <a:srgbClr val="0070C0"/>
                </a:solidFill>
                <a:uFill>
                  <a:solidFill>
                    <a:srgbClr val="000000"/>
                  </a:solidFill>
                </a:uFill>
                <a:latin typeface="Calibri" panose="020F0502020204030204" pitchFamily="34" charset="0"/>
                <a:ea typeface="Book Antiqua" panose="02040602050305030304" pitchFamily="18" charset="0"/>
                <a:cs typeface="Calibri" panose="020F0502020204030204" pitchFamily="34" charset="0"/>
              </a:rPr>
              <a:t>	</a:t>
            </a:r>
            <a:r>
              <a:rPr lang="fr-FR" sz="2400" b="1" dirty="0" smtClean="0">
                <a:solidFill>
                  <a:srgbClr val="0070C0"/>
                </a:solidFill>
                <a:uFill>
                  <a:solidFill>
                    <a:srgbClr val="000000"/>
                  </a:solidFill>
                </a:uFill>
                <a:latin typeface="Calibri" panose="020F0502020204030204" pitchFamily="34" charset="0"/>
                <a:ea typeface="Book Antiqua" panose="02040602050305030304" pitchFamily="18" charset="0"/>
                <a:cs typeface="Calibri" panose="020F0502020204030204" pitchFamily="34" charset="0"/>
              </a:rPr>
              <a:t>-contrats d’assurance véhicules </a:t>
            </a:r>
            <a:endParaRPr lang="fr-FR" sz="2400" b="1" dirty="0">
              <a:solidFill>
                <a:srgbClr val="0070C0"/>
              </a:solidFill>
              <a:uFill>
                <a:solidFill>
                  <a:srgbClr val="000000"/>
                </a:solidFill>
              </a:uFill>
              <a:latin typeface="Book Antiqua" panose="02040602050305030304" pitchFamily="18" charset="0"/>
              <a:ea typeface="Book Antiqua" panose="02040602050305030304" pitchFamily="18" charset="0"/>
              <a:cs typeface="Book Antiqua" panose="02040602050305030304" pitchFamily="18" charset="0"/>
            </a:endParaRPr>
          </a:p>
        </p:txBody>
      </p:sp>
      <p:sp>
        <p:nvSpPr>
          <p:cNvPr id="7172" name="Espace réservé du numéro de diapositive 3">
            <a:extLst>
              <a:ext uri="{FF2B5EF4-FFF2-40B4-BE49-F238E27FC236}">
                <a16:creationId xmlns="" xmlns:a16="http://schemas.microsoft.com/office/drawing/2014/main" id="{F00E216A-A99C-4EC4-82A8-9944A2D7E71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2101473-E56E-4BA3-B1D0-48D2835ED88C}" type="slidenum">
              <a:rPr lang="es-ES" altLang="fr-FR" sz="1400">
                <a:solidFill>
                  <a:srgbClr val="000000"/>
                </a:solidFill>
              </a:rPr>
              <a:pPr>
                <a:spcBef>
                  <a:spcPct val="0"/>
                </a:spcBef>
                <a:buFontTx/>
                <a:buNone/>
              </a:pPr>
              <a:t>144</a:t>
            </a:fld>
            <a:endParaRPr lang="es-ES" altLang="fr-FR" sz="1400">
              <a:solidFill>
                <a:srgbClr val="000000"/>
              </a:solidFill>
            </a:endParaRPr>
          </a:p>
        </p:txBody>
      </p:sp>
    </p:spTree>
    <p:extLst>
      <p:ext uri="{BB962C8B-B14F-4D97-AF65-F5344CB8AC3E}">
        <p14:creationId xmlns:p14="http://schemas.microsoft.com/office/powerpoint/2010/main" val="25674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61257"/>
            <a:ext cx="9940834" cy="6466114"/>
          </a:xfrm>
        </p:spPr>
        <p:txBody>
          <a:bodyPr>
            <a:normAutofit/>
          </a:bodyPr>
          <a:lstStyle/>
          <a:p>
            <a:pPr marL="124841" indent="0" algn="just">
              <a:spcAft>
                <a:spcPts val="0"/>
              </a:spcAft>
              <a:buNone/>
            </a:pPr>
            <a:r>
              <a:rPr lang="fr-FR" dirty="0">
                <a:ea typeface="Times New Roman" panose="02020603050405020304" pitchFamily="18" charset="0"/>
                <a:cs typeface="Calibri" panose="020F0502020204030204" pitchFamily="34" charset="0"/>
              </a:rPr>
              <a:t> </a:t>
            </a:r>
            <a:endParaRPr lang="fr-FR" dirty="0"/>
          </a:p>
          <a:p>
            <a:pPr marL="0" lvl="0" indent="0" algn="just">
              <a:spcAft>
                <a:spcPts val="0"/>
              </a:spcAft>
              <a:buNone/>
            </a:pPr>
            <a:endParaRPr lang="fr-FR" b="1" dirty="0" smtClean="0">
              <a:solidFill>
                <a:srgbClr val="000000"/>
              </a:solidFill>
              <a:ea typeface="Times New Roman" panose="02020603050405020304" pitchFamily="18" charset="0"/>
              <a:cs typeface="Calibri" panose="020F0502020204030204" pitchFamily="34" charset="0"/>
            </a:endParaRPr>
          </a:p>
          <a:p>
            <a:pPr marL="0" lvl="0" indent="0" algn="just">
              <a:spcAft>
                <a:spcPts val="0"/>
              </a:spcAft>
              <a:buNone/>
            </a:pPr>
            <a:endParaRPr lang="fr-FR" b="1" dirty="0">
              <a:solidFill>
                <a:srgbClr val="000000"/>
              </a:solidFill>
              <a:ea typeface="Times New Roman" panose="02020603050405020304" pitchFamily="18" charset="0"/>
              <a:cs typeface="Calibri" panose="020F0502020204030204" pitchFamily="34" charset="0"/>
            </a:endParaRPr>
          </a:p>
          <a:p>
            <a:pPr marL="0" lvl="0" indent="0" algn="ctr">
              <a:spcAft>
                <a:spcPts val="0"/>
              </a:spcAft>
              <a:buNone/>
            </a:pPr>
            <a:r>
              <a:rPr lang="fr-FR" b="1" dirty="0" smtClean="0">
                <a:solidFill>
                  <a:srgbClr val="000000"/>
                </a:solidFill>
                <a:ea typeface="Times New Roman" panose="02020603050405020304" pitchFamily="18" charset="0"/>
                <a:cs typeface="Calibri" panose="020F0502020204030204" pitchFamily="34" charset="0"/>
              </a:rPr>
              <a:t>XI- Analyse </a:t>
            </a:r>
            <a:r>
              <a:rPr lang="fr-FR" b="1" dirty="0">
                <a:solidFill>
                  <a:srgbClr val="000000"/>
                </a:solidFill>
                <a:ea typeface="Times New Roman" panose="02020603050405020304" pitchFamily="18" charset="0"/>
                <a:cs typeface="Calibri" panose="020F0502020204030204" pitchFamily="34" charset="0"/>
              </a:rPr>
              <a:t>des mesures de renforcement de la transparence financière</a:t>
            </a:r>
            <a:endParaRPr lang="fr-FR" dirty="0"/>
          </a:p>
          <a:p>
            <a:pPr marL="82296" indent="0" algn="just">
              <a:spcAft>
                <a:spcPts val="0"/>
              </a:spcAft>
              <a:buNone/>
            </a:pPr>
            <a:endParaRPr lang="fr-FR" dirty="0">
              <a:effectLst/>
            </a:endParaRPr>
          </a:p>
        </p:txBody>
      </p:sp>
    </p:spTree>
    <p:extLst>
      <p:ext uri="{BB962C8B-B14F-4D97-AF65-F5344CB8AC3E}">
        <p14:creationId xmlns:p14="http://schemas.microsoft.com/office/powerpoint/2010/main" val="133892389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82296" indent="0">
              <a:buNone/>
            </a:pPr>
            <a:endParaRPr lang="fr-FR" b="1" dirty="0" smtClean="0">
              <a:solidFill>
                <a:srgbClr val="000000"/>
              </a:solidFill>
              <a:ea typeface="Times New Roman" panose="02020603050405020304" pitchFamily="18" charset="0"/>
              <a:cs typeface="Calibri" panose="020F0502020204030204" pitchFamily="34" charset="0"/>
            </a:endParaRPr>
          </a:p>
          <a:p>
            <a:pPr marL="82296" indent="0">
              <a:buNone/>
            </a:pPr>
            <a:r>
              <a:rPr lang="fr-FR" b="1" dirty="0" smtClean="0">
                <a:solidFill>
                  <a:srgbClr val="000000"/>
                </a:solidFill>
                <a:ea typeface="Times New Roman" panose="02020603050405020304" pitchFamily="18" charset="0"/>
                <a:cs typeface="Calibri" panose="020F0502020204030204" pitchFamily="34" charset="0"/>
              </a:rPr>
              <a:t> </a:t>
            </a:r>
            <a:r>
              <a:rPr lang="fr-FR" dirty="0">
                <a:ea typeface="Times New Roman" panose="02020603050405020304" pitchFamily="18" charset="0"/>
                <a:cs typeface="Calibri" panose="020F0502020204030204" pitchFamily="34" charset="0"/>
              </a:rPr>
              <a:t> </a:t>
            </a:r>
            <a:r>
              <a:rPr lang="fr-FR" b="1" dirty="0"/>
              <a:t> </a:t>
            </a:r>
            <a:endParaRPr lang="fr-FR" dirty="0"/>
          </a:p>
          <a:p>
            <a:r>
              <a:rPr lang="fr-FR" b="1" dirty="0"/>
              <a:t>-Art de LF 2026 :</a:t>
            </a:r>
            <a:r>
              <a:rPr lang="fr-FR" dirty="0"/>
              <a:t> </a:t>
            </a:r>
            <a:r>
              <a:rPr lang="fr-FR" dirty="0" smtClean="0"/>
              <a:t>58</a:t>
            </a:r>
            <a:endParaRPr lang="fr-FR" dirty="0"/>
          </a:p>
          <a:p>
            <a:r>
              <a:rPr lang="fr-FR" b="1" dirty="0"/>
              <a:t>-Art modifié :</a:t>
            </a:r>
            <a:r>
              <a:rPr lang="fr-FR" dirty="0"/>
              <a:t> création de l’art 51-bis du CTA </a:t>
            </a:r>
          </a:p>
          <a:p>
            <a:r>
              <a:rPr lang="fr-FR" b="1" dirty="0"/>
              <a:t>-Objet de la mesure :</a:t>
            </a:r>
            <a:r>
              <a:rPr lang="fr-FR" dirty="0"/>
              <a:t> nouvelle obligation de certification des logiciels et systèmes de caisse</a:t>
            </a:r>
          </a:p>
          <a:p>
            <a:r>
              <a:rPr lang="fr-FR" b="1" dirty="0"/>
              <a:t>-Objectif de la mesure </a:t>
            </a:r>
            <a:r>
              <a:rPr lang="fr-FR" dirty="0"/>
              <a:t>lutte contre la fraude, en matière de CA et conformité-transparence des transactions et des opérations comptables</a:t>
            </a:r>
          </a:p>
        </p:txBody>
      </p:sp>
    </p:spTree>
    <p:extLst>
      <p:ext uri="{BB962C8B-B14F-4D97-AF65-F5344CB8AC3E}">
        <p14:creationId xmlns:p14="http://schemas.microsoft.com/office/powerpoint/2010/main" val="62626656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lnSpcReduction="10000"/>
          </a:bodyPr>
          <a:lstStyle/>
          <a:p>
            <a:pPr marL="0" indent="0" algn="just">
              <a:lnSpc>
                <a:spcPct val="107000"/>
              </a:lnSpc>
              <a:spcAft>
                <a:spcPts val="175"/>
              </a:spcAft>
              <a:buNone/>
            </a:pPr>
            <a:r>
              <a:rPr lang="fr-FR" dirty="0">
                <a:ea typeface="Times New Roman" panose="02020603050405020304" pitchFamily="18" charset="0"/>
                <a:cs typeface="Calibri" panose="020F0502020204030204" pitchFamily="34" charset="0"/>
              </a:rPr>
              <a:t> </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 </a:t>
            </a:r>
            <a:endParaRPr lang="fr-FR" sz="2800" dirty="0">
              <a:latin typeface="Calibri" panose="020F0502020204030204" pitchFamily="34" charset="0"/>
              <a:ea typeface="Calibri" panose="020F0502020204030204" pitchFamily="34" charset="0"/>
              <a:cs typeface="Times New Roman" panose="02020603050405020304" pitchFamily="18" charset="0"/>
            </a:endParaRPr>
          </a:p>
          <a:p>
            <a:pPr marL="6350" indent="443230" algn="just">
              <a:lnSpc>
                <a:spcPct val="107000"/>
              </a:lnSpc>
              <a:spcAft>
                <a:spcPts val="175"/>
              </a:spcAft>
            </a:pP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Toute personne </a:t>
            </a:r>
            <a:r>
              <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rPr>
              <a:t>assujettie à la taxe sur la valeur ajoutée</a:t>
            </a:r>
            <a:r>
              <a:rPr lang="fr-FR" dirty="0">
                <a:solidFill>
                  <a:srgbClr val="FF0000"/>
                </a:solidFill>
                <a:latin typeface="Calibri" panose="020F0502020204030204" pitchFamily="34" charset="0"/>
                <a:ea typeface="Book Antiqua" panose="02040602050305030304" pitchFamily="18" charset="0"/>
                <a:cs typeface="Calibri" panose="020F0502020204030204" pitchFamily="34" charset="0"/>
              </a:rPr>
              <a:t> </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doit, si elle effectue des livraisons de biens et des prestations de services </a:t>
            </a:r>
            <a:r>
              <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rPr>
              <a:t>ne donnant pas lieu à facturation</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 conformément à l'article 64 du présent code et enregistre ces opérations, au moyen d'un </a:t>
            </a:r>
            <a:r>
              <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rPr>
              <a:t>logiciel ou d'un système de caisse</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 présenter un </a:t>
            </a:r>
            <a:r>
              <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rPr>
              <a:t>engagement de l’éditeur</a:t>
            </a:r>
            <a:r>
              <a:rPr lang="fr-FR" dirty="0">
                <a:solidFill>
                  <a:srgbClr val="FF0000"/>
                </a:solidFill>
                <a:latin typeface="Calibri" panose="020F0502020204030204" pitchFamily="34" charset="0"/>
                <a:ea typeface="Book Antiqua" panose="02040602050305030304" pitchFamily="18" charset="0"/>
                <a:cs typeface="Calibri" panose="020F0502020204030204" pitchFamily="34" charset="0"/>
              </a:rPr>
              <a:t> </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du logiciel ou d'un système de caisse, ou </a:t>
            </a:r>
            <a:r>
              <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rPr>
              <a:t>un certificat délivré</a:t>
            </a:r>
            <a:r>
              <a:rPr lang="fr-FR" dirty="0">
                <a:solidFill>
                  <a:srgbClr val="FF0000"/>
                </a:solidFill>
                <a:latin typeface="Calibri" panose="020F0502020204030204" pitchFamily="34" charset="0"/>
                <a:ea typeface="Book Antiqua" panose="02040602050305030304" pitchFamily="18" charset="0"/>
                <a:cs typeface="Calibri" panose="020F0502020204030204" pitchFamily="34" charset="0"/>
              </a:rPr>
              <a:t> </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par un organisme habilité d’accréditation de logiciels ou de systèmes de caisse, qui atteste que le logiciel ou le système satisfait aux </a:t>
            </a:r>
            <a:r>
              <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rPr>
              <a:t>conditions d'inaltérabilité, de sécurisation, de conservation et d'archivage des données,</a:t>
            </a:r>
            <a:r>
              <a:rPr lang="fr-FR" dirty="0">
                <a:solidFill>
                  <a:srgbClr val="FF0000"/>
                </a:solidFill>
                <a:latin typeface="Calibri" panose="020F0502020204030204" pitchFamily="34" charset="0"/>
                <a:ea typeface="Book Antiqua" panose="02040602050305030304" pitchFamily="18" charset="0"/>
                <a:cs typeface="Calibri" panose="020F0502020204030204" pitchFamily="34" charset="0"/>
              </a:rPr>
              <a:t> </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en vue du contrôle de l'administration fiscale.</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4429765"/>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0" indent="0" algn="just">
              <a:lnSpc>
                <a:spcPct val="107000"/>
              </a:lnSpc>
              <a:spcAft>
                <a:spcPts val="175"/>
              </a:spcAft>
              <a:buNone/>
            </a:pPr>
            <a:r>
              <a:rPr lang="fr-FR" dirty="0">
                <a:ea typeface="Times New Roman" panose="02020603050405020304" pitchFamily="18" charset="0"/>
                <a:cs typeface="Calibri" panose="020F0502020204030204" pitchFamily="34" charset="0"/>
              </a:rPr>
              <a:t> </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 </a:t>
            </a:r>
            <a:endParaRPr lang="fr-FR"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2"/>
          <p:cNvSpPr>
            <a:spLocks noChangeArrowheads="1"/>
          </p:cNvSpPr>
          <p:nvPr/>
        </p:nvSpPr>
        <p:spPr bwMode="auto">
          <a:xfrm>
            <a:off x="898022" y="1044534"/>
            <a:ext cx="10061715" cy="415498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dirty="0">
              <a:solidFill>
                <a:srgbClr val="222222"/>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dirty="0">
              <a:solidFill>
                <a:srgbClr val="222222"/>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222222"/>
                </a:solidFill>
                <a:effectLst/>
                <a:cs typeface="Arial" panose="020B0604020202020204" pitchFamily="34" charset="0"/>
              </a:rPr>
              <a:t>	Un logiciel certifié de </a:t>
            </a:r>
            <a:r>
              <a:rPr lang="fr-FR" sz="2400" b="1" dirty="0" smtClean="0">
                <a:solidFill>
                  <a:srgbClr val="222222"/>
                </a:solidFill>
                <a:cs typeface="Arial" panose="020B0604020202020204" pitchFamily="34" charset="0"/>
              </a:rPr>
              <a:t>système de caisse permet</a:t>
            </a:r>
            <a:r>
              <a:rPr kumimoji="0" lang="fr-FR" sz="2400" b="1" i="0" u="none" strike="noStrike" cap="none" normalizeH="0" baseline="0" dirty="0" smtClean="0">
                <a:ln>
                  <a:noFill/>
                </a:ln>
                <a:solidFill>
                  <a:srgbClr val="222222"/>
                </a:solidFill>
                <a:effectLst/>
                <a:cs typeface="Arial" panose="020B0604020202020204" pitchFamily="34" charset="0"/>
              </a:rPr>
              <a:t> : </a:t>
            </a:r>
          </a:p>
          <a:p>
            <a:pPr marL="0" marR="0" lvl="0" indent="0" algn="l" defTabSz="914400" rtl="0" eaLnBrk="0" fontAlgn="base" latinLnBrk="0" hangingPunct="0">
              <a:lnSpc>
                <a:spcPct val="100000"/>
              </a:lnSpc>
              <a:spcBef>
                <a:spcPct val="0"/>
              </a:spcBef>
              <a:spcAft>
                <a:spcPct val="0"/>
              </a:spcAft>
              <a:buClrTx/>
              <a:buSzTx/>
              <a:buFontTx/>
              <a:buNone/>
              <a:tabLst/>
            </a:pPr>
            <a:endParaRPr lang="fr-FR" sz="2400" b="1" dirty="0">
              <a:solidFill>
                <a:srgbClr val="222222"/>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222222"/>
                </a:solidFill>
                <a:effectLst/>
                <a:cs typeface="Arial" panose="020B0604020202020204" pitchFamily="34" charset="0"/>
              </a:rPr>
              <a:t>-de mémoriser tous les encaissements reçus sur les ventes (marchandises ou prestations)</a:t>
            </a:r>
            <a:endParaRPr kumimoji="0" lang="fr-FR" sz="24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222222"/>
                </a:solidFill>
                <a:effectLst/>
                <a:cs typeface="Arial" panose="020B0604020202020204" pitchFamily="34" charset="0"/>
              </a:rPr>
              <a:t>-l'enregistrement  des données cumulatives et récapitulatives en vue de clôtures journalières, mensuelles, annuelles.</a:t>
            </a:r>
            <a:endParaRPr kumimoji="0" lang="fr-FR" sz="24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222222"/>
                </a:solidFill>
                <a:effectLst/>
                <a:cs typeface="Arial" panose="020B0604020202020204" pitchFamily="34" charset="0"/>
              </a:rPr>
              <a:t>-l'archivage des données selon une périodicité datée.</a:t>
            </a:r>
            <a:endParaRPr kumimoji="0" lang="fr-FR" sz="24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847776206"/>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6350" indent="0" algn="just">
              <a:lnSpc>
                <a:spcPct val="107000"/>
              </a:lnSpc>
              <a:spcAft>
                <a:spcPts val="175"/>
              </a:spcAft>
              <a:buNone/>
            </a:pPr>
            <a:endParaRPr lang="fr-FR" b="1" dirty="0" smtClean="0">
              <a:solidFill>
                <a:srgbClr val="000000"/>
              </a:solidFill>
              <a:ea typeface="Times New Roman" panose="02020603050405020304" pitchFamily="18" charset="0"/>
              <a:cs typeface="Calibri" panose="020F0502020204030204" pitchFamily="34" charset="0"/>
            </a:endParaRPr>
          </a:p>
          <a:p>
            <a:pPr marL="6350" indent="0" algn="just">
              <a:lnSpc>
                <a:spcPct val="107000"/>
              </a:lnSpc>
              <a:spcAft>
                <a:spcPts val="175"/>
              </a:spcAft>
              <a:buNone/>
            </a:pPr>
            <a:r>
              <a:rPr lang="fr-FR" b="1" dirty="0" smtClean="0">
                <a:solidFill>
                  <a:srgbClr val="000000"/>
                </a:solidFill>
                <a:ea typeface="Times New Roman" panose="02020603050405020304" pitchFamily="18" charset="0"/>
                <a:cs typeface="Calibri" panose="020F0502020204030204" pitchFamily="34" charset="0"/>
              </a:rPr>
              <a:t> </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 </a:t>
            </a:r>
            <a:endParaRPr lang="fr-FR" sz="28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fr-FR" b="1" dirty="0">
                <a:solidFill>
                  <a:srgbClr val="000000"/>
                </a:solidFill>
                <a:ea typeface="Times New Roman" panose="02020603050405020304" pitchFamily="18" charset="0"/>
                <a:cs typeface="Calibri" panose="020F0502020204030204" pitchFamily="34" charset="0"/>
              </a:rPr>
              <a:t>-Art de LF 2026 :</a:t>
            </a:r>
            <a:r>
              <a:rPr lang="fr-FR" dirty="0">
                <a:solidFill>
                  <a:srgbClr val="000000"/>
                </a:solidFill>
                <a:ea typeface="Times New Roman" panose="02020603050405020304" pitchFamily="18" charset="0"/>
                <a:cs typeface="Calibri" panose="020F0502020204030204" pitchFamily="34" charset="0"/>
              </a:rPr>
              <a:t> </a:t>
            </a:r>
            <a:r>
              <a:rPr lang="fr-FR" dirty="0" smtClean="0">
                <a:solidFill>
                  <a:srgbClr val="000000"/>
                </a:solidFill>
                <a:ea typeface="Times New Roman" panose="02020603050405020304" pitchFamily="18" charset="0"/>
                <a:cs typeface="Calibri" panose="020F0502020204030204" pitchFamily="34" charset="0"/>
              </a:rPr>
              <a:t>74, 81, 82</a:t>
            </a:r>
            <a:endParaRPr lang="fr-FR" dirty="0"/>
          </a:p>
          <a:p>
            <a:pPr algn="just">
              <a:spcAft>
                <a:spcPts val="0"/>
              </a:spcAft>
            </a:pPr>
            <a:r>
              <a:rPr lang="fr-FR" b="1" dirty="0">
                <a:solidFill>
                  <a:srgbClr val="000000"/>
                </a:solidFill>
                <a:ea typeface="Times New Roman" panose="02020603050405020304" pitchFamily="18" charset="0"/>
                <a:cs typeface="Calibri" panose="020F0502020204030204" pitchFamily="34" charset="0"/>
              </a:rPr>
              <a:t>-Art modifié :</a:t>
            </a:r>
            <a:r>
              <a:rPr lang="fr-FR" dirty="0">
                <a:solidFill>
                  <a:srgbClr val="000000"/>
                </a:solidFill>
                <a:ea typeface="Times New Roman" panose="02020603050405020304" pitchFamily="18" charset="0"/>
                <a:cs typeface="Calibri" panose="020F0502020204030204" pitchFamily="34" charset="0"/>
              </a:rPr>
              <a:t> création de l’art 20-ter et de l’art 51 </a:t>
            </a:r>
            <a:r>
              <a:rPr lang="fr-FR" dirty="0" err="1">
                <a:solidFill>
                  <a:srgbClr val="000000"/>
                </a:solidFill>
                <a:ea typeface="Times New Roman" panose="02020603050405020304" pitchFamily="18" charset="0"/>
                <a:cs typeface="Calibri" panose="020F0502020204030204" pitchFamily="34" charset="0"/>
              </a:rPr>
              <a:t>sexies</a:t>
            </a:r>
            <a:r>
              <a:rPr lang="fr-FR" dirty="0">
                <a:solidFill>
                  <a:srgbClr val="000000"/>
                </a:solidFill>
                <a:ea typeface="Times New Roman" panose="02020603050405020304" pitchFamily="18" charset="0"/>
                <a:cs typeface="Calibri" panose="020F0502020204030204" pitchFamily="34" charset="0"/>
              </a:rPr>
              <a:t> du CPF </a:t>
            </a:r>
            <a:r>
              <a:rPr lang="fr-FR" dirty="0"/>
              <a:t>et art 64 du CPF </a:t>
            </a:r>
          </a:p>
          <a:p>
            <a:pPr algn="just">
              <a:spcAft>
                <a:spcPts val="0"/>
              </a:spcAft>
            </a:pPr>
            <a:r>
              <a:rPr lang="fr-FR" b="1" dirty="0">
                <a:solidFill>
                  <a:srgbClr val="000000"/>
                </a:solidFill>
                <a:ea typeface="Times New Roman" panose="02020603050405020304" pitchFamily="18" charset="0"/>
                <a:cs typeface="Calibri" panose="020F0502020204030204" pitchFamily="34" charset="0"/>
              </a:rPr>
              <a:t>-Objet de la mesure :</a:t>
            </a:r>
            <a:r>
              <a:rPr lang="fr-FR" dirty="0">
                <a:solidFill>
                  <a:srgbClr val="000000"/>
                </a:solidFill>
                <a:ea typeface="Times New Roman" panose="02020603050405020304" pitchFamily="18" charset="0"/>
                <a:cs typeface="Calibri" panose="020F0502020204030204" pitchFamily="34" charset="0"/>
              </a:rPr>
              <a:t> </a:t>
            </a:r>
            <a:r>
              <a:rPr lang="fr-FR" dirty="0">
                <a:cs typeface="Calibri" panose="020F0502020204030204" pitchFamily="34" charset="0"/>
              </a:rPr>
              <a:t>nouvelle obligation de certification des logiciels et systèmes de caisse</a:t>
            </a:r>
            <a:endParaRPr lang="fr-FR" dirty="0"/>
          </a:p>
          <a:p>
            <a:pPr algn="just">
              <a:lnSpc>
                <a:spcPct val="107000"/>
              </a:lnSpc>
              <a:spcAft>
                <a:spcPts val="240"/>
              </a:spcAft>
            </a:pPr>
            <a:r>
              <a:rPr lang="fr-FR"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-Objectif de la mesure :</a:t>
            </a: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 lutte contre la fraude, en matière de CA et conformité-transparence des transactions et des opérations comptables</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47911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xmlns="" id="{BB86826B-F7F4-428B-B769-B70BA4690509}"/>
              </a:ext>
            </a:extLst>
          </p:cNvPr>
          <p:cNvGraphicFramePr/>
          <p:nvPr>
            <p:extLst/>
          </p:nvPr>
        </p:nvGraphicFramePr>
        <p:xfrm>
          <a:off x="1690457" y="1090290"/>
          <a:ext cx="8762260" cy="44144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828210"/>
      </p:ext>
    </p:extLst>
  </p:cSld>
  <p:clrMapOvr>
    <a:masterClrMapping/>
  </p:clrMapOvr>
  <p:transition spd="slow">
    <p:split orient="vert"/>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6350" indent="0" algn="just">
              <a:lnSpc>
                <a:spcPct val="107000"/>
              </a:lnSpc>
              <a:spcAft>
                <a:spcPts val="175"/>
              </a:spcAft>
              <a:buNone/>
            </a:pPr>
            <a:r>
              <a:rPr lang="fr-FR" b="1" dirty="0" smtClean="0">
                <a:solidFill>
                  <a:srgbClr val="000000"/>
                </a:solidFill>
                <a:ea typeface="Times New Roman" panose="02020603050405020304" pitchFamily="18" charset="0"/>
                <a:cs typeface="Calibri" panose="020F0502020204030204" pitchFamily="34" charset="0"/>
              </a:rPr>
              <a:t> </a:t>
            </a:r>
          </a:p>
          <a:p>
            <a:pPr marL="6350" indent="443230" algn="just">
              <a:lnSpc>
                <a:spcPct val="107000"/>
              </a:lnSpc>
              <a:spcAft>
                <a:spcPts val="175"/>
              </a:spcAft>
            </a:pPr>
            <a:endParaRPr lang="fr-FR" b="1" dirty="0">
              <a:solidFill>
                <a:srgbClr val="000000"/>
              </a:solidFill>
              <a:latin typeface="Calibri" panose="020F0502020204030204" pitchFamily="34" charset="0"/>
              <a:ea typeface="Book Antiqua" panose="02040602050305030304" pitchFamily="18" charset="0"/>
              <a:cs typeface="Calibri" panose="020F0502020204030204" pitchFamily="34" charset="0"/>
            </a:endParaRPr>
          </a:p>
          <a:p>
            <a:pPr marL="6350" indent="443230" algn="just">
              <a:lnSpc>
                <a:spcPct val="107000"/>
              </a:lnSpc>
              <a:spcAft>
                <a:spcPts val="175"/>
              </a:spcAft>
            </a:pPr>
            <a:r>
              <a:rPr lang="fr-FR" dirty="0" smtClean="0">
                <a:solidFill>
                  <a:srgbClr val="000000"/>
                </a:solidFill>
                <a:latin typeface="Calibri" panose="020F0502020204030204" pitchFamily="34" charset="0"/>
                <a:ea typeface="Book Antiqua" panose="02040602050305030304" pitchFamily="18" charset="0"/>
                <a:cs typeface="Calibri" panose="020F0502020204030204" pitchFamily="34" charset="0"/>
              </a:rPr>
              <a:t>Les </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contribuables soumis à la vérification générale ou ponctuelle de comptabilité et qui tiennent la </a:t>
            </a:r>
            <a:r>
              <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rPr>
              <a:t>comptabilité au moyen de systèmes informatiques</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 doivent présenter un </a:t>
            </a:r>
            <a:r>
              <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rPr>
              <a:t>engagement de l'éditeur</a:t>
            </a:r>
            <a:r>
              <a:rPr lang="fr-FR" dirty="0">
                <a:solidFill>
                  <a:srgbClr val="FF0000"/>
                </a:solidFill>
                <a:latin typeface="Calibri" panose="020F0502020204030204" pitchFamily="34" charset="0"/>
                <a:ea typeface="Book Antiqua" panose="02040602050305030304" pitchFamily="18" charset="0"/>
                <a:cs typeface="Calibri" panose="020F0502020204030204" pitchFamily="34" charset="0"/>
              </a:rPr>
              <a:t> </a:t>
            </a:r>
            <a:r>
              <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rPr>
              <a:t>du logiciel</a:t>
            </a:r>
            <a:r>
              <a:rPr lang="fr-FR" dirty="0">
                <a:solidFill>
                  <a:srgbClr val="FF0000"/>
                </a:solidFill>
                <a:latin typeface="Calibri" panose="020F0502020204030204" pitchFamily="34" charset="0"/>
                <a:ea typeface="Book Antiqua" panose="02040602050305030304" pitchFamily="18" charset="0"/>
                <a:cs typeface="Calibri" panose="020F0502020204030204" pitchFamily="34" charset="0"/>
              </a:rPr>
              <a:t> </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de comptabilité utilisé, permettant de s’assurer de la conformité de ce logiciel aux exigences prévues par la législation et la réglementation comptables en vigueur, satisfaisant, notamment, </a:t>
            </a:r>
            <a:r>
              <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rPr>
              <a:t>aux conditions d'inaltérabilité, de sécurisation, de conservation et d'archivage des données.</a:t>
            </a:r>
            <a:r>
              <a:rPr lang="fr-FR" dirty="0">
                <a:solidFill>
                  <a:srgbClr val="FF0000"/>
                </a:solidFill>
                <a:latin typeface="Calibri" panose="020F0502020204030204" pitchFamily="34" charset="0"/>
                <a:ea typeface="Book Antiqua" panose="02040602050305030304" pitchFamily="18" charset="0"/>
                <a:cs typeface="Calibri" panose="020F0502020204030204" pitchFamily="34" charset="0"/>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5231457"/>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fontScale="92500" lnSpcReduction="10000"/>
          </a:bodyPr>
          <a:lstStyle/>
          <a:p>
            <a:pPr marL="0" indent="0" algn="just">
              <a:lnSpc>
                <a:spcPct val="107000"/>
              </a:lnSpc>
              <a:spcAft>
                <a:spcPts val="190"/>
              </a:spcAft>
              <a:buNone/>
            </a:pP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 </a:t>
            </a:r>
            <a:endParaRPr lang="fr-FR" sz="2800" dirty="0">
              <a:latin typeface="Calibri" panose="020F0502020204030204" pitchFamily="34" charset="0"/>
              <a:ea typeface="Calibri" panose="020F0502020204030204" pitchFamily="34" charset="0"/>
              <a:cs typeface="Times New Roman" panose="02020603050405020304" pitchFamily="18" charset="0"/>
            </a:endParaRPr>
          </a:p>
          <a:p>
            <a:pPr marL="6350" indent="443230" algn="just">
              <a:lnSpc>
                <a:spcPct val="107000"/>
              </a:lnSpc>
              <a:spcAft>
                <a:spcPts val="175"/>
              </a:spcAft>
            </a:pP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Les contribuables qui effectuent des </a:t>
            </a:r>
            <a:r>
              <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rPr>
              <a:t>livraisons de biens et des prestations de services ne donnant pas lieu à facturation</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 et qui enregistrent ces opérations au moyen </a:t>
            </a:r>
            <a:r>
              <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rPr>
              <a:t>d'un logiciel ou d'un système de caisse </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sont tenus de présenter, conformément à l'article 51 bis du code des taxes sur le chiffre d’affaires, un engagement de </a:t>
            </a:r>
            <a:r>
              <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rPr>
              <a:t>l’éditeur du logiciel ou du système de caisse</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 ou un </a:t>
            </a:r>
            <a:r>
              <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rPr>
              <a:t>certificat délivré par un organisme habilité</a:t>
            </a:r>
            <a:r>
              <a:rPr lang="fr-FR" dirty="0">
                <a:solidFill>
                  <a:srgbClr val="FF0000"/>
                </a:solidFill>
                <a:latin typeface="Calibri" panose="020F0502020204030204" pitchFamily="34" charset="0"/>
                <a:ea typeface="Book Antiqua" panose="02040602050305030304" pitchFamily="18" charset="0"/>
                <a:cs typeface="Calibri" panose="020F0502020204030204" pitchFamily="34" charset="0"/>
              </a:rPr>
              <a:t> </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d’accréditation de logiciels ou de systèmes de caisse. </a:t>
            </a:r>
            <a:endParaRPr lang="fr-FR" sz="28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195"/>
              </a:spcAft>
              <a:buNone/>
            </a:pPr>
            <a:endParaRPr lang="fr-FR" sz="2800" dirty="0">
              <a:latin typeface="Calibri" panose="020F0502020204030204" pitchFamily="34" charset="0"/>
              <a:ea typeface="Calibri" panose="020F0502020204030204" pitchFamily="34" charset="0"/>
              <a:cs typeface="Times New Roman" panose="02020603050405020304" pitchFamily="18" charset="0"/>
            </a:endParaRPr>
          </a:p>
          <a:p>
            <a:pPr marL="6350" indent="-6350" algn="just">
              <a:lnSpc>
                <a:spcPct val="107000"/>
              </a:lnSpc>
              <a:spcAft>
                <a:spcPts val="175"/>
              </a:spcAft>
            </a:pPr>
            <a:r>
              <a:rPr lang="fr-FR" b="1" dirty="0">
                <a:solidFill>
                  <a:srgbClr val="000000"/>
                </a:solidFill>
                <a:latin typeface="Calibri" panose="020F0502020204030204" pitchFamily="34" charset="0"/>
                <a:ea typeface="Book Antiqua" panose="02040602050305030304" pitchFamily="18" charset="0"/>
                <a:cs typeface="Calibri" panose="020F0502020204030204" pitchFamily="34" charset="0"/>
              </a:rPr>
              <a:t>NB : Les modalités d’application de cette mesure, ainsi que les modèles de l’engagement et du certificat sont fixées par arrêté du ministre chargé des finances.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9010024"/>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6350" indent="0" algn="just">
              <a:lnSpc>
                <a:spcPct val="107000"/>
              </a:lnSpc>
              <a:spcAft>
                <a:spcPts val="175"/>
              </a:spcAft>
              <a:buNone/>
            </a:pPr>
            <a:r>
              <a:rPr lang="fr-FR" b="1" dirty="0" smtClean="0">
                <a:solidFill>
                  <a:srgbClr val="000000"/>
                </a:solidFill>
                <a:ea typeface="Times New Roman" panose="02020603050405020304" pitchFamily="18" charset="0"/>
                <a:cs typeface="Calibri" panose="020F0502020204030204" pitchFamily="34" charset="0"/>
              </a:rPr>
              <a:t> </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 </a:t>
            </a:r>
            <a:endParaRPr lang="fr-FR" dirty="0" smtClean="0">
              <a:solidFill>
                <a:srgbClr val="000000"/>
              </a:solidFill>
              <a:latin typeface="Calibri" panose="020F0502020204030204" pitchFamily="34" charset="0"/>
              <a:ea typeface="Book Antiqua" panose="02040602050305030304" pitchFamily="18" charset="0"/>
              <a:cs typeface="Calibri" panose="020F0502020204030204" pitchFamily="34" charset="0"/>
            </a:endParaRPr>
          </a:p>
          <a:p>
            <a:pPr marL="6350" indent="173355" algn="just">
              <a:lnSpc>
                <a:spcPct val="107000"/>
              </a:lnSpc>
              <a:spcAft>
                <a:spcPts val="175"/>
              </a:spcAft>
            </a:pPr>
            <a:endParaRPr lang="fr-FR" sz="2800" dirty="0">
              <a:solidFill>
                <a:srgbClr val="000000"/>
              </a:solidFill>
              <a:latin typeface="Calibri" panose="020F0502020204030204" pitchFamily="34" charset="0"/>
              <a:ea typeface="Book Antiqua" panose="02040602050305030304" pitchFamily="18" charset="0"/>
              <a:cs typeface="Calibri" panose="020F0502020204030204" pitchFamily="34" charset="0"/>
            </a:endParaRPr>
          </a:p>
          <a:p>
            <a:pPr marL="6350" indent="173355" algn="just">
              <a:lnSpc>
                <a:spcPct val="107000"/>
              </a:lnSpc>
              <a:spcAft>
                <a:spcPts val="175"/>
              </a:spcAft>
            </a:pPr>
            <a:r>
              <a:rPr lang="fr-FR" sz="2800" dirty="0" smtClean="0">
                <a:solidFill>
                  <a:srgbClr val="000000"/>
                </a:solidFill>
                <a:latin typeface="Calibri" panose="020F0502020204030204" pitchFamily="34" charset="0"/>
                <a:ea typeface="Book Antiqua" panose="02040602050305030304" pitchFamily="18" charset="0"/>
                <a:cs typeface="Calibri" panose="020F0502020204030204" pitchFamily="34" charset="0"/>
              </a:rPr>
              <a:t>Les </a:t>
            </a:r>
            <a:r>
              <a:rPr lang="fr-FR" sz="2800" dirty="0">
                <a:solidFill>
                  <a:srgbClr val="000000"/>
                </a:solidFill>
                <a:latin typeface="Calibri" panose="020F0502020204030204" pitchFamily="34" charset="0"/>
                <a:ea typeface="Book Antiqua" panose="02040602050305030304" pitchFamily="18" charset="0"/>
                <a:cs typeface="Calibri" panose="020F0502020204030204" pitchFamily="34" charset="0"/>
              </a:rPr>
              <a:t>entreprises ou les opérateurs qui </a:t>
            </a:r>
            <a:r>
              <a:rPr lang="fr-FR" sz="2800" b="1" dirty="0">
                <a:solidFill>
                  <a:srgbClr val="FF0000"/>
                </a:solidFill>
                <a:latin typeface="Calibri" panose="020F0502020204030204" pitchFamily="34" charset="0"/>
                <a:ea typeface="Book Antiqua" panose="02040602050305030304" pitchFamily="18" charset="0"/>
                <a:cs typeface="Calibri" panose="020F0502020204030204" pitchFamily="34" charset="0"/>
              </a:rPr>
              <a:t>éditent des logiciels de comptabilité, de gestion ou des systèmes de caisse </a:t>
            </a:r>
            <a:r>
              <a:rPr lang="fr-FR" sz="2800" dirty="0">
                <a:solidFill>
                  <a:srgbClr val="000000"/>
                </a:solidFill>
                <a:latin typeface="Calibri" panose="020F0502020204030204" pitchFamily="34" charset="0"/>
                <a:ea typeface="Book Antiqua" panose="02040602050305030304" pitchFamily="18" charset="0"/>
                <a:cs typeface="Calibri" panose="020F0502020204030204" pitchFamily="34" charset="0"/>
              </a:rPr>
              <a:t>ou interviennent techniquement sur les fonctionnalités de ces produits, affectant directement ou indirectement, la passation des écritures comptables sur le livre journal prévu par la législation comptable en vigueur, sont tenus de </a:t>
            </a:r>
            <a:r>
              <a:rPr lang="fr-FR" sz="2800" b="1" dirty="0">
                <a:solidFill>
                  <a:srgbClr val="FF0000"/>
                </a:solidFill>
                <a:latin typeface="Calibri" panose="020F0502020204030204" pitchFamily="34" charset="0"/>
                <a:ea typeface="Book Antiqua" panose="02040602050305030304" pitchFamily="18" charset="0"/>
                <a:cs typeface="Calibri" panose="020F0502020204030204" pitchFamily="34" charset="0"/>
              </a:rPr>
              <a:t>présenter à l'administration fiscale,</a:t>
            </a:r>
            <a:r>
              <a:rPr lang="fr-FR" sz="2800" dirty="0">
                <a:solidFill>
                  <a:srgbClr val="000000"/>
                </a:solidFill>
                <a:latin typeface="Calibri" panose="020F0502020204030204" pitchFamily="34" charset="0"/>
                <a:ea typeface="Book Antiqua" panose="02040602050305030304" pitchFamily="18" charset="0"/>
                <a:cs typeface="Calibri" panose="020F0502020204030204" pitchFamily="34" charset="0"/>
              </a:rPr>
              <a:t> sur sa demande, </a:t>
            </a:r>
            <a:r>
              <a:rPr lang="fr-FR" sz="2800" b="1" dirty="0">
                <a:solidFill>
                  <a:srgbClr val="FF0000"/>
                </a:solidFill>
                <a:latin typeface="Calibri" panose="020F0502020204030204" pitchFamily="34" charset="0"/>
                <a:ea typeface="Book Antiqua" panose="02040602050305030304" pitchFamily="18" charset="0"/>
                <a:cs typeface="Calibri" panose="020F0502020204030204" pitchFamily="34" charset="0"/>
              </a:rPr>
              <a:t>tous codes, données, traitements ou documentation qui s'y rattachent. </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82296" indent="0" algn="just">
              <a:lnSpc>
                <a:spcPct val="107000"/>
              </a:lnSpc>
              <a:spcAft>
                <a:spcPts val="175"/>
              </a:spcAft>
              <a:buNone/>
            </a:pPr>
            <a:r>
              <a:rPr lang="fr-FR" sz="2800" b="1" dirty="0">
                <a:solidFill>
                  <a:srgbClr val="C00000"/>
                </a:solidFill>
                <a:latin typeface="Calibri" panose="020F0502020204030204" pitchFamily="34" charset="0"/>
                <a:ea typeface="Book Antiqua" panose="02040602050305030304" pitchFamily="18" charset="0"/>
                <a:cs typeface="Calibri" panose="020F0502020204030204" pitchFamily="34"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1886625"/>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82296" indent="0" algn="just">
              <a:lnSpc>
                <a:spcPct val="107000"/>
              </a:lnSpc>
              <a:spcAft>
                <a:spcPts val="175"/>
              </a:spcAft>
              <a:buNone/>
            </a:pPr>
            <a:r>
              <a:rPr lang="fr-FR" b="1" dirty="0" smtClean="0">
                <a:solidFill>
                  <a:srgbClr val="000000"/>
                </a:solidFill>
                <a:ea typeface="Times New Roman" panose="02020603050405020304" pitchFamily="18" charset="0"/>
                <a:cs typeface="Calibri" panose="020F0502020204030204" pitchFamily="34" charset="0"/>
              </a:rPr>
              <a:t> </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 </a:t>
            </a:r>
            <a:endParaRPr lang="fr-FR" dirty="0" smtClean="0">
              <a:solidFill>
                <a:srgbClr val="000000"/>
              </a:solidFill>
              <a:latin typeface="Calibri" panose="020F0502020204030204" pitchFamily="34" charset="0"/>
              <a:ea typeface="Book Antiqua" panose="02040602050305030304" pitchFamily="18" charset="0"/>
              <a:cs typeface="Calibri" panose="020F0502020204030204" pitchFamily="34" charset="0"/>
            </a:endParaRPr>
          </a:p>
          <a:p>
            <a:pPr algn="just">
              <a:lnSpc>
                <a:spcPct val="107000"/>
              </a:lnSpc>
              <a:spcAft>
                <a:spcPts val="175"/>
              </a:spcAft>
            </a:pPr>
            <a:endParaRPr lang="fr-FR" sz="2800" b="1" dirty="0">
              <a:solidFill>
                <a:srgbClr val="000000"/>
              </a:solidFill>
              <a:latin typeface="Calibri" panose="020F0502020204030204" pitchFamily="34" charset="0"/>
              <a:ea typeface="Book Antiqua" panose="02040602050305030304" pitchFamily="18" charset="0"/>
              <a:cs typeface="Calibri" panose="020F0502020204030204" pitchFamily="34" charset="0"/>
            </a:endParaRPr>
          </a:p>
          <a:p>
            <a:pPr algn="just">
              <a:lnSpc>
                <a:spcPct val="107000"/>
              </a:lnSpc>
              <a:spcAft>
                <a:spcPts val="175"/>
              </a:spcAft>
            </a:pPr>
            <a:endParaRPr lang="fr-FR" sz="2800" b="1" dirty="0" smtClean="0">
              <a:solidFill>
                <a:srgbClr val="000000"/>
              </a:solidFill>
              <a:latin typeface="Calibri" panose="020F0502020204030204" pitchFamily="34" charset="0"/>
              <a:ea typeface="Book Antiqua" panose="02040602050305030304" pitchFamily="18" charset="0"/>
              <a:cs typeface="Calibri" panose="020F0502020204030204" pitchFamily="34" charset="0"/>
            </a:endParaRPr>
          </a:p>
          <a:p>
            <a:pPr algn="just">
              <a:lnSpc>
                <a:spcPct val="107000"/>
              </a:lnSpc>
              <a:spcAft>
                <a:spcPts val="175"/>
              </a:spcAft>
            </a:pPr>
            <a:r>
              <a:rPr lang="fr-FR" sz="2800" b="1" dirty="0" smtClean="0">
                <a:solidFill>
                  <a:srgbClr val="FF0000"/>
                </a:solidFill>
                <a:latin typeface="Calibri" panose="020F0502020204030204" pitchFamily="34" charset="0"/>
                <a:ea typeface="Book Antiqua" panose="02040602050305030304" pitchFamily="18" charset="0"/>
                <a:cs typeface="Calibri" panose="020F0502020204030204" pitchFamily="34" charset="0"/>
              </a:rPr>
              <a:t>Date </a:t>
            </a:r>
            <a:r>
              <a:rPr lang="fr-FR" sz="2800" b="1" dirty="0">
                <a:solidFill>
                  <a:srgbClr val="FF0000"/>
                </a:solidFill>
                <a:latin typeface="Calibri" panose="020F0502020204030204" pitchFamily="34" charset="0"/>
                <a:ea typeface="Book Antiqua" panose="02040602050305030304" pitchFamily="18" charset="0"/>
                <a:cs typeface="Calibri" panose="020F0502020204030204" pitchFamily="34" charset="0"/>
              </a:rPr>
              <a:t>d’application (Art. 105 LF –DFD) : </a:t>
            </a:r>
            <a:endParaRPr lang="fr-FR" sz="2800" b="1" dirty="0" smtClean="0">
              <a:solidFill>
                <a:srgbClr val="FF0000"/>
              </a:solidFill>
              <a:latin typeface="Calibri" panose="020F0502020204030204" pitchFamily="34" charset="0"/>
              <a:ea typeface="Book Antiqua" panose="02040602050305030304" pitchFamily="18" charset="0"/>
              <a:cs typeface="Calibri" panose="020F0502020204030204" pitchFamily="34" charset="0"/>
            </a:endParaRPr>
          </a:p>
          <a:p>
            <a:pPr marL="82296" indent="0" algn="just">
              <a:lnSpc>
                <a:spcPct val="107000"/>
              </a:lnSpc>
              <a:spcAft>
                <a:spcPts val="175"/>
              </a:spcAft>
              <a:buNone/>
            </a:pPr>
            <a:r>
              <a:rPr lang="fr-FR" sz="2800" dirty="0" smtClean="0">
                <a:solidFill>
                  <a:srgbClr val="000000"/>
                </a:solidFill>
                <a:latin typeface="Calibri" panose="020F0502020204030204" pitchFamily="34" charset="0"/>
                <a:ea typeface="Book Antiqua" panose="02040602050305030304" pitchFamily="18" charset="0"/>
                <a:cs typeface="Calibri" panose="020F0502020204030204" pitchFamily="34" charset="0"/>
              </a:rPr>
              <a:t>Les </a:t>
            </a:r>
            <a:r>
              <a:rPr lang="fr-FR" sz="2800" dirty="0">
                <a:solidFill>
                  <a:srgbClr val="000000"/>
                </a:solidFill>
                <a:latin typeface="Calibri" panose="020F0502020204030204" pitchFamily="34" charset="0"/>
                <a:ea typeface="Book Antiqua" panose="02040602050305030304" pitchFamily="18" charset="0"/>
                <a:cs typeface="Calibri" panose="020F0502020204030204" pitchFamily="34" charset="0"/>
              </a:rPr>
              <a:t>dispositions de l’article 51 bis du code des taxes sur le chiffre d’affaires et des articles 20 </a:t>
            </a:r>
            <a:r>
              <a:rPr lang="fr-FR" sz="2800" i="1" dirty="0">
                <a:solidFill>
                  <a:srgbClr val="000000"/>
                </a:solidFill>
                <a:latin typeface="Calibri" panose="020F0502020204030204" pitchFamily="34" charset="0"/>
                <a:ea typeface="Book Antiqua" panose="02040602050305030304" pitchFamily="18" charset="0"/>
                <a:cs typeface="Calibri" panose="020F0502020204030204" pitchFamily="34" charset="0"/>
              </a:rPr>
              <a:t>ter</a:t>
            </a:r>
            <a:r>
              <a:rPr lang="fr-FR" sz="2800" dirty="0">
                <a:solidFill>
                  <a:srgbClr val="000000"/>
                </a:solidFill>
                <a:latin typeface="Calibri" panose="020F0502020204030204" pitchFamily="34" charset="0"/>
                <a:ea typeface="Book Antiqua" panose="02040602050305030304" pitchFamily="18" charset="0"/>
                <a:cs typeface="Calibri" panose="020F0502020204030204" pitchFamily="34" charset="0"/>
              </a:rPr>
              <a:t> et 51 </a:t>
            </a:r>
            <a:r>
              <a:rPr lang="fr-FR" sz="2800" i="1" dirty="0" err="1">
                <a:solidFill>
                  <a:srgbClr val="000000"/>
                </a:solidFill>
                <a:latin typeface="Calibri" panose="020F0502020204030204" pitchFamily="34" charset="0"/>
                <a:ea typeface="Book Antiqua" panose="02040602050305030304" pitchFamily="18" charset="0"/>
                <a:cs typeface="Calibri" panose="020F0502020204030204" pitchFamily="34" charset="0"/>
              </a:rPr>
              <a:t>sexies</a:t>
            </a:r>
            <a:r>
              <a:rPr lang="fr-FR" sz="2800" dirty="0">
                <a:solidFill>
                  <a:srgbClr val="000000"/>
                </a:solidFill>
                <a:latin typeface="Calibri" panose="020F0502020204030204" pitchFamily="34" charset="0"/>
                <a:ea typeface="Book Antiqua" panose="02040602050305030304" pitchFamily="18" charset="0"/>
                <a:cs typeface="Calibri" panose="020F0502020204030204" pitchFamily="34" charset="0"/>
              </a:rPr>
              <a:t> du code des procédures fiscales, instituées par celles des articles 56, 71 et 78 de la LF 2026, prennent effet </a:t>
            </a:r>
            <a:r>
              <a:rPr lang="fr-FR" sz="2800" b="1" dirty="0">
                <a:solidFill>
                  <a:srgbClr val="FF0000"/>
                </a:solidFill>
                <a:latin typeface="Calibri" panose="020F0502020204030204" pitchFamily="34" charset="0"/>
                <a:ea typeface="Book Antiqua" panose="02040602050305030304" pitchFamily="18" charset="0"/>
                <a:cs typeface="Calibri" panose="020F0502020204030204" pitchFamily="34" charset="0"/>
              </a:rPr>
              <a:t>à compter du premier janvier 2027</a:t>
            </a:r>
            <a:r>
              <a:rPr lang="fr-FR" sz="2800" b="1" dirty="0" smtClean="0">
                <a:solidFill>
                  <a:srgbClr val="FF0000"/>
                </a:solidFill>
                <a:latin typeface="Calibri" panose="020F0502020204030204" pitchFamily="34" charset="0"/>
                <a:ea typeface="Book Antiqua" panose="02040602050305030304" pitchFamily="18" charset="0"/>
                <a:cs typeface="Calibri" panose="020F0502020204030204" pitchFamily="34" charset="0"/>
              </a:rPr>
              <a:t>.</a:t>
            </a:r>
          </a:p>
          <a:p>
            <a:pPr marL="82296" indent="0" algn="just">
              <a:lnSpc>
                <a:spcPct val="107000"/>
              </a:lnSpc>
              <a:spcAft>
                <a:spcPts val="175"/>
              </a:spcAft>
              <a:buNone/>
            </a:pPr>
            <a:endParaRPr lang="fr-FR" sz="2800" b="1" dirty="0">
              <a:solidFill>
                <a:srgbClr val="FF0000"/>
              </a:solidFill>
              <a:latin typeface="Calibri" panose="020F0502020204030204" pitchFamily="34" charset="0"/>
              <a:ea typeface="Book Antiqua" panose="02040602050305030304" pitchFamily="18" charset="0"/>
              <a:cs typeface="Calibri" panose="020F0502020204030204" pitchFamily="34" charset="0"/>
            </a:endParaRPr>
          </a:p>
          <a:p>
            <a:pPr marL="82296" indent="0" algn="just">
              <a:lnSpc>
                <a:spcPct val="107000"/>
              </a:lnSpc>
              <a:spcAft>
                <a:spcPts val="175"/>
              </a:spcAft>
              <a:buNone/>
            </a:pPr>
            <a:r>
              <a:rPr lang="fr-FR" sz="2800" b="1" dirty="0" smtClean="0">
                <a:solidFill>
                  <a:srgbClr val="FF0000"/>
                </a:solidFill>
                <a:latin typeface="Calibri" panose="020F0502020204030204" pitchFamily="34" charset="0"/>
                <a:ea typeface="Book Antiqua" panose="02040602050305030304" pitchFamily="18" charset="0"/>
                <a:cs typeface="Calibri" panose="020F0502020204030204" pitchFamily="34" charset="0"/>
              </a:rPr>
              <a:t> </a:t>
            </a:r>
            <a:r>
              <a:rPr lang="fr-FR" sz="2400" b="1" dirty="0"/>
              <a:t>Q : texte règlementaire de la comptabilité informatisée ?</a:t>
            </a:r>
            <a:endParaRPr lang="fr-FR" sz="2400" dirty="0"/>
          </a:p>
          <a:p>
            <a:pPr marL="82296" indent="0" algn="just">
              <a:lnSpc>
                <a:spcPct val="107000"/>
              </a:lnSpc>
              <a:spcAft>
                <a:spcPts val="175"/>
              </a:spcAft>
              <a:buNone/>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9419882"/>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82296" indent="0" algn="just">
              <a:lnSpc>
                <a:spcPct val="107000"/>
              </a:lnSpc>
              <a:spcAft>
                <a:spcPts val="175"/>
              </a:spcAft>
              <a:buNone/>
            </a:pPr>
            <a:r>
              <a:rPr lang="fr-FR" b="1" dirty="0" smtClean="0">
                <a:solidFill>
                  <a:srgbClr val="000000"/>
                </a:solidFill>
                <a:ea typeface="Times New Roman" panose="02020603050405020304" pitchFamily="18" charset="0"/>
                <a:cs typeface="Calibri" panose="020F0502020204030204" pitchFamily="34" charset="0"/>
              </a:rPr>
              <a:t> </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 </a:t>
            </a:r>
            <a:endParaRPr lang="fr-FR" dirty="0" smtClean="0">
              <a:solidFill>
                <a:srgbClr val="000000"/>
              </a:solidFill>
              <a:latin typeface="Calibri" panose="020F0502020204030204" pitchFamily="34" charset="0"/>
              <a:ea typeface="Book Antiqua" panose="02040602050305030304" pitchFamily="18" charset="0"/>
              <a:cs typeface="Calibri" panose="020F0502020204030204" pitchFamily="34" charset="0"/>
            </a:endParaRPr>
          </a:p>
          <a:p>
            <a:pPr marL="82296" indent="0" algn="just">
              <a:lnSpc>
                <a:spcPct val="107000"/>
              </a:lnSpc>
              <a:spcAft>
                <a:spcPts val="175"/>
              </a:spcAft>
              <a:buNone/>
            </a:pPr>
            <a:r>
              <a:rPr lang="fr-FR" sz="2800" b="1" dirty="0">
                <a:solidFill>
                  <a:srgbClr val="000000"/>
                </a:solidFill>
                <a:latin typeface="Calibri" panose="020F0502020204030204" pitchFamily="34" charset="0"/>
                <a:cs typeface="Calibri" panose="020F0502020204030204" pitchFamily="34" charset="0"/>
              </a:rPr>
              <a:t>	</a:t>
            </a:r>
            <a:r>
              <a:rPr lang="fr-FR" sz="2400" b="1" dirty="0" smtClean="0"/>
              <a:t>R</a:t>
            </a:r>
            <a:r>
              <a:rPr lang="fr-FR" sz="2400" b="1" dirty="0"/>
              <a:t> : texte règlementaire de la comptabilité informatisée </a:t>
            </a:r>
            <a:r>
              <a:rPr lang="fr-FR" sz="2400" b="1" dirty="0" smtClean="0"/>
              <a:t>?</a:t>
            </a:r>
          </a:p>
          <a:p>
            <a:pPr marL="82296" indent="0" algn="just">
              <a:lnSpc>
                <a:spcPct val="107000"/>
              </a:lnSpc>
              <a:spcAft>
                <a:spcPts val="175"/>
              </a:spcAft>
              <a:buNone/>
            </a:pPr>
            <a:r>
              <a:rPr lang="fr-FR" sz="2400" b="1" dirty="0">
                <a:solidFill>
                  <a:srgbClr val="FF0000"/>
                </a:solidFill>
              </a:rPr>
              <a:t>Décret exécutif n° 09-110 du </a:t>
            </a:r>
            <a:r>
              <a:rPr lang="fr-FR" sz="2400" b="1" dirty="0" smtClean="0">
                <a:solidFill>
                  <a:srgbClr val="FF0000"/>
                </a:solidFill>
              </a:rPr>
              <a:t>7 </a:t>
            </a:r>
            <a:r>
              <a:rPr lang="fr-FR" sz="2400" b="1" dirty="0">
                <a:solidFill>
                  <a:srgbClr val="FF0000"/>
                </a:solidFill>
              </a:rPr>
              <a:t>avril 2009 fixant les conditions et modalités de tenue de la comptabilité au moyen de systèmes informatiques</a:t>
            </a:r>
            <a:r>
              <a:rPr lang="fr-FR" sz="2400" b="1" dirty="0" smtClean="0">
                <a:solidFill>
                  <a:srgbClr val="FF0000"/>
                </a:solidFill>
              </a:rPr>
              <a:t>.</a:t>
            </a:r>
          </a:p>
          <a:p>
            <a:pPr marL="82296" indent="0" algn="just">
              <a:lnSpc>
                <a:spcPct val="107000"/>
              </a:lnSpc>
              <a:spcAft>
                <a:spcPts val="175"/>
              </a:spcAft>
              <a:buNone/>
            </a:pPr>
            <a:endParaRPr lang="fr-FR" sz="2400" dirty="0" smtClean="0"/>
          </a:p>
          <a:p>
            <a:pPr marL="82296" indent="0" algn="just">
              <a:lnSpc>
                <a:spcPct val="107000"/>
              </a:lnSpc>
              <a:spcAft>
                <a:spcPts val="175"/>
              </a:spcAft>
              <a:buNone/>
            </a:pPr>
            <a:r>
              <a:rPr lang="fr-FR" sz="2400" b="1" dirty="0"/>
              <a:t>Art. 6. </a:t>
            </a:r>
            <a:r>
              <a:rPr lang="fr-FR" sz="2400" dirty="0"/>
              <a:t>Le </a:t>
            </a:r>
            <a:r>
              <a:rPr lang="fr-FR" sz="2400" b="1" dirty="0"/>
              <a:t>caractère intangible ou irréversible des écritures </a:t>
            </a:r>
            <a:r>
              <a:rPr lang="fr-FR" sz="2400" dirty="0"/>
              <a:t>imposé aux comptabilités manuelles s'applique aux comptabilités informatiques sous forme d'une procédure de validation de toute la période comptable qui </a:t>
            </a:r>
            <a:r>
              <a:rPr lang="fr-FR" sz="2400" b="1" dirty="0"/>
              <a:t>interdit toute modification ou suppression d'écriture validée.</a:t>
            </a:r>
            <a:endParaRPr lang="fr-FR"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527382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82296" indent="0" algn="just">
              <a:lnSpc>
                <a:spcPct val="107000"/>
              </a:lnSpc>
              <a:spcAft>
                <a:spcPts val="175"/>
              </a:spcAft>
              <a:buNone/>
            </a:pPr>
            <a:r>
              <a:rPr lang="fr-FR" b="1" dirty="0" smtClean="0">
                <a:solidFill>
                  <a:srgbClr val="000000"/>
                </a:solidFill>
                <a:ea typeface="Times New Roman" panose="02020603050405020304" pitchFamily="18" charset="0"/>
                <a:cs typeface="Calibri" panose="020F0502020204030204" pitchFamily="34" charset="0"/>
              </a:rPr>
              <a:t> </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 </a:t>
            </a:r>
            <a:endParaRPr lang="fr-FR" dirty="0" smtClean="0">
              <a:solidFill>
                <a:srgbClr val="000000"/>
              </a:solidFill>
              <a:latin typeface="Calibri" panose="020F0502020204030204" pitchFamily="34" charset="0"/>
              <a:ea typeface="Book Antiqua" panose="02040602050305030304" pitchFamily="18" charset="0"/>
              <a:cs typeface="Calibri" panose="020F0502020204030204" pitchFamily="34" charset="0"/>
            </a:endParaRPr>
          </a:p>
          <a:p>
            <a:pPr marL="82296" indent="0" algn="just">
              <a:lnSpc>
                <a:spcPct val="107000"/>
              </a:lnSpc>
              <a:spcAft>
                <a:spcPts val="175"/>
              </a:spcAft>
              <a:buNone/>
            </a:pPr>
            <a:r>
              <a:rPr lang="fr-FR" sz="2800" b="1" dirty="0">
                <a:solidFill>
                  <a:srgbClr val="000000"/>
                </a:solidFill>
                <a:latin typeface="Calibri" panose="020F0502020204030204" pitchFamily="34" charset="0"/>
                <a:cs typeface="Calibri" panose="020F0502020204030204" pitchFamily="34" charset="0"/>
              </a:rPr>
              <a:t>	</a:t>
            </a:r>
            <a:r>
              <a:rPr lang="fr-FR" sz="2400" b="1" dirty="0" smtClean="0"/>
              <a:t>R</a:t>
            </a:r>
            <a:r>
              <a:rPr lang="fr-FR" sz="2400" b="1" dirty="0"/>
              <a:t> : texte règlementaire de la comptabilité informatisée </a:t>
            </a:r>
            <a:r>
              <a:rPr lang="fr-FR" sz="2400" b="1" dirty="0" smtClean="0"/>
              <a:t>?</a:t>
            </a:r>
          </a:p>
          <a:p>
            <a:pPr marL="82296" indent="0" algn="just">
              <a:lnSpc>
                <a:spcPct val="107000"/>
              </a:lnSpc>
              <a:spcAft>
                <a:spcPts val="175"/>
              </a:spcAft>
              <a:buNone/>
            </a:pPr>
            <a:r>
              <a:rPr lang="fr-FR" sz="2400" b="1" dirty="0">
                <a:solidFill>
                  <a:srgbClr val="FF0000"/>
                </a:solidFill>
              </a:rPr>
              <a:t>Décret exécutif n° 09-110 du </a:t>
            </a:r>
            <a:r>
              <a:rPr lang="fr-FR" sz="2400" b="1" dirty="0" smtClean="0">
                <a:solidFill>
                  <a:srgbClr val="FF0000"/>
                </a:solidFill>
              </a:rPr>
              <a:t>7 </a:t>
            </a:r>
            <a:r>
              <a:rPr lang="fr-FR" sz="2400" b="1" dirty="0">
                <a:solidFill>
                  <a:srgbClr val="FF0000"/>
                </a:solidFill>
              </a:rPr>
              <a:t>avril 2009 fixant les conditions et modalités de tenue de la comptabilité au moyen de systèmes informatiques</a:t>
            </a:r>
            <a:r>
              <a:rPr lang="fr-FR" sz="2400" b="1" dirty="0" smtClean="0">
                <a:solidFill>
                  <a:srgbClr val="FF0000"/>
                </a:solidFill>
              </a:rPr>
              <a:t>.</a:t>
            </a:r>
          </a:p>
          <a:p>
            <a:pPr marL="82296" indent="0" algn="just">
              <a:lnSpc>
                <a:spcPct val="107000"/>
              </a:lnSpc>
              <a:spcAft>
                <a:spcPts val="175"/>
              </a:spcAft>
              <a:buNone/>
            </a:pPr>
            <a:endParaRPr lang="fr-FR" sz="2400" dirty="0" smtClean="0"/>
          </a:p>
          <a:p>
            <a:pPr marL="82296" indent="0" algn="just">
              <a:lnSpc>
                <a:spcPct val="107000"/>
              </a:lnSpc>
              <a:spcAft>
                <a:spcPts val="175"/>
              </a:spcAft>
              <a:buNone/>
            </a:pPr>
            <a:r>
              <a:rPr lang="fr-FR" sz="2400" b="1" dirty="0"/>
              <a:t>Art. 9.  </a:t>
            </a:r>
            <a:r>
              <a:rPr lang="fr-FR" sz="2400" dirty="0"/>
              <a:t>L'entité utilisatrice du logiciel doit disposer d'un engagement de l'éditeur du logiciel : </a:t>
            </a:r>
            <a:endParaRPr lang="fr-FR" sz="2400" dirty="0" smtClean="0"/>
          </a:p>
          <a:p>
            <a:pPr marL="82296" indent="0" algn="just">
              <a:lnSpc>
                <a:spcPct val="107000"/>
              </a:lnSpc>
              <a:spcAft>
                <a:spcPts val="175"/>
              </a:spcAft>
              <a:buNone/>
            </a:pPr>
            <a:r>
              <a:rPr lang="fr-FR" sz="2400" dirty="0"/>
              <a:t>	</a:t>
            </a:r>
            <a:r>
              <a:rPr lang="fr-FR" sz="2400" dirty="0" smtClean="0"/>
              <a:t>-sur </a:t>
            </a:r>
            <a:r>
              <a:rPr lang="fr-FR" sz="2400" dirty="0"/>
              <a:t>la conformité du logiciel aux prescriptions prévues par le présent décret ; </a:t>
            </a:r>
            <a:endParaRPr lang="fr-FR" sz="2400" dirty="0" smtClean="0"/>
          </a:p>
          <a:p>
            <a:pPr marL="82296" indent="0" algn="just">
              <a:lnSpc>
                <a:spcPct val="107000"/>
              </a:lnSpc>
              <a:spcAft>
                <a:spcPts val="175"/>
              </a:spcAft>
              <a:buNone/>
            </a:pPr>
            <a:r>
              <a:rPr lang="fr-FR" sz="2400" dirty="0"/>
              <a:t>	</a:t>
            </a:r>
            <a:r>
              <a:rPr lang="fr-FR" sz="2400" dirty="0" smtClean="0"/>
              <a:t>-acceptant </a:t>
            </a:r>
            <a:r>
              <a:rPr lang="fr-FR" sz="2400" dirty="0"/>
              <a:t>de fournir, à la requête des agents de contrôle fiscaux ou à l'auditeur habilité par la loi, qui en feraient la demande justifiée, la documentation technique du logiciel de comptabilité.</a:t>
            </a:r>
          </a:p>
          <a:p>
            <a:pPr marL="82296" indent="0" algn="just">
              <a:lnSpc>
                <a:spcPct val="107000"/>
              </a:lnSpc>
              <a:spcAft>
                <a:spcPts val="175"/>
              </a:spcAft>
              <a:buNone/>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7678133"/>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82296" indent="0" algn="just">
              <a:lnSpc>
                <a:spcPct val="107000"/>
              </a:lnSpc>
              <a:spcAft>
                <a:spcPts val="175"/>
              </a:spcAft>
              <a:buNone/>
            </a:pPr>
            <a:r>
              <a:rPr lang="fr-FR" b="1" dirty="0" smtClean="0">
                <a:solidFill>
                  <a:srgbClr val="000000"/>
                </a:solidFill>
                <a:ea typeface="Times New Roman" panose="02020603050405020304" pitchFamily="18" charset="0"/>
                <a:cs typeface="Calibri" panose="020F0502020204030204" pitchFamily="34" charset="0"/>
              </a:rPr>
              <a:t> </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 </a:t>
            </a:r>
            <a:endParaRPr lang="fr-FR" dirty="0" smtClean="0">
              <a:solidFill>
                <a:srgbClr val="000000"/>
              </a:solidFill>
              <a:latin typeface="Calibri" panose="020F0502020204030204" pitchFamily="34" charset="0"/>
              <a:ea typeface="Book Antiqua" panose="02040602050305030304" pitchFamily="18" charset="0"/>
              <a:cs typeface="Calibri" panose="020F0502020204030204" pitchFamily="34" charset="0"/>
            </a:endParaRPr>
          </a:p>
          <a:p>
            <a:pPr marL="82296" indent="0" algn="just">
              <a:lnSpc>
                <a:spcPct val="107000"/>
              </a:lnSpc>
              <a:spcAft>
                <a:spcPts val="175"/>
              </a:spcAft>
              <a:buNone/>
            </a:pPr>
            <a:r>
              <a:rPr lang="fr-FR" sz="2800" b="1" dirty="0">
                <a:solidFill>
                  <a:srgbClr val="000000"/>
                </a:solidFill>
                <a:latin typeface="Calibri" panose="020F0502020204030204" pitchFamily="34" charset="0"/>
                <a:cs typeface="Calibri" panose="020F0502020204030204" pitchFamily="34" charset="0"/>
              </a:rPr>
              <a:t>	</a:t>
            </a:r>
            <a:r>
              <a:rPr lang="fr-FR" sz="2400" b="1" dirty="0" smtClean="0"/>
              <a:t>R</a:t>
            </a:r>
            <a:r>
              <a:rPr lang="fr-FR" sz="2400" b="1" dirty="0"/>
              <a:t> : texte règlementaire de la comptabilité informatisée </a:t>
            </a:r>
            <a:r>
              <a:rPr lang="fr-FR" sz="2400" b="1" dirty="0" smtClean="0"/>
              <a:t>?</a:t>
            </a:r>
          </a:p>
          <a:p>
            <a:pPr marL="82296" indent="0" algn="just">
              <a:lnSpc>
                <a:spcPct val="107000"/>
              </a:lnSpc>
              <a:spcAft>
                <a:spcPts val="175"/>
              </a:spcAft>
              <a:buNone/>
            </a:pPr>
            <a:r>
              <a:rPr lang="fr-FR" sz="2400" b="1" dirty="0">
                <a:solidFill>
                  <a:srgbClr val="FF0000"/>
                </a:solidFill>
              </a:rPr>
              <a:t>Décret exécutif n° 09-110 du </a:t>
            </a:r>
            <a:r>
              <a:rPr lang="fr-FR" sz="2400" b="1" dirty="0" smtClean="0">
                <a:solidFill>
                  <a:srgbClr val="FF0000"/>
                </a:solidFill>
              </a:rPr>
              <a:t>7 </a:t>
            </a:r>
            <a:r>
              <a:rPr lang="fr-FR" sz="2400" b="1" dirty="0">
                <a:solidFill>
                  <a:srgbClr val="FF0000"/>
                </a:solidFill>
              </a:rPr>
              <a:t>avril 2009 fixant les conditions et modalités de tenue de la comptabilité au moyen de systèmes informatiques</a:t>
            </a:r>
            <a:r>
              <a:rPr lang="fr-FR" sz="2400" b="1" dirty="0" smtClean="0">
                <a:solidFill>
                  <a:srgbClr val="FF0000"/>
                </a:solidFill>
              </a:rPr>
              <a:t>.</a:t>
            </a:r>
          </a:p>
          <a:p>
            <a:pPr marL="82296" indent="0" algn="just">
              <a:lnSpc>
                <a:spcPct val="107000"/>
              </a:lnSpc>
              <a:spcAft>
                <a:spcPts val="175"/>
              </a:spcAft>
              <a:buNone/>
            </a:pPr>
            <a:endParaRPr lang="fr-FR" sz="2400" dirty="0" smtClean="0"/>
          </a:p>
          <a:p>
            <a:pPr marL="82296" indent="0" algn="just">
              <a:lnSpc>
                <a:spcPct val="107000"/>
              </a:lnSpc>
              <a:spcAft>
                <a:spcPts val="175"/>
              </a:spcAft>
              <a:buNone/>
            </a:pPr>
            <a:r>
              <a:rPr lang="fr-FR" sz="2400" b="1" dirty="0"/>
              <a:t>Art. 13. Après la validation des écritures </a:t>
            </a:r>
            <a:r>
              <a:rPr lang="fr-FR" sz="2400" dirty="0"/>
              <a:t>de toute période comptable, le logiciel de comptabilité ne doit permettre </a:t>
            </a:r>
            <a:r>
              <a:rPr lang="fr-FR" sz="2400" b="1" dirty="0"/>
              <a:t>aucune modification ou suppression d'opération. </a:t>
            </a:r>
            <a:endParaRPr lang="fr-FR" sz="2400" b="1" dirty="0" smtClean="0"/>
          </a:p>
          <a:p>
            <a:pPr marL="82296" indent="0" algn="just">
              <a:lnSpc>
                <a:spcPct val="107000"/>
              </a:lnSpc>
              <a:spcAft>
                <a:spcPts val="175"/>
              </a:spcAft>
              <a:buNone/>
            </a:pPr>
            <a:r>
              <a:rPr lang="fr-FR" sz="2400" dirty="0" smtClean="0"/>
              <a:t>	Avant </a:t>
            </a:r>
            <a:r>
              <a:rPr lang="fr-FR" sz="2400" dirty="0"/>
              <a:t>toute clôture d'exercice, le logiciel de comptabilité doit rappeler l'obligation de validation de l'ensemble des écritures enregistrées. </a:t>
            </a:r>
            <a:endParaRPr lang="fr-FR" sz="2400" dirty="0" smtClean="0"/>
          </a:p>
          <a:p>
            <a:pPr marL="82296" indent="0" algn="just">
              <a:lnSpc>
                <a:spcPct val="107000"/>
              </a:lnSpc>
              <a:spcAft>
                <a:spcPts val="175"/>
              </a:spcAft>
              <a:buNone/>
            </a:pPr>
            <a:r>
              <a:rPr lang="fr-FR" sz="2400" dirty="0"/>
              <a:t>	</a:t>
            </a:r>
            <a:r>
              <a:rPr lang="fr-FR" sz="2400" b="1" dirty="0" smtClean="0"/>
              <a:t>Après </a:t>
            </a:r>
            <a:r>
              <a:rPr lang="fr-FR" sz="2400" b="1" dirty="0"/>
              <a:t>la clôture, les fonctions du logiciel ne doivent permettre que la consultation des écritures, l'édition ou la réédition des états comptables</a:t>
            </a:r>
            <a:endParaRPr lang="fr-FR"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4984727"/>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82296" indent="0" algn="just">
              <a:lnSpc>
                <a:spcPct val="107000"/>
              </a:lnSpc>
              <a:spcAft>
                <a:spcPts val="175"/>
              </a:spcAft>
              <a:buNone/>
            </a:pPr>
            <a:r>
              <a:rPr lang="fr-FR" b="1" dirty="0" smtClean="0">
                <a:solidFill>
                  <a:srgbClr val="000000"/>
                </a:solidFill>
                <a:ea typeface="Times New Roman" panose="02020603050405020304" pitchFamily="18" charset="0"/>
                <a:cs typeface="Calibri" panose="020F0502020204030204" pitchFamily="34" charset="0"/>
              </a:rPr>
              <a:t> </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 </a:t>
            </a:r>
            <a:endParaRPr lang="fr-FR" dirty="0" smtClean="0">
              <a:solidFill>
                <a:srgbClr val="000000"/>
              </a:solidFill>
              <a:latin typeface="Calibri" panose="020F0502020204030204" pitchFamily="34" charset="0"/>
              <a:ea typeface="Book Antiqua" panose="02040602050305030304" pitchFamily="18" charset="0"/>
              <a:cs typeface="Calibri" panose="020F0502020204030204" pitchFamily="34" charset="0"/>
            </a:endParaRPr>
          </a:p>
          <a:p>
            <a:pPr marL="82296" indent="0" algn="just">
              <a:lnSpc>
                <a:spcPct val="107000"/>
              </a:lnSpc>
              <a:spcAft>
                <a:spcPts val="175"/>
              </a:spcAft>
              <a:buNone/>
            </a:pPr>
            <a:r>
              <a:rPr lang="fr-FR" sz="2800" b="1" dirty="0">
                <a:solidFill>
                  <a:srgbClr val="000000"/>
                </a:solidFill>
                <a:latin typeface="Calibri" panose="020F0502020204030204" pitchFamily="34" charset="0"/>
                <a:cs typeface="Calibri" panose="020F0502020204030204" pitchFamily="34" charset="0"/>
              </a:rPr>
              <a:t>	</a:t>
            </a:r>
            <a:r>
              <a:rPr lang="fr-FR" sz="2400" b="1" dirty="0" smtClean="0"/>
              <a:t>R</a:t>
            </a:r>
            <a:r>
              <a:rPr lang="fr-FR" sz="2400" b="1" dirty="0"/>
              <a:t> : texte règlementaire de la comptabilité informatisée </a:t>
            </a:r>
            <a:r>
              <a:rPr lang="fr-FR" sz="2400" b="1" dirty="0" smtClean="0"/>
              <a:t>?</a:t>
            </a:r>
          </a:p>
          <a:p>
            <a:pPr marL="82296" indent="0" algn="just">
              <a:lnSpc>
                <a:spcPct val="107000"/>
              </a:lnSpc>
              <a:spcAft>
                <a:spcPts val="175"/>
              </a:spcAft>
              <a:buNone/>
            </a:pPr>
            <a:r>
              <a:rPr lang="fr-FR" sz="2400" b="1" dirty="0">
                <a:solidFill>
                  <a:srgbClr val="FF0000"/>
                </a:solidFill>
              </a:rPr>
              <a:t>Décret exécutif n° 09-110 du </a:t>
            </a:r>
            <a:r>
              <a:rPr lang="fr-FR" sz="2400" b="1" dirty="0" smtClean="0">
                <a:solidFill>
                  <a:srgbClr val="FF0000"/>
                </a:solidFill>
              </a:rPr>
              <a:t>7 </a:t>
            </a:r>
            <a:r>
              <a:rPr lang="fr-FR" sz="2400" b="1" dirty="0">
                <a:solidFill>
                  <a:srgbClr val="FF0000"/>
                </a:solidFill>
              </a:rPr>
              <a:t>avril 2009 fixant les conditions et modalités de tenue de la comptabilité au moyen de systèmes informatiques</a:t>
            </a:r>
            <a:r>
              <a:rPr lang="fr-FR" sz="2400" b="1" dirty="0" smtClean="0">
                <a:solidFill>
                  <a:srgbClr val="FF0000"/>
                </a:solidFill>
              </a:rPr>
              <a:t>.</a:t>
            </a:r>
          </a:p>
          <a:p>
            <a:pPr marL="82296" indent="0" algn="just">
              <a:lnSpc>
                <a:spcPct val="107000"/>
              </a:lnSpc>
              <a:spcAft>
                <a:spcPts val="175"/>
              </a:spcAft>
              <a:buNone/>
            </a:pPr>
            <a:endParaRPr lang="fr-FR" sz="2400" dirty="0" smtClean="0"/>
          </a:p>
          <a:p>
            <a:pPr marL="82296" indent="0" algn="just">
              <a:lnSpc>
                <a:spcPct val="107000"/>
              </a:lnSpc>
              <a:spcAft>
                <a:spcPts val="175"/>
              </a:spcAft>
              <a:buNone/>
            </a:pPr>
            <a:r>
              <a:rPr lang="fr-FR" sz="2400" b="1" dirty="0"/>
              <a:t>Art. 23. La comptabilité tenue au moyen de systèmes informatiques doit respecter les procédures fiscales en vigueur</a:t>
            </a:r>
            <a:r>
              <a:rPr lang="fr-FR" sz="2400" dirty="0"/>
              <a:t>. </a:t>
            </a:r>
            <a:endParaRPr lang="fr-FR" sz="2400" dirty="0" smtClean="0"/>
          </a:p>
          <a:p>
            <a:pPr marL="82296" indent="0" algn="just">
              <a:lnSpc>
                <a:spcPct val="107000"/>
              </a:lnSpc>
              <a:spcAft>
                <a:spcPts val="175"/>
              </a:spcAft>
              <a:buNone/>
            </a:pPr>
            <a:r>
              <a:rPr lang="fr-FR" sz="2400" dirty="0"/>
              <a:t>	</a:t>
            </a:r>
            <a:r>
              <a:rPr lang="fr-FR" sz="2400" b="1" dirty="0" smtClean="0"/>
              <a:t>Le </a:t>
            </a:r>
            <a:r>
              <a:rPr lang="fr-FR" sz="2400" b="1" dirty="0"/>
              <a:t>contrôle par l'administration fiscale de cette comptabilité doit porter </a:t>
            </a:r>
            <a:r>
              <a:rPr lang="fr-FR" sz="2400" b="1" dirty="0" smtClean="0"/>
              <a:t>sur </a:t>
            </a:r>
            <a:r>
              <a:rPr lang="fr-FR" sz="2400" b="1" dirty="0"/>
              <a:t>l'ensemble des informations, données et traitements informatiques </a:t>
            </a:r>
            <a:r>
              <a:rPr lang="fr-FR" sz="2400" dirty="0"/>
              <a:t>qui concourent directement ou indirectement à la formation des résultats comptables ou fiscaux et à l'élaboration des déclarations rendues obligatoires par la législation </a:t>
            </a:r>
            <a:r>
              <a:rPr lang="fr-FR" sz="2400" dirty="0" smtClean="0"/>
              <a:t>fiscale, </a:t>
            </a:r>
            <a:r>
              <a:rPr lang="fr-FR" sz="2400" dirty="0"/>
              <a:t>ainsi que sur la documentation relative aux analyses, à la programmation et à l'exécution des traitements.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4598133"/>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82296" indent="0" algn="just">
              <a:lnSpc>
                <a:spcPct val="107000"/>
              </a:lnSpc>
              <a:spcAft>
                <a:spcPts val="175"/>
              </a:spcAft>
              <a:buNone/>
            </a:pPr>
            <a:endParaRPr lang="fr-FR" b="1" dirty="0" smtClean="0">
              <a:solidFill>
                <a:srgbClr val="000000"/>
              </a:solidFill>
              <a:ea typeface="Times New Roman" panose="02020603050405020304" pitchFamily="18" charset="0"/>
              <a:cs typeface="Calibri" panose="020F0502020204030204" pitchFamily="34" charset="0"/>
            </a:endParaRPr>
          </a:p>
          <a:p>
            <a:pPr marL="82296" indent="0" algn="just">
              <a:lnSpc>
                <a:spcPct val="107000"/>
              </a:lnSpc>
              <a:spcAft>
                <a:spcPts val="175"/>
              </a:spcAft>
              <a:buNone/>
            </a:pPr>
            <a:r>
              <a:rPr lang="fr-FR" b="1" dirty="0" smtClean="0">
                <a:solidFill>
                  <a:srgbClr val="000000"/>
                </a:solidFill>
                <a:ea typeface="Times New Roman" panose="02020603050405020304" pitchFamily="18" charset="0"/>
                <a:cs typeface="Calibri" panose="020F0502020204030204" pitchFamily="34" charset="0"/>
              </a:rPr>
              <a:t> </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 </a:t>
            </a:r>
            <a:r>
              <a:rPr lang="fr-FR" sz="2800" dirty="0">
                <a:solidFill>
                  <a:srgbClr val="000000"/>
                </a:solidFill>
                <a:latin typeface="Calibri" panose="020F0502020204030204" pitchFamily="34" charset="0"/>
                <a:ea typeface="Book Antiqua" panose="02040602050305030304" pitchFamily="18" charset="0"/>
                <a:cs typeface="Calibri" panose="020F0502020204030204" pitchFamily="34" charset="0"/>
              </a:rPr>
              <a:t> </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fr-FR" sz="2800" b="1" dirty="0">
                <a:solidFill>
                  <a:srgbClr val="000000"/>
                </a:solidFill>
                <a:ea typeface="Times New Roman" panose="02020603050405020304" pitchFamily="18" charset="0"/>
                <a:cs typeface="Calibri" panose="020F0502020204030204" pitchFamily="34" charset="0"/>
              </a:rPr>
              <a:t>-Art de LF 2026 :</a:t>
            </a:r>
            <a:r>
              <a:rPr lang="fr-FR" sz="2800" dirty="0">
                <a:solidFill>
                  <a:srgbClr val="000000"/>
                </a:solidFill>
                <a:ea typeface="Times New Roman" panose="02020603050405020304" pitchFamily="18" charset="0"/>
                <a:cs typeface="Calibri" panose="020F0502020204030204" pitchFamily="34" charset="0"/>
              </a:rPr>
              <a:t> </a:t>
            </a:r>
            <a:r>
              <a:rPr lang="fr-FR" sz="2800" dirty="0" smtClean="0">
                <a:solidFill>
                  <a:srgbClr val="000000"/>
                </a:solidFill>
                <a:ea typeface="Times New Roman" panose="02020603050405020304" pitchFamily="18" charset="0"/>
                <a:cs typeface="Calibri" panose="020F0502020204030204" pitchFamily="34" charset="0"/>
              </a:rPr>
              <a:t>114</a:t>
            </a:r>
            <a:endParaRPr lang="fr-FR" sz="2800" dirty="0"/>
          </a:p>
          <a:p>
            <a:pPr algn="just">
              <a:spcAft>
                <a:spcPts val="0"/>
              </a:spcAft>
            </a:pPr>
            <a:r>
              <a:rPr lang="fr-FR" sz="2800" b="1" dirty="0">
                <a:solidFill>
                  <a:srgbClr val="000000"/>
                </a:solidFill>
                <a:ea typeface="Times New Roman" panose="02020603050405020304" pitchFamily="18" charset="0"/>
                <a:cs typeface="Calibri" panose="020F0502020204030204" pitchFamily="34" charset="0"/>
              </a:rPr>
              <a:t>-Art modifié :</a:t>
            </a:r>
            <a:r>
              <a:rPr lang="fr-FR" sz="2800" dirty="0">
                <a:solidFill>
                  <a:srgbClr val="000000"/>
                </a:solidFill>
                <a:ea typeface="Times New Roman" panose="02020603050405020304" pitchFamily="18" charset="0"/>
                <a:cs typeface="Calibri" panose="020F0502020204030204" pitchFamily="34" charset="0"/>
              </a:rPr>
              <a:t> 141 de la LF 2025</a:t>
            </a:r>
            <a:endParaRPr lang="fr-FR" sz="2800" dirty="0"/>
          </a:p>
          <a:p>
            <a:pPr algn="just">
              <a:spcAft>
                <a:spcPts val="0"/>
              </a:spcAft>
            </a:pPr>
            <a:r>
              <a:rPr lang="fr-FR" sz="2800" b="1" dirty="0">
                <a:solidFill>
                  <a:srgbClr val="000000"/>
                </a:solidFill>
                <a:ea typeface="Times New Roman" panose="02020603050405020304" pitchFamily="18" charset="0"/>
                <a:cs typeface="Calibri" panose="020F0502020204030204" pitchFamily="34" charset="0"/>
              </a:rPr>
              <a:t>-Objet de la mesure :</a:t>
            </a:r>
            <a:r>
              <a:rPr lang="fr-FR" sz="2800" dirty="0">
                <a:solidFill>
                  <a:srgbClr val="000000"/>
                </a:solidFill>
                <a:ea typeface="Times New Roman" panose="02020603050405020304" pitchFamily="18" charset="0"/>
                <a:cs typeface="Calibri" panose="020F0502020204030204" pitchFamily="34" charset="0"/>
              </a:rPr>
              <a:t> prorogation de la mesure de réduction IBS sur commissions TPE</a:t>
            </a:r>
            <a:endParaRPr lang="fr-FR" sz="2800" dirty="0"/>
          </a:p>
          <a:p>
            <a:pPr algn="just">
              <a:lnSpc>
                <a:spcPct val="107000"/>
              </a:lnSpc>
              <a:spcAft>
                <a:spcPts val="240"/>
              </a:spcAft>
            </a:pPr>
            <a:r>
              <a:rPr lang="fr-FR" sz="2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-Objectif de la mesure :</a:t>
            </a:r>
            <a:r>
              <a:rPr lang="fr-FR"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incitation aux modes de paiement électronique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0833014"/>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82296" indent="0" algn="just">
              <a:lnSpc>
                <a:spcPct val="107000"/>
              </a:lnSpc>
              <a:spcAft>
                <a:spcPts val="175"/>
              </a:spcAft>
              <a:buNone/>
            </a:pPr>
            <a:endParaRPr lang="fr-FR" b="1" dirty="0">
              <a:solidFill>
                <a:srgbClr val="000000"/>
              </a:solidFill>
              <a:ea typeface="Book Antiqua" panose="02040602050305030304" pitchFamily="18" charset="0"/>
              <a:cs typeface="Calibri" panose="020F0502020204030204" pitchFamily="34" charset="0"/>
            </a:endParaRPr>
          </a:p>
          <a:p>
            <a:pPr marL="82296" indent="0" algn="just">
              <a:lnSpc>
                <a:spcPct val="107000"/>
              </a:lnSpc>
              <a:spcAft>
                <a:spcPts val="175"/>
              </a:spcAft>
              <a:buNone/>
            </a:pPr>
            <a:r>
              <a:rPr lang="fr-FR" sz="2800" dirty="0">
                <a:solidFill>
                  <a:srgbClr val="000000"/>
                </a:solidFill>
                <a:latin typeface="Calibri" panose="020F0502020204030204" pitchFamily="34" charset="0"/>
                <a:ea typeface="Book Antiqua" panose="02040602050305030304" pitchFamily="18" charset="0"/>
                <a:cs typeface="Calibri" panose="020F0502020204030204" pitchFamily="34" charset="0"/>
              </a:rPr>
              <a:t> </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175"/>
              </a:spcAft>
            </a:pPr>
            <a:r>
              <a:rPr lang="fr-FR" sz="2800" b="1" dirty="0">
                <a:solidFill>
                  <a:srgbClr val="FF0000"/>
                </a:solidFill>
                <a:latin typeface="Calibri" panose="020F0502020204030204" pitchFamily="34" charset="0"/>
                <a:ea typeface="Book Antiqua" panose="02040602050305030304" pitchFamily="18" charset="0"/>
                <a:cs typeface="Calibri" panose="020F0502020204030204" pitchFamily="34" charset="0"/>
              </a:rPr>
              <a:t>Les banques commerciales et Algérie Poste</a:t>
            </a:r>
            <a:r>
              <a:rPr lang="fr-FR" sz="2800" dirty="0">
                <a:solidFill>
                  <a:srgbClr val="FF0000"/>
                </a:solidFill>
                <a:latin typeface="Calibri" panose="020F0502020204030204" pitchFamily="34" charset="0"/>
                <a:ea typeface="Book Antiqua" panose="02040602050305030304" pitchFamily="18" charset="0"/>
                <a:cs typeface="Calibri" panose="020F0502020204030204" pitchFamily="34" charset="0"/>
              </a:rPr>
              <a:t> </a:t>
            </a:r>
            <a:r>
              <a:rPr lang="fr-FR" sz="2800" dirty="0">
                <a:solidFill>
                  <a:srgbClr val="000000"/>
                </a:solidFill>
                <a:latin typeface="Calibri" panose="020F0502020204030204" pitchFamily="34" charset="0"/>
                <a:ea typeface="Book Antiqua" panose="02040602050305030304" pitchFamily="18" charset="0"/>
                <a:cs typeface="Calibri" panose="020F0502020204030204" pitchFamily="34" charset="0"/>
              </a:rPr>
              <a:t>bénéficient d’une</a:t>
            </a:r>
            <a:r>
              <a:rPr lang="fr-FR" sz="2800" b="1" dirty="0">
                <a:solidFill>
                  <a:srgbClr val="000000"/>
                </a:solidFill>
                <a:latin typeface="Calibri" panose="020F0502020204030204" pitchFamily="34" charset="0"/>
                <a:ea typeface="Book Antiqua" panose="02040602050305030304" pitchFamily="18" charset="0"/>
                <a:cs typeface="Calibri" panose="020F0502020204030204" pitchFamily="34" charset="0"/>
              </a:rPr>
              <a:t> réduction de la base imposable à l’IBS</a:t>
            </a:r>
            <a:r>
              <a:rPr lang="fr-FR" sz="2800" dirty="0">
                <a:solidFill>
                  <a:srgbClr val="000000"/>
                </a:solidFill>
                <a:latin typeface="Calibri" panose="020F0502020204030204" pitchFamily="34" charset="0"/>
                <a:ea typeface="Book Antiqua" panose="02040602050305030304" pitchFamily="18" charset="0"/>
                <a:cs typeface="Calibri" panose="020F0502020204030204" pitchFamily="34" charset="0"/>
              </a:rPr>
              <a:t>, </a:t>
            </a:r>
            <a:r>
              <a:rPr lang="fr-FR" sz="2800" b="1" dirty="0">
                <a:solidFill>
                  <a:srgbClr val="000000"/>
                </a:solidFill>
                <a:latin typeface="Calibri" panose="020F0502020204030204" pitchFamily="34" charset="0"/>
                <a:ea typeface="Book Antiqua" panose="02040602050305030304" pitchFamily="18" charset="0"/>
                <a:cs typeface="Calibri" panose="020F0502020204030204" pitchFamily="34" charset="0"/>
              </a:rPr>
              <a:t>jusqu’au 31 décembre 2026</a:t>
            </a:r>
            <a:r>
              <a:rPr lang="fr-FR" sz="2800" dirty="0">
                <a:solidFill>
                  <a:srgbClr val="000000"/>
                </a:solidFill>
                <a:latin typeface="Calibri" panose="020F0502020204030204" pitchFamily="34" charset="0"/>
                <a:ea typeface="Book Antiqua" panose="02040602050305030304" pitchFamily="18" charset="0"/>
                <a:cs typeface="Calibri" panose="020F0502020204030204" pitchFamily="34" charset="0"/>
              </a:rPr>
              <a:t>, de l’équivalent des commissions non prélevées sur les transactions électroniques TPE. </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82296" indent="0" algn="just">
              <a:lnSpc>
                <a:spcPct val="107000"/>
              </a:lnSpc>
              <a:spcAft>
                <a:spcPts val="175"/>
              </a:spcAft>
              <a:buNone/>
            </a:pPr>
            <a:r>
              <a:rPr lang="fr-FR" sz="2800" dirty="0">
                <a:solidFill>
                  <a:srgbClr val="000000"/>
                </a:solidFill>
                <a:latin typeface="Calibri" panose="020F0502020204030204" pitchFamily="34" charset="0"/>
                <a:ea typeface="Book Antiqua" panose="02040602050305030304" pitchFamily="18" charset="0"/>
                <a:cs typeface="Calibri" panose="020F0502020204030204" pitchFamily="34" charset="0"/>
              </a:rPr>
              <a:t> </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75"/>
              </a:spcAft>
            </a:pPr>
            <a:r>
              <a:rPr lang="fr-FR" sz="2800" b="1" dirty="0">
                <a:solidFill>
                  <a:srgbClr val="000000"/>
                </a:solidFill>
                <a:latin typeface="Calibri" panose="020F0502020204030204" pitchFamily="34" charset="0"/>
                <a:ea typeface="Book Antiqua" panose="02040602050305030304" pitchFamily="18" charset="0"/>
                <a:cs typeface="Calibri" panose="020F0502020204030204" pitchFamily="34" charset="0"/>
              </a:rPr>
              <a:t>Réf : arrêté MF </a:t>
            </a:r>
            <a:r>
              <a:rPr lang="fr-FR" sz="2800" b="1" dirty="0" err="1">
                <a:solidFill>
                  <a:srgbClr val="000000"/>
                </a:solidFill>
                <a:latin typeface="Calibri" panose="020F0502020204030204" pitchFamily="34" charset="0"/>
                <a:ea typeface="Book Antiqua" panose="02040602050305030304" pitchFamily="18" charset="0"/>
                <a:cs typeface="Calibri" panose="020F0502020204030204" pitchFamily="34" charset="0"/>
              </a:rPr>
              <a:t>xxxx</a:t>
            </a:r>
            <a:r>
              <a:rPr lang="fr-FR" sz="2800" b="1" dirty="0">
                <a:solidFill>
                  <a:srgbClr val="000000"/>
                </a:solidFill>
                <a:latin typeface="Calibri" panose="020F0502020204030204" pitchFamily="34" charset="0"/>
                <a:ea typeface="Book Antiqua" panose="02040602050305030304" pitchFamily="18" charset="0"/>
                <a:cs typeface="Calibri" panose="020F0502020204030204" pitchFamily="34" charset="0"/>
              </a:rPr>
              <a:t> et circulaire MF/DGI xxx</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6791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4" name="Espace réservé du numéro de diapositive 3"/>
          <p:cNvSpPr>
            <a:spLocks noGrp="1"/>
          </p:cNvSpPr>
          <p:nvPr>
            <p:ph type="sldNum" sz="quarter" idx="12"/>
          </p:nvPr>
        </p:nvSpPr>
        <p:spPr>
          <a:xfrm>
            <a:off x="8721346" y="5541171"/>
            <a:ext cx="460754" cy="245285"/>
          </a:xfrm>
          <a:noFill/>
        </p:spPr>
        <p:txBody>
          <a:bodyPr/>
          <a:lstStyle/>
          <a:p>
            <a:fld id="{75AECFA7-B1B1-4DBE-A0F7-E4F764CF3066}" type="slidenum">
              <a:rPr lang="es-ES" smtClean="0">
                <a:solidFill>
                  <a:srgbClr val="E48312"/>
                </a:solidFill>
              </a:rPr>
              <a:pPr/>
              <a:t>16</a:t>
            </a:fld>
            <a:endParaRPr lang="es-ES" dirty="0">
              <a:solidFill>
                <a:srgbClr val="E48312"/>
              </a:solidFill>
            </a:endParaRPr>
          </a:p>
        </p:txBody>
      </p:sp>
      <p:grpSp>
        <p:nvGrpSpPr>
          <p:cNvPr id="2" name="Groupe 28"/>
          <p:cNvGrpSpPr/>
          <p:nvPr/>
        </p:nvGrpSpPr>
        <p:grpSpPr>
          <a:xfrm>
            <a:off x="1524205" y="1659319"/>
            <a:ext cx="9035045" cy="4354850"/>
            <a:chOff x="91979" y="1140863"/>
            <a:chExt cx="8623425" cy="5607433"/>
          </a:xfrm>
        </p:grpSpPr>
        <p:grpSp>
          <p:nvGrpSpPr>
            <p:cNvPr id="3" name="Group 1"/>
            <p:cNvGrpSpPr>
              <a:grpSpLocks/>
            </p:cNvGrpSpPr>
            <p:nvPr/>
          </p:nvGrpSpPr>
          <p:grpSpPr bwMode="auto">
            <a:xfrm>
              <a:off x="91979" y="1140863"/>
              <a:ext cx="8623425" cy="5607433"/>
              <a:chOff x="72" y="7568"/>
              <a:chExt cx="11733" cy="7189"/>
            </a:xfrm>
          </p:grpSpPr>
          <p:sp>
            <p:nvSpPr>
              <p:cNvPr id="123906" name="Rectangle 2"/>
              <p:cNvSpPr>
                <a:spLocks noChangeArrowheads="1"/>
              </p:cNvSpPr>
              <p:nvPr/>
            </p:nvSpPr>
            <p:spPr bwMode="auto">
              <a:xfrm>
                <a:off x="72" y="13976"/>
                <a:ext cx="4660" cy="781"/>
              </a:xfrm>
              <a:prstGeom prst="rect">
                <a:avLst/>
              </a:prstGeom>
              <a:solidFill>
                <a:srgbClr val="FFFFFF"/>
              </a:solidFill>
              <a:ln w="9525">
                <a:noFill/>
                <a:miter lim="800000"/>
                <a:headEnd/>
                <a:tailEnd/>
              </a:ln>
            </p:spPr>
            <p:txBody>
              <a:bodyPr vert="horz" wrap="square" lIns="68580" tIns="34290" rIns="68580" bIns="34290" numCol="1" anchor="t" anchorCtr="0" compatLnSpc="1">
                <a:prstTxWarp prst="textNoShape">
                  <a:avLst/>
                </a:prstTxWarp>
              </a:bodyPr>
              <a:lstStyle/>
              <a:p>
                <a:pPr algn="ctr" fontAlgn="base">
                  <a:spcBef>
                    <a:spcPct val="0"/>
                  </a:spcBef>
                  <a:spcAft>
                    <a:spcPts val="750"/>
                  </a:spcAft>
                </a:pPr>
                <a:endParaRPr lang="fr-FR" sz="1500" dirty="0">
                  <a:solidFill>
                    <a:srgbClr val="000000"/>
                  </a:solidFill>
                  <a:latin typeface="Perpetua" pitchFamily="18" charset="0"/>
                  <a:cs typeface="Arial" pitchFamily="34" charset="0"/>
                </a:endParaRPr>
              </a:p>
            </p:txBody>
          </p:sp>
          <p:sp>
            <p:nvSpPr>
              <p:cNvPr id="123907" name="Rectangle 3"/>
              <p:cNvSpPr>
                <a:spLocks noChangeArrowheads="1"/>
              </p:cNvSpPr>
              <p:nvPr/>
            </p:nvSpPr>
            <p:spPr bwMode="auto">
              <a:xfrm>
                <a:off x="2376" y="7568"/>
                <a:ext cx="7368" cy="67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68580" tIns="34290" rIns="68580" bIns="34290" numCol="1" anchor="t" anchorCtr="0" compatLnSpc="1">
                <a:prstTxWarp prst="textNoShape">
                  <a:avLst/>
                </a:prstTxWarp>
              </a:bodyPr>
              <a:lstStyle/>
              <a:p>
                <a:pPr algn="ctr" fontAlgn="base">
                  <a:spcBef>
                    <a:spcPct val="0"/>
                  </a:spcBef>
                  <a:spcAft>
                    <a:spcPts val="750"/>
                  </a:spcAft>
                </a:pPr>
                <a:r>
                  <a:rPr lang="fr-FR" sz="2100" b="1" dirty="0">
                    <a:solidFill>
                      <a:srgbClr val="282625"/>
                    </a:solidFill>
                    <a:latin typeface="Perpetua" pitchFamily="18" charset="0"/>
                    <a:ea typeface="Arial" pitchFamily="34" charset="0"/>
                    <a:cs typeface="Arial" pitchFamily="34" charset="0"/>
                  </a:rPr>
                  <a:t>Affectation de la Fiscalité Pétrolière Recouvrée</a:t>
                </a:r>
              </a:p>
              <a:p>
                <a:pPr fontAlgn="base">
                  <a:spcBef>
                    <a:spcPct val="0"/>
                  </a:spcBef>
                  <a:spcAft>
                    <a:spcPct val="0"/>
                  </a:spcAft>
                </a:pPr>
                <a:endParaRPr lang="fr-FR" sz="1500" dirty="0">
                  <a:solidFill>
                    <a:srgbClr val="000000"/>
                  </a:solidFill>
                  <a:latin typeface="Perpetua" pitchFamily="18" charset="0"/>
                  <a:cs typeface="Arial" pitchFamily="34" charset="0"/>
                </a:endParaRPr>
              </a:p>
            </p:txBody>
          </p:sp>
          <p:sp>
            <p:nvSpPr>
              <p:cNvPr id="123908" name="Rectangle 4"/>
              <p:cNvSpPr>
                <a:spLocks noChangeArrowheads="1"/>
              </p:cNvSpPr>
              <p:nvPr/>
            </p:nvSpPr>
            <p:spPr bwMode="auto">
              <a:xfrm>
                <a:off x="615" y="9876"/>
                <a:ext cx="4386" cy="71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68580" tIns="34290" rIns="68580" bIns="34290" numCol="1" anchor="t" anchorCtr="0" compatLnSpc="1">
                <a:prstTxWarp prst="textNoShape">
                  <a:avLst/>
                </a:prstTxWarp>
              </a:bodyPr>
              <a:lstStyle/>
              <a:p>
                <a:pPr algn="ctr" fontAlgn="base">
                  <a:spcBef>
                    <a:spcPct val="0"/>
                  </a:spcBef>
                  <a:spcAft>
                    <a:spcPts val="750"/>
                  </a:spcAft>
                </a:pPr>
                <a:r>
                  <a:rPr lang="fr-FR" sz="1500" b="1" dirty="0">
                    <a:solidFill>
                      <a:srgbClr val="282625"/>
                    </a:solidFill>
                    <a:latin typeface="Perpetua" pitchFamily="18" charset="0"/>
                    <a:ea typeface="Arial" pitchFamily="34" charset="0"/>
                    <a:cs typeface="Arial" pitchFamily="34" charset="0"/>
                  </a:rPr>
                  <a:t>FPB (prix référence LFC </a:t>
                </a:r>
                <a:r>
                  <a:rPr lang="fr-FR" sz="1500" b="1" dirty="0" smtClean="0">
                    <a:solidFill>
                      <a:srgbClr val="FF0000"/>
                    </a:solidFill>
                    <a:latin typeface="Perpetua" pitchFamily="18" charset="0"/>
                    <a:ea typeface="Arial" pitchFamily="34" charset="0"/>
                    <a:cs typeface="Arial" pitchFamily="34" charset="0"/>
                  </a:rPr>
                  <a:t>60 </a:t>
                </a:r>
                <a:r>
                  <a:rPr lang="fr-FR" sz="1500" b="1" dirty="0">
                    <a:solidFill>
                      <a:srgbClr val="FF0000"/>
                    </a:solidFill>
                    <a:latin typeface="Perpetua" pitchFamily="18" charset="0"/>
                    <a:ea typeface="Arial" pitchFamily="34" charset="0"/>
                    <a:cs typeface="Arial" pitchFamily="34" charset="0"/>
                  </a:rPr>
                  <a:t>$</a:t>
                </a:r>
                <a:r>
                  <a:rPr lang="fr-FR" sz="1500" b="1" dirty="0">
                    <a:solidFill>
                      <a:srgbClr val="282625"/>
                    </a:solidFill>
                    <a:latin typeface="Perpetua" pitchFamily="18" charset="0"/>
                    <a:ea typeface="Arial" pitchFamily="34" charset="0"/>
                    <a:cs typeface="Arial" pitchFamily="34" charset="0"/>
                  </a:rPr>
                  <a:t>) </a:t>
                </a:r>
              </a:p>
              <a:p>
                <a:pPr algn="ctr" fontAlgn="base">
                  <a:spcBef>
                    <a:spcPct val="0"/>
                  </a:spcBef>
                  <a:spcAft>
                    <a:spcPct val="0"/>
                  </a:spcAft>
                </a:pPr>
                <a:endParaRPr lang="fr-FR" sz="1500" dirty="0">
                  <a:solidFill>
                    <a:srgbClr val="000000"/>
                  </a:solidFill>
                  <a:latin typeface="Perpetua" pitchFamily="18" charset="0"/>
                  <a:cs typeface="Arial" pitchFamily="34" charset="0"/>
                </a:endParaRPr>
              </a:p>
            </p:txBody>
          </p:sp>
          <p:sp>
            <p:nvSpPr>
              <p:cNvPr id="123909" name="Rectangle 5"/>
              <p:cNvSpPr>
                <a:spLocks noChangeArrowheads="1"/>
              </p:cNvSpPr>
              <p:nvPr/>
            </p:nvSpPr>
            <p:spPr bwMode="auto">
              <a:xfrm>
                <a:off x="530" y="11928"/>
                <a:ext cx="1847" cy="557"/>
              </a:xfrm>
              <a:prstGeom prst="rect">
                <a:avLst/>
              </a:prstGeom>
              <a:solidFill>
                <a:srgbClr val="FFFFFF"/>
              </a:solidFill>
              <a:ln w="9525">
                <a:noFill/>
                <a:miter lim="800000"/>
                <a:headEnd/>
                <a:tailEnd/>
              </a:ln>
            </p:spPr>
            <p:txBody>
              <a:bodyPr vert="horz" wrap="square" lIns="68580" tIns="34290" rIns="68580" bIns="34290" numCol="1" anchor="t" anchorCtr="0" compatLnSpc="1">
                <a:prstTxWarp prst="textNoShape">
                  <a:avLst/>
                </a:prstTxWarp>
              </a:bodyPr>
              <a:lstStyle/>
              <a:p>
                <a:pPr algn="ctr" fontAlgn="base">
                  <a:spcBef>
                    <a:spcPct val="0"/>
                  </a:spcBef>
                  <a:spcAft>
                    <a:spcPts val="750"/>
                  </a:spcAft>
                </a:pPr>
                <a:r>
                  <a:rPr lang="fr-FR" sz="1500" dirty="0">
                    <a:solidFill>
                      <a:srgbClr val="000000"/>
                    </a:solidFill>
                    <a:latin typeface="Perpetua" pitchFamily="18" charset="0"/>
                    <a:ea typeface="Arial" pitchFamily="34" charset="0"/>
                    <a:cs typeface="Arial" pitchFamily="34" charset="0"/>
                  </a:rPr>
                  <a:t>Budget Etat</a:t>
                </a:r>
                <a:endParaRPr lang="fr-FR" sz="1500" dirty="0">
                  <a:solidFill>
                    <a:srgbClr val="000000"/>
                  </a:solidFill>
                  <a:latin typeface="Perpetua" pitchFamily="18" charset="0"/>
                  <a:cs typeface="Arial" pitchFamily="34" charset="0"/>
                </a:endParaRPr>
              </a:p>
            </p:txBody>
          </p:sp>
          <p:sp>
            <p:nvSpPr>
              <p:cNvPr id="123910" name="Rectangle 6"/>
              <p:cNvSpPr>
                <a:spLocks noChangeArrowheads="1"/>
              </p:cNvSpPr>
              <p:nvPr/>
            </p:nvSpPr>
            <p:spPr bwMode="auto">
              <a:xfrm>
                <a:off x="2408" y="11914"/>
                <a:ext cx="1802" cy="557"/>
              </a:xfrm>
              <a:prstGeom prst="rect">
                <a:avLst/>
              </a:prstGeom>
              <a:solidFill>
                <a:srgbClr val="FFFFFF"/>
              </a:solidFill>
              <a:ln w="9525">
                <a:noFill/>
                <a:miter lim="800000"/>
                <a:headEnd/>
                <a:tailEnd/>
              </a:ln>
            </p:spPr>
            <p:txBody>
              <a:bodyPr vert="horz" wrap="square" lIns="68580" tIns="34290" rIns="68580" bIns="34290" numCol="1" anchor="t" anchorCtr="0" compatLnSpc="1">
                <a:prstTxWarp prst="textNoShape">
                  <a:avLst/>
                </a:prstTxWarp>
              </a:bodyPr>
              <a:lstStyle/>
              <a:p>
                <a:pPr fontAlgn="base">
                  <a:spcBef>
                    <a:spcPct val="0"/>
                  </a:spcBef>
                  <a:spcAft>
                    <a:spcPts val="750"/>
                  </a:spcAft>
                </a:pPr>
                <a:r>
                  <a:rPr lang="fr-FR" sz="1500" dirty="0">
                    <a:solidFill>
                      <a:srgbClr val="000000"/>
                    </a:solidFill>
                    <a:latin typeface="Perpetua" pitchFamily="18" charset="0"/>
                    <a:ea typeface="Arial" pitchFamily="34" charset="0"/>
                    <a:cs typeface="Arial" pitchFamily="34" charset="0"/>
                  </a:rPr>
                  <a:t>F/Sud : 2%</a:t>
                </a:r>
                <a:endParaRPr lang="fr-FR" sz="1500" dirty="0">
                  <a:solidFill>
                    <a:srgbClr val="000000"/>
                  </a:solidFill>
                  <a:latin typeface="Perpetua" pitchFamily="18" charset="0"/>
                  <a:cs typeface="Arial" pitchFamily="34" charset="0"/>
                </a:endParaRPr>
              </a:p>
            </p:txBody>
          </p:sp>
          <p:sp>
            <p:nvSpPr>
              <p:cNvPr id="123911" name="Rectangle 7"/>
              <p:cNvSpPr>
                <a:spLocks noChangeArrowheads="1"/>
              </p:cNvSpPr>
              <p:nvPr/>
            </p:nvSpPr>
            <p:spPr bwMode="auto">
              <a:xfrm>
                <a:off x="4419" y="11928"/>
                <a:ext cx="1562" cy="557"/>
              </a:xfrm>
              <a:prstGeom prst="rect">
                <a:avLst/>
              </a:prstGeom>
              <a:solidFill>
                <a:srgbClr val="FFFFFF"/>
              </a:solidFill>
              <a:ln w="9525">
                <a:noFill/>
                <a:miter lim="800000"/>
                <a:headEnd/>
                <a:tailEnd/>
              </a:ln>
            </p:spPr>
            <p:txBody>
              <a:bodyPr vert="horz" wrap="square" lIns="68580" tIns="34290" rIns="68580" bIns="34290" numCol="1" anchor="t" anchorCtr="0" compatLnSpc="1">
                <a:prstTxWarp prst="textNoShape">
                  <a:avLst/>
                </a:prstTxWarp>
              </a:bodyPr>
              <a:lstStyle/>
              <a:p>
                <a:pPr algn="ctr" fontAlgn="base">
                  <a:spcBef>
                    <a:spcPct val="0"/>
                  </a:spcBef>
                  <a:spcAft>
                    <a:spcPts val="750"/>
                  </a:spcAft>
                </a:pPr>
                <a:r>
                  <a:rPr lang="fr-FR" sz="1500" dirty="0">
                    <a:solidFill>
                      <a:srgbClr val="000000"/>
                    </a:solidFill>
                    <a:latin typeface="Perpetua" pitchFamily="18" charset="0"/>
                    <a:ea typeface="Arial" pitchFamily="34" charset="0"/>
                    <a:cs typeface="Arial" pitchFamily="34" charset="0"/>
                  </a:rPr>
                  <a:t>F/HP 3%</a:t>
                </a:r>
                <a:endParaRPr lang="fr-FR" sz="1500" dirty="0">
                  <a:solidFill>
                    <a:srgbClr val="000000"/>
                  </a:solidFill>
                  <a:latin typeface="Perpetua" pitchFamily="18" charset="0"/>
                  <a:cs typeface="Arial" pitchFamily="34" charset="0"/>
                </a:endParaRPr>
              </a:p>
            </p:txBody>
          </p:sp>
          <p:sp>
            <p:nvSpPr>
              <p:cNvPr id="123912" name="Rectangle 8"/>
              <p:cNvSpPr>
                <a:spLocks noChangeArrowheads="1"/>
              </p:cNvSpPr>
              <p:nvPr/>
            </p:nvSpPr>
            <p:spPr bwMode="auto">
              <a:xfrm>
                <a:off x="5973" y="11967"/>
                <a:ext cx="2133" cy="557"/>
              </a:xfrm>
              <a:prstGeom prst="rect">
                <a:avLst/>
              </a:prstGeom>
              <a:solidFill>
                <a:srgbClr val="FFFFFF"/>
              </a:solidFill>
              <a:ln w="9525">
                <a:noFill/>
                <a:miter lim="800000"/>
                <a:headEnd/>
                <a:tailEnd/>
              </a:ln>
            </p:spPr>
            <p:txBody>
              <a:bodyPr vert="horz" wrap="square" lIns="68580" tIns="34290" rIns="68580" bIns="34290" numCol="1" anchor="t" anchorCtr="0" compatLnSpc="1">
                <a:prstTxWarp prst="textNoShape">
                  <a:avLst/>
                </a:prstTxWarp>
              </a:bodyPr>
              <a:lstStyle/>
              <a:p>
                <a:pPr algn="ctr" fontAlgn="base">
                  <a:spcBef>
                    <a:spcPct val="0"/>
                  </a:spcBef>
                  <a:spcAft>
                    <a:spcPts val="750"/>
                  </a:spcAft>
                </a:pPr>
                <a:r>
                  <a:rPr lang="fr-FR" sz="1500" dirty="0">
                    <a:solidFill>
                      <a:srgbClr val="000000"/>
                    </a:solidFill>
                    <a:latin typeface="Perpetua" pitchFamily="18" charset="0"/>
                    <a:ea typeface="Arial" pitchFamily="34" charset="0"/>
                    <a:cs typeface="Arial" pitchFamily="34" charset="0"/>
                  </a:rPr>
                  <a:t>F/Retraite 3%</a:t>
                </a:r>
              </a:p>
              <a:p>
                <a:pPr algn="ctr" fontAlgn="base">
                  <a:spcBef>
                    <a:spcPct val="0"/>
                  </a:spcBef>
                  <a:spcAft>
                    <a:spcPts val="750"/>
                  </a:spcAft>
                </a:pPr>
                <a:endParaRPr lang="fr-FR" sz="1500" dirty="0">
                  <a:solidFill>
                    <a:srgbClr val="000000"/>
                  </a:solidFill>
                  <a:latin typeface="Perpetua" pitchFamily="18" charset="0"/>
                  <a:cs typeface="Arial" pitchFamily="34" charset="0"/>
                </a:endParaRPr>
              </a:p>
            </p:txBody>
          </p:sp>
          <p:sp>
            <p:nvSpPr>
              <p:cNvPr id="123913" name="Rectangle 9"/>
              <p:cNvSpPr>
                <a:spLocks noChangeArrowheads="1"/>
              </p:cNvSpPr>
              <p:nvPr/>
            </p:nvSpPr>
            <p:spPr bwMode="auto">
              <a:xfrm>
                <a:off x="8186" y="11928"/>
                <a:ext cx="1578" cy="557"/>
              </a:xfrm>
              <a:prstGeom prst="rect">
                <a:avLst/>
              </a:prstGeom>
              <a:solidFill>
                <a:srgbClr val="FFFFFF"/>
              </a:solidFill>
              <a:ln w="9525">
                <a:noFill/>
                <a:miter lim="800000"/>
                <a:headEnd/>
                <a:tailEnd/>
              </a:ln>
            </p:spPr>
            <p:txBody>
              <a:bodyPr vert="horz" wrap="square" lIns="68580" tIns="34290" rIns="68580" bIns="34290" numCol="1" anchor="t" anchorCtr="0" compatLnSpc="1">
                <a:prstTxWarp prst="textNoShape">
                  <a:avLst/>
                </a:prstTxWarp>
              </a:bodyPr>
              <a:lstStyle/>
              <a:p>
                <a:pPr algn="ctr" fontAlgn="base">
                  <a:spcBef>
                    <a:spcPct val="0"/>
                  </a:spcBef>
                  <a:spcAft>
                    <a:spcPts val="750"/>
                  </a:spcAft>
                </a:pPr>
                <a:r>
                  <a:rPr lang="fr-FR" sz="1500" dirty="0">
                    <a:solidFill>
                      <a:srgbClr val="000000"/>
                    </a:solidFill>
                    <a:latin typeface="Perpetua" pitchFamily="18" charset="0"/>
                    <a:ea typeface="Arial" pitchFamily="34" charset="0"/>
                    <a:cs typeface="Arial" pitchFamily="34" charset="0"/>
                  </a:rPr>
                  <a:t>F/ER 1% RP</a:t>
                </a:r>
                <a:endParaRPr lang="fr-FR" sz="1500" dirty="0">
                  <a:solidFill>
                    <a:srgbClr val="000000"/>
                  </a:solidFill>
                  <a:latin typeface="Perpetua" pitchFamily="18" charset="0"/>
                  <a:cs typeface="Arial" pitchFamily="34" charset="0"/>
                </a:endParaRPr>
              </a:p>
            </p:txBody>
          </p:sp>
          <p:sp>
            <p:nvSpPr>
              <p:cNvPr id="123914" name="Rectangle 10"/>
              <p:cNvSpPr>
                <a:spLocks noChangeArrowheads="1"/>
              </p:cNvSpPr>
              <p:nvPr/>
            </p:nvSpPr>
            <p:spPr bwMode="auto">
              <a:xfrm>
                <a:off x="9757" y="11928"/>
                <a:ext cx="2048" cy="851"/>
              </a:xfrm>
              <a:prstGeom prst="rect">
                <a:avLst/>
              </a:prstGeom>
              <a:solidFill>
                <a:srgbClr val="FFFFFF"/>
              </a:solidFill>
              <a:ln w="9525">
                <a:noFill/>
                <a:miter lim="800000"/>
                <a:headEnd/>
                <a:tailEnd/>
              </a:ln>
            </p:spPr>
            <p:txBody>
              <a:bodyPr vert="horz" wrap="square" lIns="68580" tIns="34290" rIns="68580" bIns="34290" numCol="1" anchor="t" anchorCtr="0" compatLnSpc="1">
                <a:prstTxWarp prst="textNoShape">
                  <a:avLst/>
                </a:prstTxWarp>
              </a:bodyPr>
              <a:lstStyle/>
              <a:p>
                <a:pPr algn="ctr" fontAlgn="base">
                  <a:spcBef>
                    <a:spcPct val="0"/>
                  </a:spcBef>
                  <a:spcAft>
                    <a:spcPts val="750"/>
                  </a:spcAft>
                </a:pPr>
                <a:r>
                  <a:rPr lang="fr-FR" sz="1500" dirty="0">
                    <a:solidFill>
                      <a:srgbClr val="000000"/>
                    </a:solidFill>
                    <a:latin typeface="Perpetua" pitchFamily="18" charset="0"/>
                    <a:ea typeface="Arial" pitchFamily="34" charset="0"/>
                    <a:cs typeface="Arial" pitchFamily="34" charset="0"/>
                  </a:rPr>
                  <a:t>ALNAFT et ARH 0,5% RP</a:t>
                </a:r>
                <a:endParaRPr lang="fr-FR" sz="1500" dirty="0">
                  <a:solidFill>
                    <a:srgbClr val="000000"/>
                  </a:solidFill>
                  <a:latin typeface="Perpetua" pitchFamily="18" charset="0"/>
                  <a:cs typeface="Arial" pitchFamily="34" charset="0"/>
                </a:endParaRPr>
              </a:p>
            </p:txBody>
          </p:sp>
          <p:sp>
            <p:nvSpPr>
              <p:cNvPr id="123915" name="Rectangle 11"/>
              <p:cNvSpPr>
                <a:spLocks noChangeArrowheads="1"/>
              </p:cNvSpPr>
              <p:nvPr/>
            </p:nvSpPr>
            <p:spPr bwMode="auto">
              <a:xfrm>
                <a:off x="7871" y="9876"/>
                <a:ext cx="3580" cy="55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anchor="t" anchorCtr="0" compatLnSpc="1">
                <a:prstTxWarp prst="textNoShape">
                  <a:avLst/>
                </a:prstTxWarp>
              </a:bodyPr>
              <a:lstStyle/>
              <a:p>
                <a:pPr algn="ctr" fontAlgn="base">
                  <a:spcBef>
                    <a:spcPct val="0"/>
                  </a:spcBef>
                  <a:spcAft>
                    <a:spcPts val="750"/>
                  </a:spcAft>
                </a:pPr>
                <a:r>
                  <a:rPr lang="fr-FR" sz="1500" b="1" dirty="0">
                    <a:solidFill>
                      <a:srgbClr val="282625"/>
                    </a:solidFill>
                    <a:latin typeface="Perpetua" pitchFamily="18" charset="0"/>
                    <a:ea typeface="Arial" pitchFamily="34" charset="0"/>
                    <a:cs typeface="Arial" pitchFamily="34" charset="0"/>
                  </a:rPr>
                  <a:t>FRR (plus-value </a:t>
                </a:r>
                <a:r>
                  <a:rPr lang="fr-FR" sz="1500" b="1" dirty="0" smtClean="0">
                    <a:solidFill>
                      <a:srgbClr val="FF0000"/>
                    </a:solidFill>
                    <a:latin typeface="Perpetua" pitchFamily="18" charset="0"/>
                    <a:ea typeface="Arial" pitchFamily="34" charset="0"/>
                    <a:cs typeface="Arial" pitchFamily="34" charset="0"/>
                  </a:rPr>
                  <a:t>70- 60</a:t>
                </a:r>
                <a:r>
                  <a:rPr lang="fr-FR" sz="1500" b="1" dirty="0" smtClean="0">
                    <a:solidFill>
                      <a:srgbClr val="282625"/>
                    </a:solidFill>
                    <a:latin typeface="Perpetua" pitchFamily="18" charset="0"/>
                    <a:ea typeface="Arial" pitchFamily="34" charset="0"/>
                    <a:cs typeface="Arial" pitchFamily="34" charset="0"/>
                  </a:rPr>
                  <a:t>)</a:t>
                </a:r>
                <a:endParaRPr lang="fr-FR" sz="1500" b="1" dirty="0">
                  <a:solidFill>
                    <a:srgbClr val="282625"/>
                  </a:solidFill>
                  <a:latin typeface="Perpetua" pitchFamily="18" charset="0"/>
                  <a:ea typeface="Arial" pitchFamily="34" charset="0"/>
                  <a:cs typeface="Arial" pitchFamily="34" charset="0"/>
                </a:endParaRPr>
              </a:p>
              <a:p>
                <a:pPr fontAlgn="base">
                  <a:spcBef>
                    <a:spcPct val="0"/>
                  </a:spcBef>
                  <a:spcAft>
                    <a:spcPct val="0"/>
                  </a:spcAft>
                </a:pPr>
                <a:endParaRPr lang="fr-FR" sz="1500" dirty="0">
                  <a:solidFill>
                    <a:srgbClr val="000000"/>
                  </a:solidFill>
                  <a:latin typeface="Perpetua" pitchFamily="18" charset="0"/>
                  <a:cs typeface="Arial" pitchFamily="34" charset="0"/>
                </a:endParaRPr>
              </a:p>
            </p:txBody>
          </p:sp>
          <p:cxnSp>
            <p:nvCxnSpPr>
              <p:cNvPr id="123916" name="AutoShape 12"/>
              <p:cNvCxnSpPr>
                <a:cxnSpLocks noChangeShapeType="1"/>
              </p:cNvCxnSpPr>
              <p:nvPr/>
            </p:nvCxnSpPr>
            <p:spPr bwMode="auto">
              <a:xfrm>
                <a:off x="6181" y="8247"/>
                <a:ext cx="0" cy="1154"/>
              </a:xfrm>
              <a:prstGeom prst="straightConnector1">
                <a:avLst/>
              </a:prstGeom>
              <a:ln>
                <a:headEnd/>
                <a:tailEnd/>
              </a:ln>
            </p:spPr>
            <p:style>
              <a:lnRef idx="3">
                <a:schemeClr val="accent1"/>
              </a:lnRef>
              <a:fillRef idx="0">
                <a:schemeClr val="accent1"/>
              </a:fillRef>
              <a:effectRef idx="2">
                <a:schemeClr val="accent1"/>
              </a:effectRef>
              <a:fontRef idx="minor">
                <a:schemeClr val="tx1"/>
              </a:fontRef>
            </p:style>
          </p:cxnSp>
          <p:cxnSp>
            <p:nvCxnSpPr>
              <p:cNvPr id="123917" name="AutoShape 13"/>
              <p:cNvCxnSpPr>
                <a:cxnSpLocks noChangeShapeType="1"/>
              </p:cNvCxnSpPr>
              <p:nvPr/>
            </p:nvCxnSpPr>
            <p:spPr bwMode="auto">
              <a:xfrm>
                <a:off x="2989" y="9401"/>
                <a:ext cx="7200" cy="1"/>
              </a:xfrm>
              <a:prstGeom prst="straightConnector1">
                <a:avLst/>
              </a:prstGeom>
              <a:ln>
                <a:headEnd/>
                <a:tailEnd/>
              </a:ln>
            </p:spPr>
            <p:style>
              <a:lnRef idx="3">
                <a:schemeClr val="accent1"/>
              </a:lnRef>
              <a:fillRef idx="0">
                <a:schemeClr val="accent1"/>
              </a:fillRef>
              <a:effectRef idx="2">
                <a:schemeClr val="accent1"/>
              </a:effectRef>
              <a:fontRef idx="minor">
                <a:schemeClr val="tx1"/>
              </a:fontRef>
            </p:style>
          </p:cxnSp>
          <p:cxnSp>
            <p:nvCxnSpPr>
              <p:cNvPr id="123918" name="AutoShape 14"/>
              <p:cNvCxnSpPr>
                <a:cxnSpLocks noChangeShapeType="1"/>
              </p:cNvCxnSpPr>
              <p:nvPr/>
            </p:nvCxnSpPr>
            <p:spPr bwMode="auto">
              <a:xfrm>
                <a:off x="2989" y="9401"/>
                <a:ext cx="0" cy="475"/>
              </a:xfrm>
              <a:prstGeom prst="straightConnector1">
                <a:avLst/>
              </a:prstGeom>
              <a:ln>
                <a:headEnd/>
                <a:tailEnd/>
              </a:ln>
            </p:spPr>
            <p:style>
              <a:lnRef idx="3">
                <a:schemeClr val="accent1"/>
              </a:lnRef>
              <a:fillRef idx="0">
                <a:schemeClr val="accent1"/>
              </a:fillRef>
              <a:effectRef idx="2">
                <a:schemeClr val="accent1"/>
              </a:effectRef>
              <a:fontRef idx="minor">
                <a:schemeClr val="tx1"/>
              </a:fontRef>
            </p:style>
          </p:cxnSp>
          <p:cxnSp>
            <p:nvCxnSpPr>
              <p:cNvPr id="123919" name="AutoShape 15"/>
              <p:cNvCxnSpPr>
                <a:cxnSpLocks noChangeShapeType="1"/>
              </p:cNvCxnSpPr>
              <p:nvPr/>
            </p:nvCxnSpPr>
            <p:spPr bwMode="auto">
              <a:xfrm>
                <a:off x="2989" y="10591"/>
                <a:ext cx="0" cy="766"/>
              </a:xfrm>
              <a:prstGeom prst="straightConnector1">
                <a:avLst/>
              </a:prstGeom>
              <a:ln>
                <a:headEnd/>
                <a:tailEnd/>
              </a:ln>
            </p:spPr>
            <p:style>
              <a:lnRef idx="3">
                <a:schemeClr val="accent1"/>
              </a:lnRef>
              <a:fillRef idx="0">
                <a:schemeClr val="accent1"/>
              </a:fillRef>
              <a:effectRef idx="2">
                <a:schemeClr val="accent1"/>
              </a:effectRef>
              <a:fontRef idx="minor">
                <a:schemeClr val="tx1"/>
              </a:fontRef>
            </p:style>
          </p:cxnSp>
          <p:cxnSp>
            <p:nvCxnSpPr>
              <p:cNvPr id="123920" name="AutoShape 16"/>
              <p:cNvCxnSpPr>
                <a:cxnSpLocks noChangeShapeType="1"/>
              </p:cNvCxnSpPr>
              <p:nvPr/>
            </p:nvCxnSpPr>
            <p:spPr bwMode="auto">
              <a:xfrm>
                <a:off x="1331" y="11357"/>
                <a:ext cx="9373" cy="0"/>
              </a:xfrm>
              <a:prstGeom prst="straightConnector1">
                <a:avLst/>
              </a:prstGeom>
              <a:ln>
                <a:headEnd/>
                <a:tailEnd/>
              </a:ln>
            </p:spPr>
            <p:style>
              <a:lnRef idx="3">
                <a:schemeClr val="accent1"/>
              </a:lnRef>
              <a:fillRef idx="0">
                <a:schemeClr val="accent1"/>
              </a:fillRef>
              <a:effectRef idx="2">
                <a:schemeClr val="accent1"/>
              </a:effectRef>
              <a:fontRef idx="minor">
                <a:schemeClr val="tx1"/>
              </a:fontRef>
            </p:style>
          </p:cxnSp>
          <p:cxnSp>
            <p:nvCxnSpPr>
              <p:cNvPr id="123921" name="AutoShape 17"/>
              <p:cNvCxnSpPr>
                <a:cxnSpLocks noChangeShapeType="1"/>
              </p:cNvCxnSpPr>
              <p:nvPr/>
            </p:nvCxnSpPr>
            <p:spPr bwMode="auto">
              <a:xfrm>
                <a:off x="1344" y="11357"/>
                <a:ext cx="0" cy="571"/>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123922" name="AutoShape 18"/>
              <p:cNvCxnSpPr>
                <a:cxnSpLocks noChangeShapeType="1"/>
              </p:cNvCxnSpPr>
              <p:nvPr/>
            </p:nvCxnSpPr>
            <p:spPr bwMode="auto">
              <a:xfrm>
                <a:off x="3355" y="11357"/>
                <a:ext cx="0" cy="571"/>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123923" name="AutoShape 19"/>
              <p:cNvCxnSpPr>
                <a:cxnSpLocks noChangeShapeType="1"/>
              </p:cNvCxnSpPr>
              <p:nvPr/>
            </p:nvCxnSpPr>
            <p:spPr bwMode="auto">
              <a:xfrm>
                <a:off x="5094" y="11357"/>
                <a:ext cx="0" cy="571"/>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123924" name="AutoShape 20"/>
              <p:cNvCxnSpPr>
                <a:cxnSpLocks noChangeShapeType="1"/>
              </p:cNvCxnSpPr>
              <p:nvPr/>
            </p:nvCxnSpPr>
            <p:spPr bwMode="auto">
              <a:xfrm>
                <a:off x="6969" y="11357"/>
                <a:ext cx="0" cy="571"/>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123925" name="AutoShape 21"/>
              <p:cNvCxnSpPr>
                <a:cxnSpLocks noChangeShapeType="1"/>
              </p:cNvCxnSpPr>
              <p:nvPr/>
            </p:nvCxnSpPr>
            <p:spPr bwMode="auto">
              <a:xfrm>
                <a:off x="10704" y="11357"/>
                <a:ext cx="0" cy="571"/>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123926" name="AutoShape 22"/>
              <p:cNvCxnSpPr>
                <a:cxnSpLocks noChangeShapeType="1"/>
              </p:cNvCxnSpPr>
              <p:nvPr/>
            </p:nvCxnSpPr>
            <p:spPr bwMode="auto">
              <a:xfrm>
                <a:off x="8830" y="11357"/>
                <a:ext cx="0" cy="571"/>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grpSp>
        <p:cxnSp>
          <p:nvCxnSpPr>
            <p:cNvPr id="28" name="AutoShape 12"/>
            <p:cNvCxnSpPr>
              <a:cxnSpLocks noChangeShapeType="1"/>
            </p:cNvCxnSpPr>
            <p:nvPr/>
          </p:nvCxnSpPr>
          <p:spPr bwMode="auto">
            <a:xfrm>
              <a:off x="7500958" y="2571744"/>
              <a:ext cx="0" cy="396000"/>
            </a:xfrm>
            <a:prstGeom prst="straightConnector1">
              <a:avLst/>
            </a:prstGeom>
            <a:ln>
              <a:headEnd/>
              <a:tailEnd/>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1318167903"/>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82296" indent="0" algn="just">
              <a:spcAft>
                <a:spcPts val="0"/>
              </a:spcAft>
              <a:buNone/>
            </a:pPr>
            <a:endParaRPr lang="fr-FR" b="1" dirty="0">
              <a:solidFill>
                <a:srgbClr val="000000"/>
              </a:solidFill>
              <a:ea typeface="Times New Roman" panose="02020603050405020304" pitchFamily="18" charset="0"/>
              <a:cs typeface="Calibri" panose="020F0502020204030204" pitchFamily="34" charset="0"/>
            </a:endParaRPr>
          </a:p>
          <a:p>
            <a:pPr marL="82296" indent="0" algn="just">
              <a:spcAft>
                <a:spcPts val="0"/>
              </a:spcAft>
              <a:buNone/>
            </a:pPr>
            <a:endParaRPr lang="fr-FR" sz="2400" b="1" dirty="0" smtClean="0">
              <a:solidFill>
                <a:srgbClr val="000000"/>
              </a:solidFill>
              <a:ea typeface="Times New Roman" panose="02020603050405020304" pitchFamily="18" charset="0"/>
              <a:cs typeface="Calibri" panose="020F0502020204030204" pitchFamily="34" charset="0"/>
            </a:endParaRPr>
          </a:p>
          <a:p>
            <a:r>
              <a:rPr lang="fr-FR" sz="2400" b="1" dirty="0"/>
              <a:t>-Art de LF 2026 :</a:t>
            </a:r>
            <a:r>
              <a:rPr lang="fr-FR" sz="2400" dirty="0"/>
              <a:t> </a:t>
            </a:r>
            <a:r>
              <a:rPr lang="fr-FR" sz="2400" dirty="0" smtClean="0"/>
              <a:t>116</a:t>
            </a:r>
            <a:endParaRPr lang="fr-FR" sz="2400" dirty="0"/>
          </a:p>
          <a:p>
            <a:r>
              <a:rPr lang="fr-FR" sz="2400" b="1" dirty="0"/>
              <a:t>-Art modifié :</a:t>
            </a:r>
            <a:r>
              <a:rPr lang="fr-FR" sz="2400" dirty="0"/>
              <a:t> /</a:t>
            </a:r>
          </a:p>
          <a:p>
            <a:r>
              <a:rPr lang="fr-FR" sz="2400" b="1" dirty="0"/>
              <a:t>-Objet de la mesure :</a:t>
            </a:r>
            <a:r>
              <a:rPr lang="fr-FR" sz="2400" dirty="0"/>
              <a:t> Fichier National des Sociétés Civiles </a:t>
            </a:r>
          </a:p>
          <a:p>
            <a:r>
              <a:rPr lang="fr-FR" sz="2400" b="1" dirty="0"/>
              <a:t>-Objectif de la mesure :</a:t>
            </a:r>
            <a:r>
              <a:rPr lang="fr-FR" sz="2400" dirty="0"/>
              <a:t> transparence des flux financiers </a:t>
            </a:r>
          </a:p>
          <a:p>
            <a:pPr marL="82296" indent="0">
              <a:buNone/>
            </a:pPr>
            <a:endParaRPr lang="fr-FR" sz="2400" dirty="0"/>
          </a:p>
          <a:p>
            <a:pPr marL="82296" indent="0">
              <a:buNone/>
            </a:pPr>
            <a:r>
              <a:rPr lang="fr-FR" sz="2400" dirty="0"/>
              <a:t>	</a:t>
            </a:r>
            <a:r>
              <a:rPr lang="fr-FR" sz="2400" dirty="0" smtClean="0"/>
              <a:t>Un </a:t>
            </a:r>
            <a:r>
              <a:rPr lang="fr-FR" sz="2400" dirty="0"/>
              <a:t>nouveau Fichier National des Sociétés Civiles est créé au niveau de l’administration fiscale. </a:t>
            </a:r>
            <a:r>
              <a:rPr lang="fr-FR" sz="2400" b="1" dirty="0"/>
              <a:t>Les notaires</a:t>
            </a:r>
            <a:r>
              <a:rPr lang="fr-FR" sz="2400" dirty="0"/>
              <a:t> auront l'obligation de télé-déclarer les informations relatives à la constitution de ces sociétés et à l'identité de leurs membres, offrant une traçabilité inédite de ces structures.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1365393"/>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82296" indent="0" algn="just">
              <a:spcAft>
                <a:spcPts val="0"/>
              </a:spcAft>
              <a:buNone/>
            </a:pPr>
            <a:endParaRPr lang="fr-FR" b="1" dirty="0">
              <a:solidFill>
                <a:srgbClr val="000000"/>
              </a:solidFill>
              <a:ea typeface="Times New Roman" panose="02020603050405020304" pitchFamily="18" charset="0"/>
              <a:cs typeface="Calibri" panose="020F0502020204030204" pitchFamily="34" charset="0"/>
            </a:endParaRPr>
          </a:p>
          <a:p>
            <a:pPr marL="82296" indent="0">
              <a:buNone/>
            </a:pPr>
            <a:r>
              <a:rPr lang="fr-FR" sz="2400" dirty="0" smtClean="0"/>
              <a:t>	</a:t>
            </a:r>
          </a:p>
          <a:p>
            <a:pPr marL="82296" indent="0">
              <a:buNone/>
            </a:pPr>
            <a:endParaRPr lang="fr-FR" sz="2400" dirty="0"/>
          </a:p>
          <a:p>
            <a:pPr marL="82296" indent="0">
              <a:buNone/>
            </a:pPr>
            <a:r>
              <a:rPr lang="fr-FR" sz="2400" dirty="0" smtClean="0"/>
              <a:t>	Ce </a:t>
            </a:r>
            <a:r>
              <a:rPr lang="fr-FR" sz="2400" dirty="0"/>
              <a:t>fichier comporte les informations suivantes, fournies par les notaires : </a:t>
            </a:r>
          </a:p>
          <a:p>
            <a:pPr lvl="0" fontAlgn="base"/>
            <a:r>
              <a:rPr lang="fr-FR" sz="2400" dirty="0"/>
              <a:t>La dénomination, l’objet social et l’adresse de la société ; </a:t>
            </a:r>
          </a:p>
          <a:p>
            <a:pPr lvl="0" fontAlgn="base"/>
            <a:r>
              <a:rPr lang="fr-FR" sz="2400" dirty="0"/>
              <a:t>Le numéro d’identification fiscal de la société (s’il y a lieu) ; </a:t>
            </a:r>
          </a:p>
          <a:p>
            <a:pPr lvl="0" fontAlgn="base"/>
            <a:r>
              <a:rPr lang="fr-FR" sz="2400" dirty="0"/>
              <a:t>La date et références de l’acte de la constitution de la société ; </a:t>
            </a:r>
          </a:p>
          <a:p>
            <a:pPr lvl="0" fontAlgn="base"/>
            <a:r>
              <a:rPr lang="fr-FR" sz="2400" dirty="0"/>
              <a:t>L’identification du notaire ayant rédigé l’acte de constitution de la société ;  </a:t>
            </a:r>
          </a:p>
          <a:p>
            <a:pPr lvl="0" fontAlgn="base"/>
            <a:r>
              <a:rPr lang="fr-FR" sz="2400" dirty="0"/>
              <a:t>Le numéro de l’agrément ou de l‘autorisation et la date de sa délivrance à la société ; </a:t>
            </a:r>
          </a:p>
          <a:p>
            <a:pPr lvl="0" fontAlgn="base"/>
            <a:r>
              <a:rPr lang="fr-FR" sz="2400" dirty="0"/>
              <a:t>La désignation des membres de la société (nom, prénoms, date et lieu de naissance, NIN et nationalité de chaque membre). </a:t>
            </a:r>
            <a:r>
              <a:rPr lang="fr-FR" sz="2400" dirty="0" smtClean="0"/>
              <a:t> </a:t>
            </a:r>
            <a:endParaRPr lang="fr-FR" sz="2400" dirty="0"/>
          </a:p>
        </p:txBody>
      </p:sp>
    </p:spTree>
    <p:extLst>
      <p:ext uri="{BB962C8B-B14F-4D97-AF65-F5344CB8AC3E}">
        <p14:creationId xmlns:p14="http://schemas.microsoft.com/office/powerpoint/2010/main" val="1967482411"/>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82296" indent="0" algn="just">
              <a:spcAft>
                <a:spcPts val="0"/>
              </a:spcAft>
              <a:buNone/>
            </a:pPr>
            <a:endParaRPr lang="fr-FR" b="1" dirty="0" smtClean="0">
              <a:solidFill>
                <a:srgbClr val="000000"/>
              </a:solidFill>
              <a:ea typeface="Times New Roman" panose="02020603050405020304" pitchFamily="18" charset="0"/>
              <a:cs typeface="Calibri" panose="020F0502020204030204" pitchFamily="34" charset="0"/>
            </a:endParaRPr>
          </a:p>
          <a:p>
            <a:pPr marL="82296" indent="0" algn="just">
              <a:spcAft>
                <a:spcPts val="0"/>
              </a:spcAft>
              <a:buNone/>
            </a:pPr>
            <a:endParaRPr lang="fr-FR" b="1" dirty="0">
              <a:solidFill>
                <a:srgbClr val="000000"/>
              </a:solidFill>
              <a:ea typeface="Times New Roman" panose="02020603050405020304" pitchFamily="18" charset="0"/>
              <a:cs typeface="Calibri" panose="020F0502020204030204" pitchFamily="34" charset="0"/>
            </a:endParaRPr>
          </a:p>
          <a:p>
            <a:r>
              <a:rPr lang="fr-FR" sz="2400" dirty="0"/>
              <a:t>Les informations citées ci-dessus doivent être transmises à l’administration fiscale, par voie électronique via le portail de télé déclaration y dédié, dans un délai de </a:t>
            </a:r>
            <a:r>
              <a:rPr lang="fr-FR" sz="2400" b="1" dirty="0"/>
              <a:t>trente (30) jours</a:t>
            </a:r>
            <a:r>
              <a:rPr lang="fr-FR" sz="2400" dirty="0"/>
              <a:t>, à compter de la date d’établissement de l’acte de constitution de la société civile. </a:t>
            </a:r>
          </a:p>
          <a:p>
            <a:r>
              <a:rPr lang="fr-FR" sz="2400" dirty="0"/>
              <a:t>  </a:t>
            </a:r>
            <a:r>
              <a:rPr lang="fr-FR" sz="2400" dirty="0" smtClean="0"/>
              <a:t>Toute </a:t>
            </a:r>
            <a:r>
              <a:rPr lang="fr-FR" sz="2400" dirty="0"/>
              <a:t>modification des informations précédentes doit être communiquée, dans les mêmes conditions et délais, ci-avant énoncés. </a:t>
            </a:r>
          </a:p>
          <a:p>
            <a:r>
              <a:rPr lang="fr-FR" sz="2400" dirty="0"/>
              <a:t> </a:t>
            </a:r>
            <a:r>
              <a:rPr lang="fr-FR" sz="2400" dirty="0" smtClean="0"/>
              <a:t>Le </a:t>
            </a:r>
            <a:r>
              <a:rPr lang="fr-FR" sz="2400" dirty="0"/>
              <a:t>non-respect de cette obligation entraine l’application d’une amende de </a:t>
            </a:r>
            <a:r>
              <a:rPr lang="fr-FR" sz="2400" b="1" dirty="0"/>
              <a:t>50.000 DA</a:t>
            </a:r>
            <a:r>
              <a:rPr lang="fr-FR" sz="2400" dirty="0"/>
              <a:t>, autant de fois qu’il est relevé des manquements à cette obligation. </a:t>
            </a:r>
          </a:p>
        </p:txBody>
      </p:sp>
    </p:spTree>
    <p:extLst>
      <p:ext uri="{BB962C8B-B14F-4D97-AF65-F5344CB8AC3E}">
        <p14:creationId xmlns:p14="http://schemas.microsoft.com/office/powerpoint/2010/main" val="3258720262"/>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fontScale="92500"/>
          </a:bodyPr>
          <a:lstStyle/>
          <a:p>
            <a:r>
              <a:rPr lang="fr-FR" dirty="0"/>
              <a:t>Toute erreur, omission ou inexactitude des informations déclarées, entraine l’application d’une amende de </a:t>
            </a:r>
            <a:r>
              <a:rPr lang="fr-FR" b="1" dirty="0"/>
              <a:t>10.000 DA </a:t>
            </a:r>
            <a:r>
              <a:rPr lang="fr-FR" dirty="0"/>
              <a:t>par erreur, omission ou information inexacte commise. </a:t>
            </a:r>
          </a:p>
          <a:p>
            <a:r>
              <a:rPr lang="fr-FR" dirty="0"/>
              <a:t> </a:t>
            </a:r>
            <a:r>
              <a:rPr lang="fr-FR" dirty="0" smtClean="0"/>
              <a:t>Les </a:t>
            </a:r>
            <a:r>
              <a:rPr lang="fr-FR" dirty="0"/>
              <a:t>autorités ayant délivré l’autorisation ou l’agrément de la société civile sont, également, tenues de fournir à l’administration fiscale, via le portail repris supra, dans un délai de trente (30) jours à compter de la date de leur délivrance, les renseignements relatifs aux agréments et autorisations délivrés.  </a:t>
            </a:r>
          </a:p>
          <a:p>
            <a:pPr marL="82296" indent="0">
              <a:buNone/>
            </a:pPr>
            <a:r>
              <a:rPr lang="fr-FR" b="1" dirty="0"/>
              <a:t>NB : Les modalités d’application du présent article sont fixées par voie règlementaire</a:t>
            </a:r>
            <a:r>
              <a:rPr lang="fr-FR" b="1" dirty="0" smtClean="0"/>
              <a:t>.</a:t>
            </a:r>
            <a:endParaRPr lang="fr-FR" dirty="0"/>
          </a:p>
          <a:p>
            <a:pPr marL="82296" indent="0">
              <a:buNone/>
            </a:pPr>
            <a:endParaRPr lang="fr-FR" dirty="0"/>
          </a:p>
          <a:p>
            <a:r>
              <a:rPr lang="fr-FR" b="1" dirty="0"/>
              <a:t>Q : définition d’une société civile ?</a:t>
            </a:r>
            <a:endParaRPr lang="fr-FR" dirty="0"/>
          </a:p>
        </p:txBody>
      </p:sp>
    </p:spTree>
    <p:extLst>
      <p:ext uri="{BB962C8B-B14F-4D97-AF65-F5344CB8AC3E}">
        <p14:creationId xmlns:p14="http://schemas.microsoft.com/office/powerpoint/2010/main" val="1762160960"/>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fontScale="92500"/>
          </a:bodyPr>
          <a:lstStyle/>
          <a:p>
            <a:r>
              <a:rPr lang="fr-FR" b="1" dirty="0"/>
              <a:t>-Art de LF 2026 :</a:t>
            </a:r>
            <a:r>
              <a:rPr lang="fr-FR" dirty="0" smtClean="0"/>
              <a:t>117</a:t>
            </a:r>
            <a:endParaRPr lang="fr-FR" dirty="0"/>
          </a:p>
          <a:p>
            <a:r>
              <a:rPr lang="fr-FR" b="1" dirty="0"/>
              <a:t>-Art modifié :</a:t>
            </a:r>
            <a:r>
              <a:rPr lang="fr-FR" dirty="0"/>
              <a:t> /</a:t>
            </a:r>
          </a:p>
          <a:p>
            <a:r>
              <a:rPr lang="fr-FR" b="1" dirty="0"/>
              <a:t>-Objet de la mesure :</a:t>
            </a:r>
            <a:r>
              <a:rPr lang="fr-FR" dirty="0"/>
              <a:t> Déclaration des Trusts et Constructions Juridiques </a:t>
            </a:r>
          </a:p>
          <a:p>
            <a:r>
              <a:rPr lang="fr-FR" b="1" dirty="0"/>
              <a:t>-Objectif de la mesure :</a:t>
            </a:r>
            <a:r>
              <a:rPr lang="fr-FR" dirty="0"/>
              <a:t> transparence des flux financiers</a:t>
            </a:r>
          </a:p>
          <a:p>
            <a:pPr marL="82296" indent="0">
              <a:buNone/>
            </a:pPr>
            <a:endParaRPr lang="fr-FR" dirty="0"/>
          </a:p>
          <a:p>
            <a:pPr marL="82296" indent="0">
              <a:buNone/>
            </a:pPr>
            <a:r>
              <a:rPr lang="fr-FR" dirty="0" smtClean="0"/>
              <a:t>	Une </a:t>
            </a:r>
            <a:r>
              <a:rPr lang="fr-FR" dirty="0"/>
              <a:t>nouvelle obligation est imposée aux administrateurs de trusts et autres constructions juridiques étrangères ayant des liens avec l'Algérie (bénéficiaire résident, bien situé en Algérie, etc.). Ils devront télé-déclarer à l'administration fiscale des informations détaillées sur la construction juridique et ses bénéficiaires effectifs.</a:t>
            </a:r>
          </a:p>
        </p:txBody>
      </p:sp>
    </p:spTree>
    <p:extLst>
      <p:ext uri="{BB962C8B-B14F-4D97-AF65-F5344CB8AC3E}">
        <p14:creationId xmlns:p14="http://schemas.microsoft.com/office/powerpoint/2010/main" val="2599178139"/>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r>
              <a:rPr lang="fr-FR" dirty="0"/>
              <a:t>Les administrateurs des constructions juridiques au sens de la législation en vigueur, y compris les trusts, constitués à l’étranger, sont tenus de télé-déclarer auprès de l’administration fiscale, dans un délai de trente (30) jours, à compter de la date à laquelle ils deviennent administrateurs de telles constructions juridiques, les informations ayant trait à : </a:t>
            </a:r>
          </a:p>
          <a:p>
            <a:pPr marL="82296" lvl="0" indent="0" fontAlgn="base">
              <a:buNone/>
            </a:pPr>
            <a:r>
              <a:rPr lang="fr-FR" dirty="0" smtClean="0"/>
              <a:t>-La </a:t>
            </a:r>
            <a:r>
              <a:rPr lang="fr-FR" dirty="0"/>
              <a:t>constitution, la modification ou l'extinction, ainsi que le contenu des termes des constructions juridiques ; </a:t>
            </a:r>
          </a:p>
          <a:p>
            <a:pPr marL="82296" lvl="0" indent="0" fontAlgn="base">
              <a:buNone/>
            </a:pPr>
            <a:r>
              <a:rPr lang="fr-FR" dirty="0" smtClean="0"/>
              <a:t>-Les </a:t>
            </a:r>
            <a:r>
              <a:rPr lang="fr-FR" dirty="0"/>
              <a:t>informations relatives aux noms, prénoms, adresses, dates, lieux de naissance et nationalités des bénéficiaires effectifs de ces constructions juridiques. </a:t>
            </a:r>
          </a:p>
        </p:txBody>
      </p:sp>
    </p:spTree>
    <p:extLst>
      <p:ext uri="{BB962C8B-B14F-4D97-AF65-F5344CB8AC3E}">
        <p14:creationId xmlns:p14="http://schemas.microsoft.com/office/powerpoint/2010/main" val="1335863072"/>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r>
              <a:rPr lang="fr-FR" dirty="0"/>
              <a:t>Les administrateurs des constructions juridiques sont tenus, également, de télé-déclarer la valeur vénale au 1er janvier de l'année : </a:t>
            </a:r>
          </a:p>
          <a:p>
            <a:pPr marL="82296" lvl="0" indent="0" fontAlgn="base">
              <a:buNone/>
            </a:pPr>
            <a:r>
              <a:rPr lang="fr-FR" dirty="0" smtClean="0"/>
              <a:t>-Des </a:t>
            </a:r>
            <a:r>
              <a:rPr lang="fr-FR" dirty="0"/>
              <a:t>biens et droits situés en Algérie ou hors d’Algérie et des produits capitalisés placés, dans le trust ou toute autre construction juridique, pour les personnes qui ont en Algérie leur domicile fiscal ; </a:t>
            </a:r>
          </a:p>
          <a:p>
            <a:pPr marL="82296" lvl="0" indent="0" fontAlgn="base">
              <a:buNone/>
            </a:pPr>
            <a:r>
              <a:rPr lang="fr-FR" dirty="0" smtClean="0"/>
              <a:t>-Des </a:t>
            </a:r>
            <a:r>
              <a:rPr lang="fr-FR" dirty="0"/>
              <a:t>seuls biens et droits situés en Algérie et des produits capitalisés, placés dans le trust ou les constructions juridiques, pour les autres personnes. </a:t>
            </a:r>
          </a:p>
        </p:txBody>
      </p:sp>
    </p:spTree>
    <p:extLst>
      <p:ext uri="{BB962C8B-B14F-4D97-AF65-F5344CB8AC3E}">
        <p14:creationId xmlns:p14="http://schemas.microsoft.com/office/powerpoint/2010/main" val="1853126940"/>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r>
              <a:rPr lang="fr-FR" dirty="0"/>
              <a:t> L’obligation de déclaration ci-dessus, incombe à </a:t>
            </a:r>
            <a:r>
              <a:rPr lang="fr-FR" dirty="0" smtClean="0"/>
              <a:t>: </a:t>
            </a:r>
          </a:p>
          <a:p>
            <a:pPr marL="82296" indent="0">
              <a:buNone/>
            </a:pPr>
            <a:endParaRPr lang="fr-FR" dirty="0"/>
          </a:p>
          <a:p>
            <a:pPr marL="82296" indent="0">
              <a:buNone/>
            </a:pPr>
            <a:r>
              <a:rPr lang="fr-FR" dirty="0" smtClean="0"/>
              <a:t>-L’administrateur </a:t>
            </a:r>
            <a:r>
              <a:rPr lang="fr-FR" dirty="0"/>
              <a:t>des constructions juridiques constituées à l’étranger, y compris les trusts, lorsque :  </a:t>
            </a:r>
            <a:endParaRPr lang="fr-FR" sz="2400" dirty="0"/>
          </a:p>
          <a:p>
            <a:pPr marL="82296" indent="0">
              <a:buNone/>
            </a:pPr>
            <a:r>
              <a:rPr lang="fr-FR" b="1" dirty="0"/>
              <a:t>-</a:t>
            </a:r>
            <a:r>
              <a:rPr lang="fr-FR" dirty="0" smtClean="0"/>
              <a:t>Le </a:t>
            </a:r>
            <a:r>
              <a:rPr lang="fr-FR" dirty="0"/>
              <a:t>constituant ou l'un au moins des bénéficiaires à son domicile fiscal en Algérie ; </a:t>
            </a:r>
            <a:endParaRPr lang="fr-FR" sz="2800" dirty="0"/>
          </a:p>
          <a:p>
            <a:pPr marL="82296" indent="0">
              <a:buNone/>
            </a:pPr>
            <a:r>
              <a:rPr lang="fr-FR" b="1" dirty="0"/>
              <a:t>- </a:t>
            </a:r>
            <a:r>
              <a:rPr lang="fr-FR" dirty="0"/>
              <a:t>La construction juridique ou le trust comprend un bien ou un droit situé en Algérie.  </a:t>
            </a:r>
            <a:endParaRPr lang="fr-FR" sz="2800" dirty="0"/>
          </a:p>
          <a:p>
            <a:pPr lvl="1" fontAlgn="base"/>
            <a:r>
              <a:rPr lang="fr-FR" dirty="0"/>
              <a:t>L’administrateur d’une construction juridique, établi ou résidant en dehors de l’Algérie, lorsqu'il acquiert un bien immobilier ou qu'il entre en relation d'affaires en Algérie ; </a:t>
            </a:r>
            <a:endParaRPr lang="fr-FR" sz="2400" dirty="0"/>
          </a:p>
          <a:p>
            <a:pPr lvl="1" fontAlgn="base"/>
            <a:r>
              <a:rPr lang="fr-FR" dirty="0"/>
              <a:t>L’administrateur qui a son domicile fiscal en Algérie. </a:t>
            </a:r>
            <a:endParaRPr lang="fr-FR" sz="2400" dirty="0"/>
          </a:p>
        </p:txBody>
      </p:sp>
    </p:spTree>
    <p:extLst>
      <p:ext uri="{BB962C8B-B14F-4D97-AF65-F5344CB8AC3E}">
        <p14:creationId xmlns:p14="http://schemas.microsoft.com/office/powerpoint/2010/main" val="3504910483"/>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fontScale="92500" lnSpcReduction="20000"/>
          </a:bodyPr>
          <a:lstStyle/>
          <a:p>
            <a:r>
              <a:rPr lang="fr-FR" dirty="0"/>
              <a:t> Le défaut de souscription de la déclaration par les administrateurs des trusts et constructions juridiques, des informations prévues, ci-dessus, entraine l’application d’une amende de 2.000.000 DA. Le constituant et les bénéficiaires, établis en Algérie, sont solidairement responsables, avec l’administrateur, du paiement de l’amende. </a:t>
            </a:r>
          </a:p>
          <a:p>
            <a:r>
              <a:rPr lang="fr-FR" dirty="0"/>
              <a:t>Toute erreur, omission ou inexactitude des informations déclarées entraine, dans la limite de 2.000.000 DA, l’application d’une amende supplémentaire de 200.000 DA par erreur, omission ou information inexacte commise. </a:t>
            </a:r>
          </a:p>
          <a:p>
            <a:pPr marL="82296" indent="0">
              <a:buNone/>
            </a:pPr>
            <a:endParaRPr lang="fr-FR" dirty="0"/>
          </a:p>
          <a:p>
            <a:pPr marL="82296" indent="0">
              <a:buNone/>
            </a:pPr>
            <a:r>
              <a:rPr lang="fr-FR" b="1" dirty="0"/>
              <a:t>NB : Les modalités d'application du présent article sont fixées par la voie réglementaire </a:t>
            </a:r>
            <a:endParaRPr lang="fr-FR" dirty="0"/>
          </a:p>
          <a:p>
            <a:pPr marL="82296" indent="0">
              <a:buNone/>
            </a:pPr>
            <a:endParaRPr lang="fr-FR" b="1" dirty="0" smtClean="0"/>
          </a:p>
          <a:p>
            <a:pPr marL="82296" indent="0">
              <a:buNone/>
            </a:pPr>
            <a:r>
              <a:rPr lang="fr-FR" b="1" dirty="0" smtClean="0"/>
              <a:t>Q</a:t>
            </a:r>
            <a:r>
              <a:rPr lang="fr-FR" b="1" dirty="0"/>
              <a:t> : définition des trusts et constructions juridiques ?</a:t>
            </a:r>
            <a:endParaRPr lang="fr-FR" dirty="0"/>
          </a:p>
          <a:p>
            <a:pPr marL="82296" indent="0">
              <a:buNone/>
            </a:pPr>
            <a:r>
              <a:rPr lang="fr-FR" b="1" dirty="0"/>
              <a:t> </a:t>
            </a:r>
            <a:endParaRPr lang="fr-FR" dirty="0"/>
          </a:p>
        </p:txBody>
      </p:sp>
    </p:spTree>
    <p:extLst>
      <p:ext uri="{BB962C8B-B14F-4D97-AF65-F5344CB8AC3E}">
        <p14:creationId xmlns:p14="http://schemas.microsoft.com/office/powerpoint/2010/main" val="1579440671"/>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fontScale="92500" lnSpcReduction="20000"/>
          </a:bodyPr>
          <a:lstStyle/>
          <a:p>
            <a:pPr marL="82296" indent="0">
              <a:buNone/>
            </a:pPr>
            <a:r>
              <a:rPr lang="fr-FR" dirty="0"/>
              <a:t> </a:t>
            </a:r>
            <a:endParaRPr lang="fr-FR" b="1" dirty="0" smtClean="0"/>
          </a:p>
          <a:p>
            <a:pPr marL="82296" indent="0">
              <a:buNone/>
            </a:pPr>
            <a:r>
              <a:rPr lang="fr-FR" b="1" dirty="0"/>
              <a:t>R : définition des trusts et constructions juridiques </a:t>
            </a:r>
            <a:endParaRPr lang="fr-FR" b="1" dirty="0" smtClean="0"/>
          </a:p>
          <a:p>
            <a:pPr marL="82296" indent="0">
              <a:buNone/>
            </a:pPr>
            <a:endParaRPr lang="fr-FR" b="1" dirty="0"/>
          </a:p>
          <a:p>
            <a:pPr marL="82296" indent="0">
              <a:buNone/>
            </a:pPr>
            <a:r>
              <a:rPr lang="fr-FR" dirty="0" smtClean="0"/>
              <a:t>	La loi </a:t>
            </a:r>
            <a:r>
              <a:rPr lang="fr-FR" dirty="0"/>
              <a:t>anti-blanchiment </a:t>
            </a:r>
            <a:r>
              <a:rPr lang="fr-FR" dirty="0" smtClean="0"/>
              <a:t>(amendement de 2025-10) </a:t>
            </a:r>
            <a:r>
              <a:rPr lang="fr-FR" dirty="0"/>
              <a:t>définit une </a:t>
            </a:r>
            <a:r>
              <a:rPr lang="fr-FR" b="1" dirty="0"/>
              <a:t>construction juridique</a:t>
            </a:r>
            <a:r>
              <a:rPr lang="fr-FR" dirty="0"/>
              <a:t> comme une entité non régie par la législation locale mais créée à l'étranger (comme les trusts) via un contrat, où une personne transfère des biens à un gérant pour le bénéfice d'autres, dans le but de transparence pour identifier les bénéficiaires effectifs et prévenir les abus. </a:t>
            </a:r>
            <a:endParaRPr lang="fr-FR" dirty="0" smtClean="0"/>
          </a:p>
          <a:p>
            <a:pPr marL="82296" indent="0">
              <a:buNone/>
            </a:pPr>
            <a:r>
              <a:rPr lang="fr-FR" dirty="0" smtClean="0"/>
              <a:t>	Un</a:t>
            </a:r>
            <a:r>
              <a:rPr lang="fr-FR" dirty="0"/>
              <a:t> </a:t>
            </a:r>
            <a:r>
              <a:rPr lang="fr-FR" b="1" dirty="0"/>
              <a:t>trust</a:t>
            </a:r>
            <a:r>
              <a:rPr lang="fr-FR" dirty="0"/>
              <a:t> est un arrangement où un </a:t>
            </a:r>
            <a:r>
              <a:rPr lang="fr-FR" b="1" dirty="0">
                <a:hlinkClick r:id="rId2"/>
              </a:rPr>
              <a:t>Trustee</a:t>
            </a:r>
            <a:r>
              <a:rPr lang="fr-FR" dirty="0"/>
              <a:t> (gérant) détient légalement des actifs pour un </a:t>
            </a:r>
            <a:r>
              <a:rPr lang="fr-FR" b="1" dirty="0">
                <a:hlinkClick r:id="rId3"/>
              </a:rPr>
              <a:t>Constituant</a:t>
            </a:r>
            <a:r>
              <a:rPr lang="fr-FR" dirty="0"/>
              <a:t> (déposant) au profit de </a:t>
            </a:r>
            <a:r>
              <a:rPr lang="fr-FR" b="1" dirty="0">
                <a:hlinkClick r:id="rId4"/>
              </a:rPr>
              <a:t>Bénéficiaires</a:t>
            </a:r>
            <a:r>
              <a:rPr lang="fr-FR" dirty="0"/>
              <a:t>, impliquant des obligations de transparence et de vigilance accrue pour les institutions financières. </a:t>
            </a:r>
          </a:p>
          <a:p>
            <a:pPr marL="82296" indent="0">
              <a:buNone/>
            </a:pPr>
            <a:r>
              <a:rPr lang="fr-FR" b="1" dirty="0"/>
              <a:t> </a:t>
            </a:r>
            <a:endParaRPr lang="fr-FR" dirty="0"/>
          </a:p>
        </p:txBody>
      </p:sp>
    </p:spTree>
    <p:extLst>
      <p:ext uri="{BB962C8B-B14F-4D97-AF65-F5344CB8AC3E}">
        <p14:creationId xmlns:p14="http://schemas.microsoft.com/office/powerpoint/2010/main" val="3245644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417694"/>
            <a:ext cx="10972800" cy="1143000"/>
          </a:xfrm>
        </p:spPr>
        <p:txBody>
          <a:bodyPr/>
          <a:lstStyle/>
          <a:p>
            <a:r>
              <a:rPr lang="fr-FR" dirty="0" smtClean="0"/>
              <a:t>Cout des exemptions </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843711084"/>
              </p:ext>
            </p:extLst>
          </p:nvPr>
        </p:nvGraphicFramePr>
        <p:xfrm>
          <a:off x="439782" y="725306"/>
          <a:ext cx="10972799" cy="5909056"/>
        </p:xfrm>
        <a:graphic>
          <a:graphicData uri="http://schemas.openxmlformats.org/drawingml/2006/table">
            <a:tbl>
              <a:tblPr firstRow="1" firstCol="1" bandRow="1">
                <a:tableStyleId>{5C22544A-7EE6-4342-B048-85BDC9FD1C3A}</a:tableStyleId>
              </a:tblPr>
              <a:tblGrid>
                <a:gridCol w="7524028"/>
                <a:gridCol w="3448771"/>
              </a:tblGrid>
              <a:tr h="252825">
                <a:tc>
                  <a:txBody>
                    <a:bodyPr/>
                    <a:lstStyle/>
                    <a:p>
                      <a:pPr marL="6350" indent="-6350" algn="ctr">
                        <a:lnSpc>
                          <a:spcPct val="104000"/>
                        </a:lnSpc>
                        <a:spcAft>
                          <a:spcPts val="0"/>
                        </a:spcAft>
                      </a:pPr>
                      <a:r>
                        <a:rPr lang="fr-FR" sz="2000" dirty="0">
                          <a:effectLst/>
                        </a:rPr>
                        <a:t>SECTEUR </a:t>
                      </a:r>
                      <a:endParaRPr lang="fr-FR" sz="20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tc>
                <a:tc>
                  <a:txBody>
                    <a:bodyPr/>
                    <a:lstStyle/>
                    <a:p>
                      <a:pPr marL="6350" indent="-6350" algn="ctr">
                        <a:lnSpc>
                          <a:spcPct val="104000"/>
                        </a:lnSpc>
                        <a:spcAft>
                          <a:spcPts val="0"/>
                        </a:spcAft>
                      </a:pPr>
                      <a:r>
                        <a:rPr lang="fr-FR" sz="2000">
                          <a:effectLst/>
                        </a:rPr>
                        <a:t>2026 </a:t>
                      </a:r>
                      <a:endParaRPr lang="fr-FR" sz="200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tc>
              </a:tr>
              <a:tr h="257985">
                <a:tc>
                  <a:txBody>
                    <a:bodyPr/>
                    <a:lstStyle/>
                    <a:p>
                      <a:pPr marL="6350" indent="-6350" algn="l">
                        <a:lnSpc>
                          <a:spcPct val="104000"/>
                        </a:lnSpc>
                        <a:spcAft>
                          <a:spcPts val="0"/>
                        </a:spcAft>
                      </a:pPr>
                      <a:r>
                        <a:rPr lang="fr-FR" sz="2000" dirty="0">
                          <a:solidFill>
                            <a:schemeClr val="tx1"/>
                          </a:solidFill>
                          <a:effectLst/>
                        </a:rPr>
                        <a:t>Domaine national </a:t>
                      </a:r>
                      <a:endParaRPr lang="fr-FR" sz="2000" dirty="0">
                        <a:solidFill>
                          <a:schemeClr val="tx1"/>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tc>
                <a:tc>
                  <a:txBody>
                    <a:bodyPr/>
                    <a:lstStyle/>
                    <a:p>
                      <a:pPr marL="6350" indent="-6350" algn="l">
                        <a:lnSpc>
                          <a:spcPct val="104000"/>
                        </a:lnSpc>
                        <a:spcAft>
                          <a:spcPts val="0"/>
                        </a:spcAft>
                      </a:pPr>
                      <a:r>
                        <a:rPr lang="fr-FR" sz="2000" dirty="0">
                          <a:effectLst/>
                        </a:rPr>
                        <a:t>                             </a:t>
                      </a:r>
                      <a:r>
                        <a:rPr lang="fr-FR" sz="2000" b="1" dirty="0">
                          <a:solidFill>
                            <a:srgbClr val="FF0000"/>
                          </a:solidFill>
                          <a:effectLst/>
                        </a:rPr>
                        <a:t>29 500 000 000</a:t>
                      </a:r>
                      <a:endParaRPr lang="fr-FR" sz="2000" b="1" dirty="0">
                        <a:solidFill>
                          <a:srgbClr val="FF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tc>
              </a:tr>
              <a:tr h="446683">
                <a:tc>
                  <a:txBody>
                    <a:bodyPr/>
                    <a:lstStyle/>
                    <a:p>
                      <a:pPr marL="6350" indent="457200" algn="l">
                        <a:lnSpc>
                          <a:spcPct val="104000"/>
                        </a:lnSpc>
                        <a:spcAft>
                          <a:spcPts val="0"/>
                        </a:spcAft>
                      </a:pPr>
                      <a:r>
                        <a:rPr lang="fr-FR" sz="2000" dirty="0">
                          <a:effectLst/>
                        </a:rPr>
                        <a:t>1-Concessions 	des 	terrains 	domaniaux 	destinés 	à l'investissements </a:t>
                      </a:r>
                      <a:endParaRPr lang="fr-FR" sz="20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tc>
                <a:tc>
                  <a:txBody>
                    <a:bodyPr/>
                    <a:lstStyle/>
                    <a:p>
                      <a:pPr marL="6350" indent="-6350" algn="l">
                        <a:lnSpc>
                          <a:spcPct val="104000"/>
                        </a:lnSpc>
                        <a:spcAft>
                          <a:spcPts val="0"/>
                        </a:spcAft>
                      </a:pPr>
                      <a:r>
                        <a:rPr lang="fr-FR" sz="2000">
                          <a:effectLst/>
                        </a:rPr>
                        <a:t>                               2 800 000 000</a:t>
                      </a:r>
                      <a:endParaRPr lang="fr-FR" sz="200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nchor="ctr"/>
                </a:tc>
              </a:tr>
              <a:tr h="235135">
                <a:tc>
                  <a:txBody>
                    <a:bodyPr/>
                    <a:lstStyle/>
                    <a:p>
                      <a:pPr marL="457200" indent="-6350" algn="l">
                        <a:lnSpc>
                          <a:spcPct val="104000"/>
                        </a:lnSpc>
                        <a:spcAft>
                          <a:spcPts val="0"/>
                        </a:spcAft>
                      </a:pPr>
                      <a:r>
                        <a:rPr lang="fr-FR" sz="2000" dirty="0">
                          <a:effectLst/>
                        </a:rPr>
                        <a:t>2-Cession des biens immobiliers du secteur public </a:t>
                      </a:r>
                      <a:endParaRPr lang="fr-FR" sz="20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tc>
                <a:tc>
                  <a:txBody>
                    <a:bodyPr/>
                    <a:lstStyle/>
                    <a:p>
                      <a:pPr marL="6350" indent="-6350" algn="l">
                        <a:lnSpc>
                          <a:spcPct val="104000"/>
                        </a:lnSpc>
                        <a:spcAft>
                          <a:spcPts val="0"/>
                        </a:spcAft>
                      </a:pPr>
                      <a:r>
                        <a:rPr lang="fr-FR" sz="2000">
                          <a:effectLst/>
                        </a:rPr>
                        <a:t>                               1 500 000 000</a:t>
                      </a:r>
                      <a:endParaRPr lang="fr-FR" sz="200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tc>
              </a:tr>
              <a:tr h="460688">
                <a:tc>
                  <a:txBody>
                    <a:bodyPr/>
                    <a:lstStyle/>
                    <a:p>
                      <a:pPr marL="6350" indent="457200" algn="just">
                        <a:lnSpc>
                          <a:spcPct val="104000"/>
                        </a:lnSpc>
                        <a:spcAft>
                          <a:spcPts val="0"/>
                        </a:spcAft>
                      </a:pPr>
                      <a:r>
                        <a:rPr lang="fr-FR" sz="2000" dirty="0">
                          <a:effectLst/>
                        </a:rPr>
                        <a:t>3-Concessions des terrains domaniaux dans le cadre de la réalisation du programme de logement aidé </a:t>
                      </a:r>
                      <a:endParaRPr lang="fr-FR" sz="20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tc>
                <a:tc>
                  <a:txBody>
                    <a:bodyPr/>
                    <a:lstStyle/>
                    <a:p>
                      <a:pPr marL="6350" indent="-6350" algn="l">
                        <a:lnSpc>
                          <a:spcPct val="104000"/>
                        </a:lnSpc>
                        <a:spcAft>
                          <a:spcPts val="0"/>
                        </a:spcAft>
                      </a:pPr>
                      <a:r>
                        <a:rPr lang="fr-FR" sz="2000">
                          <a:effectLst/>
                        </a:rPr>
                        <a:t>                             25 200 000 000</a:t>
                      </a:r>
                      <a:endParaRPr lang="fr-FR" sz="200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nchor="ctr"/>
                </a:tc>
              </a:tr>
              <a:tr h="269042">
                <a:tc>
                  <a:txBody>
                    <a:bodyPr/>
                    <a:lstStyle/>
                    <a:p>
                      <a:pPr marL="6350" indent="-6350" algn="l">
                        <a:lnSpc>
                          <a:spcPct val="104000"/>
                        </a:lnSpc>
                        <a:spcAft>
                          <a:spcPts val="0"/>
                        </a:spcAft>
                      </a:pPr>
                      <a:r>
                        <a:rPr lang="fr-FR" sz="2000" dirty="0">
                          <a:solidFill>
                            <a:schemeClr val="tx1"/>
                          </a:solidFill>
                          <a:effectLst/>
                        </a:rPr>
                        <a:t>Douanes</a:t>
                      </a:r>
                      <a:r>
                        <a:rPr lang="fr-FR" sz="2000" dirty="0">
                          <a:effectLst/>
                        </a:rPr>
                        <a:t> </a:t>
                      </a:r>
                      <a:endParaRPr lang="fr-FR" sz="20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tc>
                <a:tc>
                  <a:txBody>
                    <a:bodyPr/>
                    <a:lstStyle/>
                    <a:p>
                      <a:pPr marL="6350" indent="-6350" algn="l">
                        <a:lnSpc>
                          <a:spcPct val="104000"/>
                        </a:lnSpc>
                        <a:spcAft>
                          <a:spcPts val="0"/>
                        </a:spcAft>
                      </a:pPr>
                      <a:r>
                        <a:rPr lang="fr-FR" sz="2000" dirty="0">
                          <a:effectLst/>
                        </a:rPr>
                        <a:t>                           </a:t>
                      </a:r>
                      <a:r>
                        <a:rPr lang="fr-FR" sz="2000" b="1" dirty="0">
                          <a:solidFill>
                            <a:srgbClr val="FF0000"/>
                          </a:solidFill>
                          <a:effectLst/>
                        </a:rPr>
                        <a:t>443 542 179 050</a:t>
                      </a:r>
                      <a:endParaRPr lang="fr-FR" sz="2000" b="1" dirty="0">
                        <a:solidFill>
                          <a:srgbClr val="FF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tc>
              </a:tr>
              <a:tr h="240295">
                <a:tc>
                  <a:txBody>
                    <a:bodyPr/>
                    <a:lstStyle/>
                    <a:p>
                      <a:pPr marL="457200" indent="-6350" algn="l">
                        <a:lnSpc>
                          <a:spcPct val="104000"/>
                        </a:lnSpc>
                        <a:spcAft>
                          <a:spcPts val="0"/>
                        </a:spcAft>
                      </a:pPr>
                      <a:r>
                        <a:rPr lang="fr-FR" sz="2000" dirty="0">
                          <a:effectLst/>
                        </a:rPr>
                        <a:t>1-Droit de douanes </a:t>
                      </a:r>
                      <a:endParaRPr lang="fr-FR" sz="20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tc>
                <a:tc>
                  <a:txBody>
                    <a:bodyPr/>
                    <a:lstStyle/>
                    <a:p>
                      <a:pPr marL="6350" indent="-6350" algn="l">
                        <a:lnSpc>
                          <a:spcPct val="104000"/>
                        </a:lnSpc>
                        <a:spcAft>
                          <a:spcPts val="0"/>
                        </a:spcAft>
                      </a:pPr>
                      <a:r>
                        <a:rPr lang="fr-FR" sz="2000">
                          <a:effectLst/>
                        </a:rPr>
                        <a:t>                           279 652 927 065</a:t>
                      </a:r>
                      <a:endParaRPr lang="fr-FR" sz="200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tc>
              </a:tr>
              <a:tr h="220762">
                <a:tc>
                  <a:txBody>
                    <a:bodyPr/>
                    <a:lstStyle/>
                    <a:p>
                      <a:pPr marL="6350" indent="-6350" algn="ctr">
                        <a:lnSpc>
                          <a:spcPct val="104000"/>
                        </a:lnSpc>
                        <a:spcAft>
                          <a:spcPts val="0"/>
                        </a:spcAft>
                      </a:pPr>
                      <a:r>
                        <a:rPr lang="fr-FR" sz="2000" dirty="0">
                          <a:effectLst/>
                        </a:rPr>
                        <a:t>2-Taxe sur la Valeur Ajoutée (TVA) à l'importation </a:t>
                      </a:r>
                      <a:endParaRPr lang="fr-FR" sz="20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tc>
                <a:tc>
                  <a:txBody>
                    <a:bodyPr/>
                    <a:lstStyle/>
                    <a:p>
                      <a:pPr marL="6350" indent="-6350" algn="l">
                        <a:lnSpc>
                          <a:spcPct val="104000"/>
                        </a:lnSpc>
                        <a:spcAft>
                          <a:spcPts val="0"/>
                        </a:spcAft>
                      </a:pPr>
                      <a:r>
                        <a:rPr lang="fr-FR" sz="2000">
                          <a:effectLst/>
                        </a:rPr>
                        <a:t>                           163 889 251 984</a:t>
                      </a:r>
                      <a:endParaRPr lang="fr-FR" sz="200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tc>
              </a:tr>
              <a:tr h="485749">
                <a:tc>
                  <a:txBody>
                    <a:bodyPr/>
                    <a:lstStyle/>
                    <a:p>
                      <a:pPr marL="6350" indent="-6350" algn="l">
                        <a:lnSpc>
                          <a:spcPct val="104000"/>
                        </a:lnSpc>
                        <a:spcAft>
                          <a:spcPts val="310"/>
                        </a:spcAft>
                      </a:pPr>
                      <a:r>
                        <a:rPr lang="fr-FR" sz="2000" dirty="0">
                          <a:solidFill>
                            <a:schemeClr val="tx1"/>
                          </a:solidFill>
                          <a:effectLst/>
                        </a:rPr>
                        <a:t>Impôts</a:t>
                      </a:r>
                      <a:r>
                        <a:rPr lang="fr-FR" sz="2000" dirty="0">
                          <a:effectLst/>
                        </a:rPr>
                        <a:t>  </a:t>
                      </a:r>
                      <a:endParaRPr lang="fr-FR" sz="2000" dirty="0" smtClean="0">
                        <a:effectLst/>
                      </a:endParaRPr>
                    </a:p>
                    <a:p>
                      <a:pPr marL="6350" indent="-6350" algn="l">
                        <a:lnSpc>
                          <a:spcPct val="104000"/>
                        </a:lnSpc>
                        <a:spcAft>
                          <a:spcPts val="310"/>
                        </a:spcAft>
                      </a:pPr>
                      <a:r>
                        <a:rPr lang="fr-FR" sz="2000" dirty="0" smtClean="0">
                          <a:effectLst/>
                        </a:rPr>
                        <a:t>Dispositifs </a:t>
                      </a:r>
                      <a:r>
                        <a:rPr lang="fr-FR" sz="2000" dirty="0">
                          <a:effectLst/>
                        </a:rPr>
                        <a:t>	de 	promotion 	d'investissement 	et </a:t>
                      </a:r>
                      <a:endParaRPr lang="fr-FR" sz="20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tc>
                <a:tc>
                  <a:txBody>
                    <a:bodyPr/>
                    <a:lstStyle/>
                    <a:p>
                      <a:pPr marL="6350" indent="-6350" algn="l">
                        <a:lnSpc>
                          <a:spcPct val="104000"/>
                        </a:lnSpc>
                        <a:spcAft>
                          <a:spcPts val="0"/>
                        </a:spcAft>
                      </a:pPr>
                      <a:r>
                        <a:rPr lang="fr-FR" sz="2000" dirty="0">
                          <a:effectLst/>
                        </a:rPr>
                        <a:t>                           </a:t>
                      </a:r>
                      <a:r>
                        <a:rPr lang="fr-FR" sz="2000" b="1" dirty="0">
                          <a:solidFill>
                            <a:srgbClr val="FF0000"/>
                          </a:solidFill>
                          <a:effectLst/>
                        </a:rPr>
                        <a:t>115 586 261 774</a:t>
                      </a:r>
                      <a:endParaRPr lang="fr-FR" sz="2000" b="1" dirty="0">
                        <a:solidFill>
                          <a:srgbClr val="FF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tc>
              </a:tr>
              <a:tr h="633169">
                <a:tc>
                  <a:txBody>
                    <a:bodyPr/>
                    <a:lstStyle/>
                    <a:p>
                      <a:pPr marL="6350" indent="-6350" algn="l">
                        <a:lnSpc>
                          <a:spcPct val="104000"/>
                        </a:lnSpc>
                        <a:spcAft>
                          <a:spcPts val="1260"/>
                        </a:spcAft>
                      </a:pPr>
                      <a:r>
                        <a:rPr lang="fr-FR" sz="2000" dirty="0">
                          <a:effectLst/>
                        </a:rPr>
                        <a:t>d'encouragement à l'emploi  </a:t>
                      </a:r>
                    </a:p>
                    <a:p>
                      <a:pPr marL="6350" indent="-6350" algn="r">
                        <a:lnSpc>
                          <a:spcPct val="104000"/>
                        </a:lnSpc>
                        <a:spcAft>
                          <a:spcPts val="0"/>
                        </a:spcAft>
                      </a:pPr>
                      <a:r>
                        <a:rPr lang="fr-FR" sz="2000" dirty="0">
                          <a:effectLst/>
                        </a:rPr>
                        <a:t>Exonération en matière de TVA accordées au profit des </a:t>
                      </a:r>
                      <a:endParaRPr lang="fr-FR" sz="20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tc>
                <a:tc>
                  <a:txBody>
                    <a:bodyPr/>
                    <a:lstStyle/>
                    <a:p>
                      <a:pPr marL="6350" indent="-6350" algn="l">
                        <a:lnSpc>
                          <a:spcPct val="104000"/>
                        </a:lnSpc>
                        <a:spcAft>
                          <a:spcPts val="0"/>
                        </a:spcAft>
                      </a:pPr>
                      <a:r>
                        <a:rPr lang="fr-FR" sz="2000" dirty="0">
                          <a:effectLst/>
                        </a:rPr>
                        <a:t>                           115 420 896 866</a:t>
                      </a:r>
                      <a:endParaRPr lang="fr-FR" sz="20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tc>
              </a:tr>
              <a:tr h="583046">
                <a:tc>
                  <a:txBody>
                    <a:bodyPr/>
                    <a:lstStyle/>
                    <a:p>
                      <a:pPr marL="6350" indent="-6350" algn="just">
                        <a:lnSpc>
                          <a:spcPct val="104000"/>
                        </a:lnSpc>
                        <a:spcAft>
                          <a:spcPts val="0"/>
                        </a:spcAft>
                      </a:pPr>
                      <a:r>
                        <a:rPr lang="fr-FR" sz="2000">
                          <a:effectLst/>
                        </a:rPr>
                        <a:t>missions, agents diplomatiques et consulaires ainsi que des organisations internationales, accréditées en Algérie </a:t>
                      </a:r>
                      <a:endParaRPr lang="fr-FR" sz="200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tc>
                <a:tc>
                  <a:txBody>
                    <a:bodyPr/>
                    <a:lstStyle/>
                    <a:p>
                      <a:pPr marL="6350" indent="-6350" algn="l">
                        <a:lnSpc>
                          <a:spcPct val="104000"/>
                        </a:lnSpc>
                        <a:spcAft>
                          <a:spcPts val="0"/>
                        </a:spcAft>
                      </a:pPr>
                      <a:r>
                        <a:rPr lang="fr-FR" sz="2000" dirty="0">
                          <a:effectLst/>
                        </a:rPr>
                        <a:t>                                  165 364 908</a:t>
                      </a:r>
                      <a:endParaRPr lang="fr-FR" sz="20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tc>
              </a:tr>
              <a:tr h="277887">
                <a:tc>
                  <a:txBody>
                    <a:bodyPr/>
                    <a:lstStyle/>
                    <a:p>
                      <a:pPr marL="6350" indent="-6350" algn="l">
                        <a:lnSpc>
                          <a:spcPct val="104000"/>
                        </a:lnSpc>
                        <a:spcAft>
                          <a:spcPts val="0"/>
                        </a:spcAft>
                      </a:pPr>
                      <a:r>
                        <a:rPr lang="fr-FR" sz="2000">
                          <a:effectLst/>
                        </a:rPr>
                        <a:t>Total des Dépenses Fiscales  </a:t>
                      </a:r>
                      <a:endParaRPr lang="fr-FR" sz="200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tc>
                <a:tc>
                  <a:txBody>
                    <a:bodyPr/>
                    <a:lstStyle/>
                    <a:p>
                      <a:pPr marL="6350" indent="-6350" algn="l">
                        <a:lnSpc>
                          <a:spcPct val="104000"/>
                        </a:lnSpc>
                        <a:spcAft>
                          <a:spcPts val="0"/>
                        </a:spcAft>
                      </a:pPr>
                      <a:r>
                        <a:rPr lang="fr-FR" sz="2000" dirty="0">
                          <a:effectLst/>
                        </a:rPr>
                        <a:t>                </a:t>
                      </a:r>
                      <a:r>
                        <a:rPr lang="fr-FR" sz="2000" b="1" dirty="0">
                          <a:solidFill>
                            <a:srgbClr val="FF0000"/>
                          </a:solidFill>
                          <a:effectLst/>
                        </a:rPr>
                        <a:t>588 628 440 824  </a:t>
                      </a:r>
                      <a:endParaRPr lang="fr-FR" sz="2000" b="1" dirty="0">
                        <a:solidFill>
                          <a:srgbClr val="FF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tc>
              </a:tr>
            </a:tbl>
          </a:graphicData>
        </a:graphic>
      </p:graphicFrame>
    </p:spTree>
    <p:extLst>
      <p:ext uri="{BB962C8B-B14F-4D97-AF65-F5344CB8AC3E}">
        <p14:creationId xmlns:p14="http://schemas.microsoft.com/office/powerpoint/2010/main" val="497666519"/>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124841" indent="0" algn="just">
              <a:spcAft>
                <a:spcPts val="0"/>
              </a:spcAft>
              <a:buNone/>
            </a:pPr>
            <a:r>
              <a:rPr lang="fr-FR" sz="2400" dirty="0">
                <a:solidFill>
                  <a:srgbClr val="000000"/>
                </a:solidFill>
                <a:latin typeface="Calibri" panose="020F0502020204030204" pitchFamily="34" charset="0"/>
                <a:ea typeface="Book Antiqua" panose="02040602050305030304" pitchFamily="18" charset="0"/>
                <a:cs typeface="Calibri" panose="020F0502020204030204" pitchFamily="34" charset="0"/>
              </a:rPr>
              <a:t> </a:t>
            </a:r>
            <a:r>
              <a:rPr lang="fr-FR" sz="2000" dirty="0">
                <a:latin typeface="Calibri" panose="020F0502020204030204" pitchFamily="34" charset="0"/>
                <a:ea typeface="Calibri" panose="020F0502020204030204" pitchFamily="34" charset="0"/>
                <a:cs typeface="Calibri" panose="020F0502020204030204" pitchFamily="34" charset="0"/>
              </a:rPr>
              <a:t> </a:t>
            </a:r>
            <a:r>
              <a:rPr lang="fr-FR" sz="1800" dirty="0">
                <a:ea typeface="Times New Roman" panose="02020603050405020304" pitchFamily="18" charset="0"/>
                <a:cs typeface="Calibri" panose="020F0502020204030204" pitchFamily="34" charset="0"/>
              </a:rPr>
              <a:t> </a:t>
            </a:r>
            <a:endParaRPr lang="fr-FR" sz="1800" dirty="0"/>
          </a:p>
          <a:p>
            <a:pPr marL="0" lvl="0" indent="0" algn="just">
              <a:spcAft>
                <a:spcPts val="0"/>
              </a:spcAft>
              <a:buNone/>
            </a:pPr>
            <a:endParaRPr lang="fr-FR" sz="1800" b="1" dirty="0" smtClean="0">
              <a:solidFill>
                <a:srgbClr val="000000"/>
              </a:solidFill>
              <a:ea typeface="Times New Roman" panose="02020603050405020304" pitchFamily="18" charset="0"/>
              <a:cs typeface="Calibri" panose="020F0502020204030204" pitchFamily="34" charset="0"/>
            </a:endParaRPr>
          </a:p>
          <a:p>
            <a:pPr marL="0" lvl="0" indent="0" algn="just">
              <a:spcAft>
                <a:spcPts val="0"/>
              </a:spcAft>
              <a:buNone/>
            </a:pPr>
            <a:endParaRPr lang="fr-FR" sz="1800" b="1" dirty="0">
              <a:solidFill>
                <a:srgbClr val="000000"/>
              </a:solidFill>
              <a:ea typeface="Times New Roman" panose="02020603050405020304" pitchFamily="18" charset="0"/>
              <a:cs typeface="Calibri" panose="020F0502020204030204" pitchFamily="34" charset="0"/>
            </a:endParaRPr>
          </a:p>
          <a:p>
            <a:pPr marL="0" lvl="0" indent="0" algn="just">
              <a:spcAft>
                <a:spcPts val="0"/>
              </a:spcAft>
              <a:buNone/>
            </a:pPr>
            <a:endParaRPr lang="fr-FR" sz="1800" b="1" dirty="0" smtClean="0">
              <a:solidFill>
                <a:srgbClr val="000000"/>
              </a:solidFill>
              <a:ea typeface="Times New Roman" panose="02020603050405020304" pitchFamily="18" charset="0"/>
              <a:cs typeface="Calibri" panose="020F0502020204030204" pitchFamily="34" charset="0"/>
            </a:endParaRPr>
          </a:p>
          <a:p>
            <a:pPr marL="0" lvl="0" indent="0" algn="just">
              <a:spcAft>
                <a:spcPts val="0"/>
              </a:spcAft>
              <a:buNone/>
            </a:pPr>
            <a:endParaRPr lang="fr-FR" sz="1800" b="1" dirty="0">
              <a:solidFill>
                <a:srgbClr val="000000"/>
              </a:solidFill>
              <a:ea typeface="Times New Roman" panose="02020603050405020304" pitchFamily="18" charset="0"/>
              <a:cs typeface="Calibri" panose="020F0502020204030204" pitchFamily="34" charset="0"/>
            </a:endParaRPr>
          </a:p>
          <a:p>
            <a:pPr marL="0" lvl="0" indent="0" algn="just">
              <a:spcAft>
                <a:spcPts val="0"/>
              </a:spcAft>
              <a:buNone/>
            </a:pPr>
            <a:endParaRPr lang="fr-FR" sz="1800" b="1" dirty="0" smtClean="0">
              <a:solidFill>
                <a:srgbClr val="000000"/>
              </a:solidFill>
              <a:ea typeface="Times New Roman" panose="02020603050405020304" pitchFamily="18" charset="0"/>
              <a:cs typeface="Calibri" panose="020F0502020204030204" pitchFamily="34" charset="0"/>
            </a:endParaRPr>
          </a:p>
          <a:p>
            <a:pPr marL="0" lvl="0" indent="0" algn="ctr">
              <a:spcAft>
                <a:spcPts val="0"/>
              </a:spcAft>
              <a:buNone/>
            </a:pPr>
            <a:r>
              <a:rPr lang="fr-FR" sz="2800" b="1" dirty="0" smtClean="0">
                <a:solidFill>
                  <a:srgbClr val="000000"/>
                </a:solidFill>
                <a:ea typeface="Times New Roman" panose="02020603050405020304" pitchFamily="18" charset="0"/>
                <a:cs typeface="Calibri" panose="020F0502020204030204" pitchFamily="34" charset="0"/>
              </a:rPr>
              <a:t>XII- Analyse </a:t>
            </a:r>
            <a:r>
              <a:rPr lang="fr-FR" sz="2800" b="1" dirty="0">
                <a:solidFill>
                  <a:srgbClr val="000000"/>
                </a:solidFill>
                <a:ea typeface="Times New Roman" panose="02020603050405020304" pitchFamily="18" charset="0"/>
                <a:cs typeface="Calibri" panose="020F0502020204030204" pitchFamily="34" charset="0"/>
              </a:rPr>
              <a:t>des mesures de réaménagement des procédures fiscales de contrôle et de contentieux</a:t>
            </a:r>
            <a:endParaRPr lang="fr-FR" sz="2800" dirty="0"/>
          </a:p>
          <a:p>
            <a:pPr marL="124841" indent="0" algn="just">
              <a:spcAft>
                <a:spcPts val="0"/>
              </a:spcAft>
              <a:buNone/>
            </a:pPr>
            <a:r>
              <a:rPr lang="fr-FR" sz="2800" b="1" dirty="0">
                <a:ea typeface="Times New Roman" panose="02020603050405020304" pitchFamily="18" charset="0"/>
                <a:cs typeface="Calibri" panose="020F0502020204030204" pitchFamily="34" charset="0"/>
              </a:rPr>
              <a:t> </a:t>
            </a:r>
            <a:endParaRPr lang="fr-FR" sz="2800" dirty="0">
              <a:effectLst/>
            </a:endParaRPr>
          </a:p>
        </p:txBody>
      </p:sp>
    </p:spTree>
    <p:extLst>
      <p:ext uri="{BB962C8B-B14F-4D97-AF65-F5344CB8AC3E}">
        <p14:creationId xmlns:p14="http://schemas.microsoft.com/office/powerpoint/2010/main" val="3674928547"/>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fontScale="85000" lnSpcReduction="10000"/>
          </a:bodyPr>
          <a:lstStyle/>
          <a:p>
            <a:r>
              <a:rPr lang="fr-FR" b="1" dirty="0"/>
              <a:t>-Art de LF 2026 :</a:t>
            </a:r>
            <a:r>
              <a:rPr lang="fr-FR" dirty="0"/>
              <a:t> </a:t>
            </a:r>
            <a:r>
              <a:rPr lang="fr-FR" dirty="0" smtClean="0"/>
              <a:t>72</a:t>
            </a:r>
            <a:endParaRPr lang="fr-FR" dirty="0"/>
          </a:p>
          <a:p>
            <a:r>
              <a:rPr lang="fr-FR" b="1" dirty="0"/>
              <a:t>-Art modifié :</a:t>
            </a:r>
            <a:r>
              <a:rPr lang="fr-FR" dirty="0"/>
              <a:t> 20-1 du CPF</a:t>
            </a:r>
          </a:p>
          <a:p>
            <a:r>
              <a:rPr lang="fr-FR" b="1" dirty="0"/>
              <a:t>-Objet de la mesure :</a:t>
            </a:r>
            <a:r>
              <a:rPr lang="fr-FR" dirty="0"/>
              <a:t> obligation de présentation de la CAE et des états financiers consolidés</a:t>
            </a:r>
          </a:p>
          <a:p>
            <a:r>
              <a:rPr lang="fr-FR" b="1" dirty="0"/>
              <a:t>-Objectif de la mesure :</a:t>
            </a:r>
            <a:r>
              <a:rPr lang="fr-FR" dirty="0"/>
              <a:t> renforcement et approfondissement des opérations de </a:t>
            </a:r>
            <a:r>
              <a:rPr lang="fr-FR" dirty="0" smtClean="0"/>
              <a:t>contrôle</a:t>
            </a:r>
            <a:r>
              <a:rPr lang="fr-FR" dirty="0"/>
              <a:t> </a:t>
            </a:r>
          </a:p>
          <a:p>
            <a:pPr marL="82296" indent="0">
              <a:buNone/>
            </a:pPr>
            <a:r>
              <a:rPr lang="fr-FR" dirty="0" smtClean="0"/>
              <a:t>	</a:t>
            </a:r>
          </a:p>
          <a:p>
            <a:pPr marL="82296" indent="0">
              <a:buNone/>
            </a:pPr>
            <a:r>
              <a:rPr lang="fr-FR" dirty="0"/>
              <a:t>	</a:t>
            </a:r>
            <a:r>
              <a:rPr lang="fr-FR" dirty="0" smtClean="0"/>
              <a:t>Les </a:t>
            </a:r>
            <a:r>
              <a:rPr lang="fr-FR" dirty="0"/>
              <a:t>contribuables qui tiennent une </a:t>
            </a:r>
            <a:r>
              <a:rPr lang="fr-FR" b="1" dirty="0"/>
              <a:t>comptabilité analytique</a:t>
            </a:r>
            <a:r>
              <a:rPr lang="fr-FR" dirty="0"/>
              <a:t> sont tenus de la présenter, aux vérificateurs de comptabilité. </a:t>
            </a:r>
          </a:p>
          <a:p>
            <a:pPr marL="82296" indent="0">
              <a:buNone/>
            </a:pPr>
            <a:r>
              <a:rPr lang="fr-FR" dirty="0"/>
              <a:t> 	Les contribuables qui établissent, des </a:t>
            </a:r>
            <a:r>
              <a:rPr lang="fr-FR" b="1" dirty="0"/>
              <a:t>états financiers consolidés</a:t>
            </a:r>
            <a:r>
              <a:rPr lang="fr-FR" dirty="0"/>
              <a:t> et des comptes combinés, sont tenus de les présenter, aux vérificateurs de comptabilité. </a:t>
            </a:r>
          </a:p>
          <a:p>
            <a:pPr marL="82296" indent="0">
              <a:buNone/>
            </a:pPr>
            <a:endParaRPr lang="fr-FR" dirty="0"/>
          </a:p>
          <a:p>
            <a:pPr marL="82296" indent="0">
              <a:buNone/>
            </a:pPr>
            <a:r>
              <a:rPr lang="fr-FR" b="1" dirty="0"/>
              <a:t>Q : est-ce que la tenue d’une comptabilité analytique est obligatoire ? </a:t>
            </a:r>
            <a:endParaRPr lang="fr-FR" dirty="0"/>
          </a:p>
        </p:txBody>
      </p:sp>
    </p:spTree>
    <p:extLst>
      <p:ext uri="{BB962C8B-B14F-4D97-AF65-F5344CB8AC3E}">
        <p14:creationId xmlns:p14="http://schemas.microsoft.com/office/powerpoint/2010/main" val="1729392710"/>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fontScale="85000" lnSpcReduction="20000"/>
          </a:bodyPr>
          <a:lstStyle/>
          <a:p>
            <a:r>
              <a:rPr lang="fr-FR" b="1" dirty="0"/>
              <a:t>-Art de LF 2026 :</a:t>
            </a:r>
            <a:r>
              <a:rPr lang="fr-FR" dirty="0"/>
              <a:t> </a:t>
            </a:r>
            <a:r>
              <a:rPr lang="fr-FR" dirty="0" smtClean="0"/>
              <a:t>74</a:t>
            </a:r>
            <a:endParaRPr lang="fr-FR" dirty="0"/>
          </a:p>
          <a:p>
            <a:r>
              <a:rPr lang="fr-FR" b="1" dirty="0"/>
              <a:t>-Art modifié :</a:t>
            </a:r>
            <a:r>
              <a:rPr lang="fr-FR" dirty="0"/>
              <a:t> création nouvel art -20 ter du CPF</a:t>
            </a:r>
          </a:p>
          <a:p>
            <a:r>
              <a:rPr lang="fr-FR" b="1" dirty="0"/>
              <a:t>-Objet de la mesure :</a:t>
            </a:r>
            <a:r>
              <a:rPr lang="fr-FR" dirty="0"/>
              <a:t> contrôle des comptabilités tenues au moyen de systèmes informatiques</a:t>
            </a:r>
          </a:p>
          <a:p>
            <a:r>
              <a:rPr lang="fr-FR" b="1" dirty="0"/>
              <a:t>-Objectif de la mesure :</a:t>
            </a:r>
            <a:r>
              <a:rPr lang="fr-FR" dirty="0"/>
              <a:t> renforcement et approfondissement des opérations de contrôle</a:t>
            </a:r>
          </a:p>
          <a:p>
            <a:pPr marL="82296" indent="0">
              <a:buNone/>
            </a:pPr>
            <a:endParaRPr lang="fr-FR" dirty="0"/>
          </a:p>
          <a:p>
            <a:pPr marL="82296" indent="0">
              <a:buNone/>
            </a:pPr>
            <a:r>
              <a:rPr lang="fr-FR" dirty="0" smtClean="0"/>
              <a:t>	</a:t>
            </a:r>
            <a:r>
              <a:rPr lang="fr-FR" b="1" dirty="0">
                <a:solidFill>
                  <a:srgbClr val="0070C0"/>
                </a:solidFill>
              </a:rPr>
              <a:t>3.2. Procédures de vérification de la comptabilité informatisée : (art 74 et 82 LF 2026) </a:t>
            </a:r>
            <a:endParaRPr lang="fr-FR" b="1" dirty="0" smtClean="0">
              <a:solidFill>
                <a:srgbClr val="0070C0"/>
              </a:solidFill>
            </a:endParaRPr>
          </a:p>
          <a:p>
            <a:pPr marL="82296" indent="0">
              <a:buNone/>
            </a:pPr>
            <a:r>
              <a:rPr lang="fr-FR" dirty="0" smtClean="0"/>
              <a:t>● </a:t>
            </a:r>
            <a:r>
              <a:rPr lang="fr-FR" b="1" dirty="0"/>
              <a:t>Communication des fichiers </a:t>
            </a:r>
            <a:r>
              <a:rPr lang="fr-FR" dirty="0"/>
              <a:t>: Le contribuable doit fournir au vérificateur, dès la première intervention, une copie dématérialisée des fichiers des écritures comptables (données et traitements) ; </a:t>
            </a:r>
          </a:p>
          <a:p>
            <a:pPr marL="82296" indent="0">
              <a:buNone/>
            </a:pPr>
            <a:r>
              <a:rPr lang="fr-FR" dirty="0"/>
              <a:t>● </a:t>
            </a:r>
            <a:r>
              <a:rPr lang="fr-FR" b="1" dirty="0"/>
              <a:t>Contrôle inopiné </a:t>
            </a:r>
            <a:r>
              <a:rPr lang="fr-FR" dirty="0"/>
              <a:t>: La procédure est explicitée, incluant notamment la possibilité de scellement des fichiers informatiques. </a:t>
            </a:r>
          </a:p>
          <a:p>
            <a:pPr marL="82296" indent="0">
              <a:buNone/>
            </a:pPr>
            <a:r>
              <a:rPr lang="fr-FR" dirty="0"/>
              <a:t>● </a:t>
            </a:r>
            <a:r>
              <a:rPr lang="fr-FR" b="1" dirty="0"/>
              <a:t>Retraitement des fichiers </a:t>
            </a:r>
            <a:r>
              <a:rPr lang="fr-FR" dirty="0"/>
              <a:t>: Les cas autorisant le vérificateur à procéder au retraitement des fichiers sont clairement énoncés, ainsi que la procédure à suivre. </a:t>
            </a:r>
          </a:p>
        </p:txBody>
      </p:sp>
    </p:spTree>
    <p:extLst>
      <p:ext uri="{BB962C8B-B14F-4D97-AF65-F5344CB8AC3E}">
        <p14:creationId xmlns:p14="http://schemas.microsoft.com/office/powerpoint/2010/main" val="2830941512"/>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fontScale="70000" lnSpcReduction="20000"/>
          </a:bodyPr>
          <a:lstStyle/>
          <a:p>
            <a:endParaRPr lang="fr-FR" b="1" dirty="0" smtClean="0"/>
          </a:p>
          <a:p>
            <a:r>
              <a:rPr lang="fr-FR" b="1" dirty="0" smtClean="0"/>
              <a:t>-</a:t>
            </a:r>
            <a:r>
              <a:rPr lang="fr-FR" b="1" dirty="0"/>
              <a:t>Art de LF 2026 :</a:t>
            </a:r>
            <a:r>
              <a:rPr lang="fr-FR" dirty="0"/>
              <a:t> </a:t>
            </a:r>
            <a:r>
              <a:rPr lang="fr-FR" dirty="0" smtClean="0"/>
              <a:t>74</a:t>
            </a:r>
            <a:endParaRPr lang="fr-FR" dirty="0"/>
          </a:p>
          <a:p>
            <a:r>
              <a:rPr lang="fr-FR" b="1" dirty="0"/>
              <a:t>-Art modifié :</a:t>
            </a:r>
            <a:r>
              <a:rPr lang="fr-FR" dirty="0"/>
              <a:t> création nouvel art -20 ter du CPF</a:t>
            </a:r>
          </a:p>
          <a:p>
            <a:r>
              <a:rPr lang="fr-FR" b="1" dirty="0"/>
              <a:t>-Objet de la mesure :</a:t>
            </a:r>
            <a:r>
              <a:rPr lang="fr-FR" dirty="0"/>
              <a:t> contrôle des comptabilités tenues au moyen de systèmes informatiques</a:t>
            </a:r>
          </a:p>
          <a:p>
            <a:r>
              <a:rPr lang="fr-FR" b="1" dirty="0"/>
              <a:t>-Objectif de la mesure :</a:t>
            </a:r>
            <a:r>
              <a:rPr lang="fr-FR" dirty="0"/>
              <a:t> renforcement et approfondissement des opérations de contrôle</a:t>
            </a:r>
          </a:p>
          <a:p>
            <a:pPr marL="82296" indent="0">
              <a:buNone/>
            </a:pPr>
            <a:endParaRPr lang="fr-FR" dirty="0"/>
          </a:p>
          <a:p>
            <a:pPr marL="82296" indent="0">
              <a:buNone/>
            </a:pPr>
            <a:r>
              <a:rPr lang="fr-FR" dirty="0"/>
              <a:t>	</a:t>
            </a:r>
            <a:r>
              <a:rPr lang="fr-FR" b="1" dirty="0" smtClean="0">
                <a:solidFill>
                  <a:srgbClr val="0070C0"/>
                </a:solidFill>
              </a:rPr>
              <a:t>3.2</a:t>
            </a:r>
            <a:r>
              <a:rPr lang="fr-FR" b="1" dirty="0">
                <a:solidFill>
                  <a:srgbClr val="0070C0"/>
                </a:solidFill>
              </a:rPr>
              <a:t>. Procédures de vérification de la comptabilité informatisée : (art 74 et 82 LF 2026)</a:t>
            </a:r>
            <a:r>
              <a:rPr lang="fr-FR" dirty="0"/>
              <a:t> </a:t>
            </a:r>
            <a:endParaRPr lang="fr-FR" dirty="0" smtClean="0"/>
          </a:p>
          <a:p>
            <a:pPr marL="82296" indent="0">
              <a:buNone/>
            </a:pPr>
            <a:endParaRPr lang="fr-FR" dirty="0" smtClean="0"/>
          </a:p>
          <a:p>
            <a:pPr marL="82296" indent="0">
              <a:buNone/>
            </a:pPr>
            <a:r>
              <a:rPr lang="fr-FR" dirty="0" smtClean="0"/>
              <a:t>● </a:t>
            </a:r>
            <a:r>
              <a:rPr lang="fr-FR" b="1" dirty="0"/>
              <a:t>Prolongation des délais :</a:t>
            </a:r>
            <a:r>
              <a:rPr lang="fr-FR" dirty="0"/>
              <a:t> La durée de la vérification sur place est prolongée de 30 jours pour le contrôle d'une comptabilité informatisée. </a:t>
            </a:r>
          </a:p>
          <a:p>
            <a:pPr marL="82296" indent="0">
              <a:buNone/>
            </a:pPr>
            <a:r>
              <a:rPr lang="fr-FR" dirty="0"/>
              <a:t>● </a:t>
            </a:r>
            <a:r>
              <a:rPr lang="fr-FR" b="1" dirty="0"/>
              <a:t>Confidentialité et destruction </a:t>
            </a:r>
            <a:r>
              <a:rPr lang="fr-FR" dirty="0"/>
              <a:t>: À la clôture de la vérification, toutes les copies de fichiers en possession du vérificateur sont détruites en présence du contribuable. </a:t>
            </a:r>
          </a:p>
          <a:p>
            <a:pPr marL="82296" indent="0">
              <a:buNone/>
            </a:pPr>
            <a:r>
              <a:rPr lang="fr-FR" dirty="0"/>
              <a:t>● </a:t>
            </a:r>
            <a:r>
              <a:rPr lang="fr-FR" b="1" dirty="0"/>
              <a:t>Durée de conservation </a:t>
            </a:r>
            <a:r>
              <a:rPr lang="fr-FR" dirty="0"/>
              <a:t>: L'obligation de conservation des données et fichiers tenus sur support informatique est alignée sur celle des documents papier. Les éléments soumis au contrôle (informations, données, traitements, documentation technique) doivent être conservés pendant 6 ans après l'année de référence</a:t>
            </a:r>
            <a:r>
              <a:rPr lang="fr-FR" dirty="0" smtClean="0"/>
              <a:t>.</a:t>
            </a:r>
          </a:p>
        </p:txBody>
      </p:sp>
    </p:spTree>
    <p:extLst>
      <p:ext uri="{BB962C8B-B14F-4D97-AF65-F5344CB8AC3E}">
        <p14:creationId xmlns:p14="http://schemas.microsoft.com/office/powerpoint/2010/main" val="3657732555"/>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82296" indent="0">
              <a:buNone/>
            </a:pPr>
            <a:endParaRPr lang="fr-FR" dirty="0"/>
          </a:p>
          <a:p>
            <a:pPr marL="82296" indent="0">
              <a:buNone/>
            </a:pPr>
            <a:r>
              <a:rPr lang="fr-FR" dirty="0" smtClean="0"/>
              <a:t>	Lorsque </a:t>
            </a:r>
            <a:r>
              <a:rPr lang="fr-FR" dirty="0"/>
              <a:t>la comptabilité est tenue au moyen de systèmes informatiques, le contrôle porte sur l'ensemble des informations, données et traitements informatiques qui concourent directement ou indirectement à la formation des résultats comptables ou fiscaux et à l'élaboration des déclarations rendues obligatoires par la législation fiscale en vigueur, ainsi que sur la documentation relative aux analyses, à la programmation et à l'exécution des traitements. </a:t>
            </a:r>
          </a:p>
        </p:txBody>
      </p:sp>
    </p:spTree>
    <p:extLst>
      <p:ext uri="{BB962C8B-B14F-4D97-AF65-F5344CB8AC3E}">
        <p14:creationId xmlns:p14="http://schemas.microsoft.com/office/powerpoint/2010/main" val="1137854225"/>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endParaRPr lang="fr-FR" dirty="0" smtClean="0"/>
          </a:p>
          <a:p>
            <a:r>
              <a:rPr lang="fr-FR" dirty="0" smtClean="0"/>
              <a:t>Lorsque </a:t>
            </a:r>
            <a:r>
              <a:rPr lang="fr-FR" dirty="0"/>
              <a:t>la comptabilité est tenue au moyen de systèmes informatiques, le contribuable qui fait l'objet d'une vérification générale ou ponctuelle de comptabilité, doit remettre, sous forme dématérialisée, à la date de la première intervention sur place, une copie des fichiers des écritures comptables tenues conformément à la législation et à la réglementation comptables en vigueur, et présentés suivant les spécifications techniques fixées par arrêté du ministre chargé des finances. </a:t>
            </a:r>
          </a:p>
        </p:txBody>
      </p:sp>
    </p:spTree>
    <p:extLst>
      <p:ext uri="{BB962C8B-B14F-4D97-AF65-F5344CB8AC3E}">
        <p14:creationId xmlns:p14="http://schemas.microsoft.com/office/powerpoint/2010/main" val="597091768"/>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fontScale="92500" lnSpcReduction="10000"/>
          </a:bodyPr>
          <a:lstStyle/>
          <a:p>
            <a:r>
              <a:rPr lang="fr-FR" dirty="0"/>
              <a:t>Lors de la remise de l’avis de vérification, le vérificateur peut, dans le cadre du contrôle inopiné prévu par l’article 20-4 du présent code, solliciter la remise de deux (2) copies des fichiers relatifs aux informations, données et traitements informatiques ainsi que de la documentation relative aux analyses, à la programmation et à l'exécution des traitements. </a:t>
            </a:r>
          </a:p>
          <a:p>
            <a:r>
              <a:rPr lang="fr-FR" dirty="0"/>
              <a:t>Les deux copies sont scellées selon des modalités définies par arrêté du ministre chargé des finances. Une copie est remise au contribuable ou à son représentant, l'autre copie est conservée par le vérificateur. </a:t>
            </a:r>
            <a:endParaRPr lang="fr-FR" dirty="0" smtClean="0"/>
          </a:p>
          <a:p>
            <a:r>
              <a:rPr lang="fr-FR" dirty="0"/>
              <a:t>À l'issue du délai de préparation de vingt (20) jours mentionnés à l’article 20-4 du présent code, il est procédé à la confrontation des deux (2) copies. </a:t>
            </a:r>
          </a:p>
          <a:p>
            <a:pPr marL="82296" indent="0">
              <a:buNone/>
            </a:pPr>
            <a:endParaRPr lang="fr-FR" dirty="0"/>
          </a:p>
          <a:p>
            <a:endParaRPr lang="fr-FR" dirty="0"/>
          </a:p>
        </p:txBody>
      </p:sp>
    </p:spTree>
    <p:extLst>
      <p:ext uri="{BB962C8B-B14F-4D97-AF65-F5344CB8AC3E}">
        <p14:creationId xmlns:p14="http://schemas.microsoft.com/office/powerpoint/2010/main" val="794404618"/>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r>
              <a:rPr lang="fr-FR" dirty="0"/>
              <a:t>Le vérificateur peut effectuer les traitements informatiques envisagés, tris, classements ainsi que tout calcul sur la copie des fichiers des écritures comptables conservée par ses soins, en cas :  </a:t>
            </a:r>
            <a:endParaRPr lang="fr-FR" sz="2800" dirty="0"/>
          </a:p>
          <a:p>
            <a:pPr lvl="1" fontAlgn="base"/>
            <a:r>
              <a:rPr lang="fr-FR" dirty="0"/>
              <a:t>de bris ou d'altération des scellés ou des fichiers copiés ;  </a:t>
            </a:r>
            <a:endParaRPr lang="fr-FR" sz="2400" dirty="0"/>
          </a:p>
          <a:p>
            <a:pPr lvl="1" fontAlgn="base"/>
            <a:r>
              <a:rPr lang="fr-FR" dirty="0"/>
              <a:t>de non-présentation de la copie des fichiers remise au contribuable ;  </a:t>
            </a:r>
            <a:endParaRPr lang="fr-FR" sz="2400" dirty="0"/>
          </a:p>
          <a:p>
            <a:pPr lvl="1" fontAlgn="base"/>
            <a:r>
              <a:rPr lang="fr-FR" dirty="0"/>
              <a:t>d'impossibilité d'effectuer tout ou partie des traitements informatiques nécessaires au contrôle des informations, données et traitements informatiques;  </a:t>
            </a:r>
            <a:endParaRPr lang="fr-FR" sz="2400" dirty="0"/>
          </a:p>
          <a:p>
            <a:pPr lvl="1" fontAlgn="base"/>
            <a:r>
              <a:rPr lang="fr-FR" dirty="0"/>
              <a:t>ou en cas de non-présentation du fichier des écritures comptables. </a:t>
            </a:r>
            <a:endParaRPr lang="fr-FR" sz="2400" dirty="0"/>
          </a:p>
        </p:txBody>
      </p:sp>
    </p:spTree>
    <p:extLst>
      <p:ext uri="{BB962C8B-B14F-4D97-AF65-F5344CB8AC3E}">
        <p14:creationId xmlns:p14="http://schemas.microsoft.com/office/powerpoint/2010/main" val="1934132027"/>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fontScale="92500" lnSpcReduction="20000"/>
          </a:bodyPr>
          <a:lstStyle/>
          <a:p>
            <a:r>
              <a:rPr lang="fr-FR" dirty="0"/>
              <a:t>Lorsqu'il est envisagé des traitements informatiques, le contribuable est informé, par écrit, de la nature des traitements et exploitations informatiques demandés. Ces travaux peuvent être réalisés suivant l’une des options reprises ci-après, choisie par le contribuable et formalisée par écrit dans un délai n’excédant pas deux (2) jours, à compter de la date de réception de la lettre d’information remise par le vérificateur :   </a:t>
            </a:r>
          </a:p>
          <a:p>
            <a:pPr marL="82296" indent="0">
              <a:buNone/>
            </a:pPr>
            <a:r>
              <a:rPr lang="fr-FR" dirty="0"/>
              <a:t>-Les traitements et exploitations informatiques sont réalisés par le vérificateur sur le matériel informatique utilisé par le contribuable ; </a:t>
            </a:r>
          </a:p>
          <a:p>
            <a:pPr marL="82296" indent="0">
              <a:buNone/>
            </a:pPr>
            <a:r>
              <a:rPr lang="fr-FR" dirty="0"/>
              <a:t>-Les traitements et exploitations informatiques sont réalisés par le contribuable lui-même. Dans ce cas, le contribuable est tenu de remettre, dans un délai n’excédant pas huit (8) jours, décomptés à partir de la date de réception de l’option choisie, les copies des documents et données demandés. </a:t>
            </a:r>
          </a:p>
        </p:txBody>
      </p:sp>
    </p:spTree>
    <p:extLst>
      <p:ext uri="{BB962C8B-B14F-4D97-AF65-F5344CB8AC3E}">
        <p14:creationId xmlns:p14="http://schemas.microsoft.com/office/powerpoint/2010/main" val="3538732206"/>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fontScale="85000" lnSpcReduction="10000"/>
          </a:bodyPr>
          <a:lstStyle/>
          <a:p>
            <a:r>
              <a:rPr lang="fr-FR" dirty="0"/>
              <a:t>Le vérificateur précise, par écrit, au contribuable ou à un représentant attitré à cet effet, les travaux à réaliser ainsi que le délai accordé pour les effectuer. Les résultats des traitements sont alors remis au vérificateur sous forme dématérialisée. </a:t>
            </a:r>
          </a:p>
          <a:p>
            <a:pPr marL="82296" indent="0">
              <a:buNone/>
            </a:pPr>
            <a:endParaRPr lang="fr-FR" dirty="0"/>
          </a:p>
          <a:p>
            <a:r>
              <a:rPr lang="fr-FR" dirty="0"/>
              <a:t>Les traitements et exploitations informatiques sont réalisés par le vérificateur sur son propre matériel informatique. Dans ce cas, le contribuable est tenu de mettre à la disposition du vérificateur, dans un délai n’excédant pas huit (8) jours, décomptés à partir de la date de réception de l’option choisie, les copies des documents, données et traitements soumis à contrôle. </a:t>
            </a:r>
          </a:p>
          <a:p>
            <a:pPr marL="82296" indent="0">
              <a:buNone/>
            </a:pPr>
            <a:endParaRPr lang="fr-FR" dirty="0"/>
          </a:p>
          <a:p>
            <a:pPr marL="82296" indent="0">
              <a:buNone/>
            </a:pPr>
            <a:r>
              <a:rPr lang="fr-FR" b="1" dirty="0" smtClean="0"/>
              <a:t>NB</a:t>
            </a:r>
            <a:r>
              <a:rPr lang="fr-FR" b="1" dirty="0"/>
              <a:t> : Les spécifications techniques des copies des documents, données et fichiers des traitements informatiques sont fixées par arrêté du ministre chargé des finances. </a:t>
            </a:r>
            <a:endParaRPr lang="fr-FR" dirty="0"/>
          </a:p>
        </p:txBody>
      </p:sp>
    </p:spTree>
    <p:extLst>
      <p:ext uri="{BB962C8B-B14F-4D97-AF65-F5344CB8AC3E}">
        <p14:creationId xmlns:p14="http://schemas.microsoft.com/office/powerpoint/2010/main" val="19618186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5726" y="-287066"/>
            <a:ext cx="10972800" cy="1143000"/>
          </a:xfrm>
        </p:spPr>
        <p:txBody>
          <a:bodyPr/>
          <a:lstStyle/>
          <a:p>
            <a:r>
              <a:rPr lang="fr-FR" dirty="0" smtClean="0"/>
              <a:t>Situation des caisses de SS</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81774738"/>
              </p:ext>
            </p:extLst>
          </p:nvPr>
        </p:nvGraphicFramePr>
        <p:xfrm>
          <a:off x="518161" y="698862"/>
          <a:ext cx="10807336" cy="6006394"/>
        </p:xfrm>
        <a:graphic>
          <a:graphicData uri="http://schemas.openxmlformats.org/drawingml/2006/table">
            <a:tbl>
              <a:tblPr firstRow="1" firstCol="1" bandRow="1">
                <a:tableStyleId>{5C22544A-7EE6-4342-B048-85BDC9FD1C3A}</a:tableStyleId>
              </a:tblPr>
              <a:tblGrid>
                <a:gridCol w="8187744"/>
                <a:gridCol w="2619592"/>
              </a:tblGrid>
              <a:tr h="280083">
                <a:tc>
                  <a:txBody>
                    <a:bodyPr/>
                    <a:lstStyle/>
                    <a:p>
                      <a:pPr marL="6350" indent="-6350" algn="ctr">
                        <a:lnSpc>
                          <a:spcPct val="104000"/>
                        </a:lnSpc>
                        <a:spcAft>
                          <a:spcPts val="0"/>
                        </a:spcAft>
                      </a:pPr>
                      <a:r>
                        <a:rPr lang="fr-FR" sz="1800" dirty="0">
                          <a:effectLst/>
                        </a:rPr>
                        <a:t>Caisse/Nature de prélèvement </a:t>
                      </a:r>
                      <a:endParaRPr lang="fr-FR"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27866" marR="13159" marT="34446" marB="0" anchor="ctr"/>
                </a:tc>
                <a:tc>
                  <a:txBody>
                    <a:bodyPr/>
                    <a:lstStyle/>
                    <a:p>
                      <a:pPr marL="6350" indent="-6350" algn="ctr">
                        <a:lnSpc>
                          <a:spcPct val="104000"/>
                        </a:lnSpc>
                        <a:spcAft>
                          <a:spcPts val="0"/>
                        </a:spcAft>
                      </a:pPr>
                      <a:r>
                        <a:rPr lang="fr-FR" sz="1800">
                          <a:effectLst/>
                        </a:rPr>
                        <a:t>2026 </a:t>
                      </a:r>
                      <a:endParaRPr lang="fr-FR" sz="180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27866" marR="13159" marT="34446" marB="0" anchor="ctr"/>
                </a:tc>
              </a:tr>
              <a:tr h="284982">
                <a:tc>
                  <a:txBody>
                    <a:bodyPr/>
                    <a:lstStyle/>
                    <a:p>
                      <a:pPr marL="6350" indent="-6350" algn="l">
                        <a:lnSpc>
                          <a:spcPct val="104000"/>
                        </a:lnSpc>
                        <a:spcAft>
                          <a:spcPts val="0"/>
                        </a:spcAft>
                      </a:pPr>
                      <a:r>
                        <a:rPr lang="fr-FR" sz="1800" dirty="0">
                          <a:effectLst/>
                        </a:rPr>
                        <a:t>Caisse nationale d'assurance chômage </a:t>
                      </a:r>
                      <a:r>
                        <a:rPr lang="fr-FR" sz="1800" b="1" dirty="0">
                          <a:solidFill>
                            <a:schemeClr val="tx1"/>
                          </a:solidFill>
                          <a:effectLst/>
                        </a:rPr>
                        <a:t>(CNAC) </a:t>
                      </a:r>
                      <a:endParaRPr lang="fr-FR" sz="1800" b="1" dirty="0">
                        <a:solidFill>
                          <a:schemeClr val="tx1"/>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27866" marR="13159" marT="34446" marB="0" anchor="ctr"/>
                </a:tc>
                <a:tc>
                  <a:txBody>
                    <a:bodyPr/>
                    <a:lstStyle/>
                    <a:p>
                      <a:pPr marL="6350" marR="17780" indent="-6350" algn="r">
                        <a:lnSpc>
                          <a:spcPct val="104000"/>
                        </a:lnSpc>
                        <a:spcAft>
                          <a:spcPts val="0"/>
                        </a:spcAft>
                      </a:pPr>
                      <a:r>
                        <a:rPr lang="fr-FR" sz="1800" dirty="0">
                          <a:solidFill>
                            <a:schemeClr val="tx1"/>
                          </a:solidFill>
                          <a:effectLst/>
                        </a:rPr>
                        <a:t>            </a:t>
                      </a:r>
                      <a:r>
                        <a:rPr lang="fr-FR" sz="1800" b="1" dirty="0">
                          <a:solidFill>
                            <a:schemeClr val="tx1"/>
                          </a:solidFill>
                          <a:effectLst/>
                        </a:rPr>
                        <a:t>82 453 629 000  </a:t>
                      </a:r>
                      <a:endParaRPr lang="fr-FR" sz="1800" b="1" dirty="0">
                        <a:solidFill>
                          <a:schemeClr val="tx1"/>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27866" marR="13159" marT="34446" marB="0" anchor="ctr"/>
                </a:tc>
              </a:tr>
              <a:tr h="286207">
                <a:tc>
                  <a:txBody>
                    <a:bodyPr/>
                    <a:lstStyle/>
                    <a:p>
                      <a:pPr marL="6350" indent="-6350" algn="l">
                        <a:lnSpc>
                          <a:spcPct val="104000"/>
                        </a:lnSpc>
                        <a:spcAft>
                          <a:spcPts val="0"/>
                        </a:spcAft>
                      </a:pPr>
                      <a:r>
                        <a:rPr lang="fr-FR" sz="1800" dirty="0">
                          <a:effectLst/>
                        </a:rPr>
                        <a:t>* Assurance chômage </a:t>
                      </a:r>
                      <a:endParaRPr lang="fr-FR"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27866" marR="13159" marT="34446" marB="0" anchor="ctr"/>
                </a:tc>
                <a:tc>
                  <a:txBody>
                    <a:bodyPr/>
                    <a:lstStyle/>
                    <a:p>
                      <a:pPr marL="10795" indent="-6350" algn="l">
                        <a:lnSpc>
                          <a:spcPct val="104000"/>
                        </a:lnSpc>
                        <a:spcAft>
                          <a:spcPts val="0"/>
                        </a:spcAft>
                      </a:pPr>
                      <a:r>
                        <a:rPr lang="fr-FR" sz="1800">
                          <a:effectLst/>
                        </a:rPr>
                        <a:t>               82 453 629 000 </a:t>
                      </a:r>
                      <a:endParaRPr lang="fr-FR" sz="180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27866" marR="13159" marT="34446" marB="0" anchor="ctr"/>
                </a:tc>
              </a:tr>
              <a:tr h="286207">
                <a:tc>
                  <a:txBody>
                    <a:bodyPr/>
                    <a:lstStyle/>
                    <a:p>
                      <a:pPr marL="6350" indent="-6350" algn="l">
                        <a:lnSpc>
                          <a:spcPct val="104000"/>
                        </a:lnSpc>
                        <a:spcAft>
                          <a:spcPts val="0"/>
                        </a:spcAft>
                      </a:pPr>
                      <a:r>
                        <a:rPr lang="fr-FR" sz="1800" dirty="0">
                          <a:effectLst/>
                        </a:rPr>
                        <a:t>Caisse nationale des assurances sociales </a:t>
                      </a:r>
                      <a:r>
                        <a:rPr lang="fr-FR" sz="1800" b="1" dirty="0">
                          <a:solidFill>
                            <a:schemeClr val="tx1"/>
                          </a:solidFill>
                          <a:effectLst/>
                        </a:rPr>
                        <a:t>(CNAS) </a:t>
                      </a:r>
                      <a:endParaRPr lang="fr-FR" sz="1800" b="1" dirty="0">
                        <a:solidFill>
                          <a:schemeClr val="tx1"/>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27866" marR="13159" marT="34446" marB="0" anchor="ctr"/>
                </a:tc>
                <a:tc>
                  <a:txBody>
                    <a:bodyPr/>
                    <a:lstStyle/>
                    <a:p>
                      <a:pPr marL="6350" marR="17780" indent="-6350" algn="r">
                        <a:lnSpc>
                          <a:spcPct val="104000"/>
                        </a:lnSpc>
                        <a:spcAft>
                          <a:spcPts val="0"/>
                        </a:spcAft>
                      </a:pPr>
                      <a:r>
                        <a:rPr lang="fr-FR" sz="1800" dirty="0">
                          <a:solidFill>
                            <a:schemeClr val="tx1"/>
                          </a:solidFill>
                          <a:effectLst/>
                        </a:rPr>
                        <a:t>          </a:t>
                      </a:r>
                      <a:r>
                        <a:rPr lang="fr-FR" sz="1800" b="1" dirty="0">
                          <a:solidFill>
                            <a:schemeClr val="tx1"/>
                          </a:solidFill>
                          <a:effectLst/>
                        </a:rPr>
                        <a:t>843 414 435 000  </a:t>
                      </a:r>
                      <a:endParaRPr lang="fr-FR" sz="1800" b="1" dirty="0">
                        <a:solidFill>
                          <a:schemeClr val="tx1"/>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27866" marR="13159" marT="34446" marB="0" anchor="ctr"/>
                </a:tc>
              </a:tr>
              <a:tr h="284982">
                <a:tc>
                  <a:txBody>
                    <a:bodyPr/>
                    <a:lstStyle/>
                    <a:p>
                      <a:pPr marL="6350" indent="-6350" algn="l">
                        <a:lnSpc>
                          <a:spcPct val="104000"/>
                        </a:lnSpc>
                        <a:spcAft>
                          <a:spcPts val="0"/>
                        </a:spcAft>
                      </a:pPr>
                      <a:r>
                        <a:rPr lang="fr-FR" sz="1800">
                          <a:effectLst/>
                        </a:rPr>
                        <a:t>*Assurances sociales </a:t>
                      </a:r>
                      <a:endParaRPr lang="fr-FR" sz="180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27866" marR="13159" marT="34446" marB="0" anchor="ctr"/>
                </a:tc>
                <a:tc>
                  <a:txBody>
                    <a:bodyPr/>
                    <a:lstStyle/>
                    <a:p>
                      <a:pPr marL="10795" indent="-6350" algn="l">
                        <a:lnSpc>
                          <a:spcPct val="104000"/>
                        </a:lnSpc>
                        <a:spcAft>
                          <a:spcPts val="0"/>
                        </a:spcAft>
                      </a:pPr>
                      <a:r>
                        <a:rPr lang="fr-FR" sz="1800">
                          <a:effectLst/>
                        </a:rPr>
                        <a:t>             774 703 077 000 </a:t>
                      </a:r>
                      <a:endParaRPr lang="fr-FR" sz="180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27866" marR="13159" marT="34446" marB="0" anchor="ctr"/>
                </a:tc>
              </a:tr>
              <a:tr h="286207">
                <a:tc>
                  <a:txBody>
                    <a:bodyPr/>
                    <a:lstStyle/>
                    <a:p>
                      <a:pPr marL="6350" indent="-6350" algn="l">
                        <a:lnSpc>
                          <a:spcPct val="104000"/>
                        </a:lnSpc>
                        <a:spcAft>
                          <a:spcPts val="0"/>
                        </a:spcAft>
                      </a:pPr>
                      <a:r>
                        <a:rPr lang="fr-FR" sz="1800" dirty="0">
                          <a:effectLst/>
                        </a:rPr>
                        <a:t>* Accident de travail et maladies professionnelles </a:t>
                      </a:r>
                      <a:endParaRPr lang="fr-FR"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27866" marR="13159" marT="34446" marB="0" anchor="ctr"/>
                </a:tc>
                <a:tc>
                  <a:txBody>
                    <a:bodyPr/>
                    <a:lstStyle/>
                    <a:p>
                      <a:pPr marL="10795" indent="-6350" algn="l">
                        <a:lnSpc>
                          <a:spcPct val="104000"/>
                        </a:lnSpc>
                        <a:spcAft>
                          <a:spcPts val="0"/>
                        </a:spcAft>
                      </a:pPr>
                      <a:r>
                        <a:rPr lang="fr-FR" sz="1800" dirty="0">
                          <a:effectLst/>
                        </a:rPr>
                        <a:t>               68 711 358 000 </a:t>
                      </a:r>
                      <a:endParaRPr lang="fr-FR"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27866" marR="13159" marT="34446" marB="0" anchor="ctr"/>
                </a:tc>
              </a:tr>
              <a:tr h="286207">
                <a:tc>
                  <a:txBody>
                    <a:bodyPr/>
                    <a:lstStyle/>
                    <a:p>
                      <a:pPr marL="6350" indent="-6350" algn="l">
                        <a:lnSpc>
                          <a:spcPct val="104000"/>
                        </a:lnSpc>
                        <a:spcAft>
                          <a:spcPts val="0"/>
                        </a:spcAft>
                      </a:pPr>
                      <a:r>
                        <a:rPr lang="fr-FR" sz="1800" dirty="0">
                          <a:effectLst/>
                        </a:rPr>
                        <a:t>Taxe additionnelle sur les produits tabagiques de 4 DA, au profit de la CNAS (Art 72 de la loi de finances pour 2024) </a:t>
                      </a:r>
                      <a:endParaRPr lang="fr-FR"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27866" marR="13159" marT="34446" marB="0"/>
                </a:tc>
                <a:tc>
                  <a:txBody>
                    <a:bodyPr/>
                    <a:lstStyle/>
                    <a:p>
                      <a:pPr marL="6350" marR="17780" indent="-6350" algn="r">
                        <a:lnSpc>
                          <a:spcPct val="104000"/>
                        </a:lnSpc>
                        <a:spcAft>
                          <a:spcPts val="0"/>
                        </a:spcAft>
                      </a:pPr>
                      <a:r>
                        <a:rPr lang="fr-FR" sz="1800">
                          <a:effectLst/>
                        </a:rPr>
                        <a:t>              5 880 000 000  </a:t>
                      </a:r>
                      <a:endParaRPr lang="fr-FR" sz="180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27866" marR="13159" marT="34446" marB="0" anchor="ctr"/>
                </a:tc>
              </a:tr>
              <a:tr h="273550">
                <a:tc>
                  <a:txBody>
                    <a:bodyPr/>
                    <a:lstStyle/>
                    <a:p>
                      <a:pPr marL="6350" indent="-6350" algn="l">
                        <a:lnSpc>
                          <a:spcPct val="104000"/>
                        </a:lnSpc>
                        <a:spcAft>
                          <a:spcPts val="0"/>
                        </a:spcAft>
                      </a:pPr>
                      <a:r>
                        <a:rPr lang="fr-FR" sz="1800" dirty="0">
                          <a:effectLst/>
                        </a:rPr>
                        <a:t>Caisse nationale des retraites </a:t>
                      </a:r>
                      <a:r>
                        <a:rPr lang="fr-FR" sz="1800" b="1" dirty="0">
                          <a:solidFill>
                            <a:srgbClr val="FF0000"/>
                          </a:solidFill>
                          <a:effectLst/>
                        </a:rPr>
                        <a:t>(CNR) </a:t>
                      </a:r>
                      <a:endParaRPr lang="fr-FR" sz="1800" b="1" dirty="0">
                        <a:solidFill>
                          <a:srgbClr val="FF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27866" marR="13159" marT="34446" marB="0" anchor="ctr"/>
                </a:tc>
                <a:tc>
                  <a:txBody>
                    <a:bodyPr/>
                    <a:lstStyle/>
                    <a:p>
                      <a:pPr marL="6350" marR="17780" indent="-6350" algn="r">
                        <a:lnSpc>
                          <a:spcPct val="104000"/>
                        </a:lnSpc>
                        <a:spcAft>
                          <a:spcPts val="0"/>
                        </a:spcAft>
                      </a:pPr>
                      <a:r>
                        <a:rPr lang="fr-FR" sz="1800" dirty="0">
                          <a:effectLst/>
                        </a:rPr>
                        <a:t>       </a:t>
                      </a:r>
                      <a:r>
                        <a:rPr lang="fr-FR" sz="1800" b="1" dirty="0">
                          <a:solidFill>
                            <a:srgbClr val="FF0000"/>
                          </a:solidFill>
                          <a:effectLst/>
                        </a:rPr>
                        <a:t>1 030 670 367 000  </a:t>
                      </a:r>
                      <a:endParaRPr lang="fr-FR" sz="1800" b="1" dirty="0">
                        <a:solidFill>
                          <a:srgbClr val="FF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27866" marR="13159" marT="34446" marB="0" anchor="ctr"/>
                </a:tc>
              </a:tr>
              <a:tr h="280900">
                <a:tc>
                  <a:txBody>
                    <a:bodyPr/>
                    <a:lstStyle/>
                    <a:p>
                      <a:pPr marL="6350" indent="-6350" algn="l">
                        <a:lnSpc>
                          <a:spcPct val="104000"/>
                        </a:lnSpc>
                        <a:spcAft>
                          <a:spcPts val="0"/>
                        </a:spcAft>
                      </a:pPr>
                      <a:r>
                        <a:rPr lang="fr-FR" sz="1800" dirty="0">
                          <a:effectLst/>
                        </a:rPr>
                        <a:t>* Retraite normale </a:t>
                      </a:r>
                      <a:endParaRPr lang="fr-FR"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27866" marR="13159" marT="34446" marB="0" anchor="ctr"/>
                </a:tc>
                <a:tc>
                  <a:txBody>
                    <a:bodyPr/>
                    <a:lstStyle/>
                    <a:p>
                      <a:pPr marL="10795" indent="-6350" algn="l">
                        <a:lnSpc>
                          <a:spcPct val="104000"/>
                        </a:lnSpc>
                        <a:spcAft>
                          <a:spcPts val="0"/>
                        </a:spcAft>
                      </a:pPr>
                      <a:r>
                        <a:rPr lang="fr-FR" sz="1800">
                          <a:effectLst/>
                        </a:rPr>
                        <a:t>          1 003 185 824 000 </a:t>
                      </a:r>
                      <a:endParaRPr lang="fr-FR" sz="180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27866" marR="13159" marT="34446" marB="0" anchor="ctr"/>
                </a:tc>
              </a:tr>
              <a:tr h="280900">
                <a:tc>
                  <a:txBody>
                    <a:bodyPr/>
                    <a:lstStyle/>
                    <a:p>
                      <a:pPr marL="6350" indent="-6350" algn="l">
                        <a:lnSpc>
                          <a:spcPct val="104000"/>
                        </a:lnSpc>
                        <a:spcAft>
                          <a:spcPts val="0"/>
                        </a:spcAft>
                      </a:pPr>
                      <a:r>
                        <a:rPr lang="fr-FR" sz="1800" dirty="0">
                          <a:effectLst/>
                        </a:rPr>
                        <a:t>* Retraite anticipée </a:t>
                      </a:r>
                      <a:endParaRPr lang="fr-FR"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27866" marR="13159" marT="34446" marB="0" anchor="ctr"/>
                </a:tc>
                <a:tc>
                  <a:txBody>
                    <a:bodyPr/>
                    <a:lstStyle/>
                    <a:p>
                      <a:pPr marL="10795" indent="-6350" algn="l">
                        <a:lnSpc>
                          <a:spcPct val="104000"/>
                        </a:lnSpc>
                        <a:spcAft>
                          <a:spcPts val="0"/>
                        </a:spcAft>
                      </a:pPr>
                      <a:r>
                        <a:rPr lang="fr-FR" sz="1800">
                          <a:effectLst/>
                        </a:rPr>
                        <a:t>               27 484 543 000 </a:t>
                      </a:r>
                      <a:endParaRPr lang="fr-FR" sz="180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27866" marR="13159" marT="34446" marB="0" anchor="ctr"/>
                </a:tc>
              </a:tr>
              <a:tr h="280900">
                <a:tc>
                  <a:txBody>
                    <a:bodyPr/>
                    <a:lstStyle/>
                    <a:p>
                      <a:pPr marL="6350" indent="-6350" algn="just">
                        <a:lnSpc>
                          <a:spcPct val="104000"/>
                        </a:lnSpc>
                        <a:spcAft>
                          <a:spcPts val="0"/>
                        </a:spcAft>
                      </a:pPr>
                      <a:r>
                        <a:rPr lang="fr-FR" sz="1800" dirty="0">
                          <a:effectLst/>
                        </a:rPr>
                        <a:t>Contribution de solidarité de </a:t>
                      </a:r>
                      <a:r>
                        <a:rPr lang="fr-FR" sz="1800" b="1" dirty="0">
                          <a:solidFill>
                            <a:srgbClr val="FF0000"/>
                          </a:solidFill>
                          <a:effectLst/>
                        </a:rPr>
                        <a:t>3% </a:t>
                      </a:r>
                      <a:r>
                        <a:rPr lang="fr-FR" sz="1800" dirty="0">
                          <a:effectLst/>
                        </a:rPr>
                        <a:t>applicable aux opérations d'importation de marchandises, mises à la consommation en Algérie (CNR)  </a:t>
                      </a:r>
                      <a:endParaRPr lang="fr-FR"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27866" marR="13159" marT="34446" marB="0"/>
                </a:tc>
                <a:tc>
                  <a:txBody>
                    <a:bodyPr/>
                    <a:lstStyle/>
                    <a:p>
                      <a:pPr marL="6350" marR="17780" indent="-6350" algn="r">
                        <a:lnSpc>
                          <a:spcPct val="104000"/>
                        </a:lnSpc>
                        <a:spcAft>
                          <a:spcPts val="0"/>
                        </a:spcAft>
                      </a:pPr>
                      <a:r>
                        <a:rPr lang="fr-FR" sz="1800" dirty="0">
                          <a:effectLst/>
                        </a:rPr>
                        <a:t>          </a:t>
                      </a:r>
                      <a:r>
                        <a:rPr lang="fr-FR" sz="1800" b="1" dirty="0">
                          <a:solidFill>
                            <a:srgbClr val="FF0000"/>
                          </a:solidFill>
                          <a:effectLst/>
                        </a:rPr>
                        <a:t>150 000 000 000  </a:t>
                      </a:r>
                      <a:endParaRPr lang="fr-FR" sz="1800" b="1" dirty="0">
                        <a:solidFill>
                          <a:srgbClr val="FF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27866" marR="13159" marT="34446" marB="0" anchor="ctr"/>
                </a:tc>
              </a:tr>
              <a:tr h="273550">
                <a:tc>
                  <a:txBody>
                    <a:bodyPr/>
                    <a:lstStyle/>
                    <a:p>
                      <a:pPr marL="6350" indent="-6350" algn="l">
                        <a:lnSpc>
                          <a:spcPct val="104000"/>
                        </a:lnSpc>
                        <a:spcAft>
                          <a:spcPts val="0"/>
                        </a:spcAft>
                      </a:pPr>
                      <a:r>
                        <a:rPr lang="fr-FR" sz="1800" dirty="0">
                          <a:effectLst/>
                        </a:rPr>
                        <a:t>Caisse nationale des assurances sociales des non salariés </a:t>
                      </a:r>
                      <a:r>
                        <a:rPr lang="fr-FR" sz="1800" dirty="0">
                          <a:solidFill>
                            <a:schemeClr val="tx1"/>
                          </a:solidFill>
                          <a:effectLst/>
                        </a:rPr>
                        <a:t>(CASNOS)  </a:t>
                      </a:r>
                      <a:endParaRPr lang="fr-FR" sz="1800" dirty="0">
                        <a:solidFill>
                          <a:schemeClr val="tx1"/>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27866" marR="13159" marT="34446" marB="0" anchor="ctr"/>
                </a:tc>
                <a:tc>
                  <a:txBody>
                    <a:bodyPr/>
                    <a:lstStyle/>
                    <a:p>
                      <a:pPr marL="6350" marR="17780" indent="-6350" algn="r">
                        <a:lnSpc>
                          <a:spcPct val="104000"/>
                        </a:lnSpc>
                        <a:spcAft>
                          <a:spcPts val="0"/>
                        </a:spcAft>
                      </a:pPr>
                      <a:r>
                        <a:rPr lang="fr-FR" sz="1800" dirty="0">
                          <a:effectLst/>
                        </a:rPr>
                        <a:t>          </a:t>
                      </a:r>
                      <a:r>
                        <a:rPr lang="fr-FR" sz="1800" b="1" dirty="0">
                          <a:effectLst/>
                        </a:rPr>
                        <a:t>113 480 000 000  </a:t>
                      </a:r>
                      <a:endParaRPr lang="fr-FR" sz="1800" b="1"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27866" marR="13159" marT="34446" marB="0" anchor="ctr"/>
                </a:tc>
              </a:tr>
              <a:tr h="280900">
                <a:tc>
                  <a:txBody>
                    <a:bodyPr/>
                    <a:lstStyle/>
                    <a:p>
                      <a:pPr marL="6350" indent="-6350" algn="l">
                        <a:lnSpc>
                          <a:spcPct val="104000"/>
                        </a:lnSpc>
                        <a:spcAft>
                          <a:spcPts val="0"/>
                        </a:spcAft>
                      </a:pPr>
                      <a:r>
                        <a:rPr lang="fr-FR" sz="1800" dirty="0">
                          <a:effectLst/>
                        </a:rPr>
                        <a:t>* Assurances sociales  </a:t>
                      </a:r>
                      <a:endParaRPr lang="fr-FR"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27866" marR="13159" marT="34446" marB="0" anchor="ctr"/>
                </a:tc>
                <a:tc>
                  <a:txBody>
                    <a:bodyPr/>
                    <a:lstStyle/>
                    <a:p>
                      <a:pPr marL="10795" indent="-6350" algn="l">
                        <a:lnSpc>
                          <a:spcPct val="104000"/>
                        </a:lnSpc>
                        <a:spcAft>
                          <a:spcPts val="0"/>
                        </a:spcAft>
                      </a:pPr>
                      <a:r>
                        <a:rPr lang="fr-FR" sz="1800">
                          <a:effectLst/>
                        </a:rPr>
                        <a:t>               56 740 000 000 </a:t>
                      </a:r>
                      <a:endParaRPr lang="fr-FR" sz="180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27866" marR="13159" marT="34446" marB="0" anchor="ctr"/>
                </a:tc>
              </a:tr>
              <a:tr h="280900">
                <a:tc>
                  <a:txBody>
                    <a:bodyPr/>
                    <a:lstStyle/>
                    <a:p>
                      <a:pPr marL="6350" indent="-6350" algn="l">
                        <a:lnSpc>
                          <a:spcPct val="104000"/>
                        </a:lnSpc>
                        <a:spcAft>
                          <a:spcPts val="0"/>
                        </a:spcAft>
                      </a:pPr>
                      <a:r>
                        <a:rPr lang="fr-FR" sz="1800" dirty="0">
                          <a:effectLst/>
                        </a:rPr>
                        <a:t>* Retraite  </a:t>
                      </a:r>
                      <a:endParaRPr lang="fr-FR"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27866" marR="13159" marT="34446" marB="0" anchor="ctr"/>
                </a:tc>
                <a:tc>
                  <a:txBody>
                    <a:bodyPr/>
                    <a:lstStyle/>
                    <a:p>
                      <a:pPr marL="10795" indent="-6350" algn="l">
                        <a:lnSpc>
                          <a:spcPct val="104000"/>
                        </a:lnSpc>
                        <a:spcAft>
                          <a:spcPts val="0"/>
                        </a:spcAft>
                      </a:pPr>
                      <a:r>
                        <a:rPr lang="fr-FR" sz="1800">
                          <a:effectLst/>
                        </a:rPr>
                        <a:t>               56 740 000 000 </a:t>
                      </a:r>
                      <a:endParaRPr lang="fr-FR" sz="180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27866" marR="13159" marT="34446" marB="0" anchor="ctr"/>
                </a:tc>
              </a:tr>
              <a:tr h="273550">
                <a:tc>
                  <a:txBody>
                    <a:bodyPr/>
                    <a:lstStyle/>
                    <a:p>
                      <a:pPr marL="6350" indent="-6350" algn="l">
                        <a:lnSpc>
                          <a:spcPct val="104000"/>
                        </a:lnSpc>
                        <a:spcAft>
                          <a:spcPts val="0"/>
                        </a:spcAft>
                      </a:pPr>
                      <a:r>
                        <a:rPr lang="fr-FR" sz="1800" dirty="0">
                          <a:effectLst/>
                        </a:rPr>
                        <a:t>Fonds national de péréquation des œuvres sociales </a:t>
                      </a:r>
                      <a:r>
                        <a:rPr lang="fr-FR" sz="1800" b="1" dirty="0">
                          <a:solidFill>
                            <a:schemeClr val="tx1"/>
                          </a:solidFill>
                          <a:effectLst/>
                        </a:rPr>
                        <a:t>(FNPOS)  </a:t>
                      </a:r>
                      <a:endParaRPr lang="fr-FR" sz="1800" b="1" dirty="0">
                        <a:solidFill>
                          <a:schemeClr val="tx1"/>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27866" marR="13159" marT="34446" marB="0" anchor="ctr"/>
                </a:tc>
                <a:tc>
                  <a:txBody>
                    <a:bodyPr/>
                    <a:lstStyle/>
                    <a:p>
                      <a:pPr marL="6350" marR="17780" indent="-6350" algn="r">
                        <a:lnSpc>
                          <a:spcPct val="104000"/>
                        </a:lnSpc>
                        <a:spcAft>
                          <a:spcPts val="0"/>
                        </a:spcAft>
                      </a:pPr>
                      <a:r>
                        <a:rPr lang="fr-FR" sz="1800" b="1" dirty="0">
                          <a:effectLst/>
                        </a:rPr>
                        <a:t>            27 484 543 000  </a:t>
                      </a:r>
                      <a:endParaRPr lang="fr-FR" sz="1800" b="1"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27866" marR="13159" marT="34446" marB="0" anchor="ctr"/>
                </a:tc>
              </a:tr>
              <a:tr h="280900">
                <a:tc>
                  <a:txBody>
                    <a:bodyPr/>
                    <a:lstStyle/>
                    <a:p>
                      <a:pPr marL="6350" indent="-6350" algn="l">
                        <a:lnSpc>
                          <a:spcPct val="104000"/>
                        </a:lnSpc>
                        <a:spcAft>
                          <a:spcPts val="0"/>
                        </a:spcAft>
                      </a:pPr>
                      <a:r>
                        <a:rPr lang="fr-FR" sz="1800" dirty="0">
                          <a:effectLst/>
                        </a:rPr>
                        <a:t>* Logement social </a:t>
                      </a:r>
                      <a:endParaRPr lang="fr-FR"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27866" marR="13159" marT="34446" marB="0" anchor="ctr"/>
                </a:tc>
                <a:tc>
                  <a:txBody>
                    <a:bodyPr/>
                    <a:lstStyle/>
                    <a:p>
                      <a:pPr marL="10795" indent="-6350" algn="l">
                        <a:lnSpc>
                          <a:spcPct val="104000"/>
                        </a:lnSpc>
                        <a:spcAft>
                          <a:spcPts val="0"/>
                        </a:spcAft>
                      </a:pPr>
                      <a:r>
                        <a:rPr lang="fr-FR" sz="1800" dirty="0">
                          <a:effectLst/>
                        </a:rPr>
                        <a:t>               27 484 543 000 </a:t>
                      </a:r>
                      <a:endParaRPr lang="fr-FR"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27866" marR="13159" marT="34446" marB="0" anchor="ctr"/>
                </a:tc>
              </a:tr>
              <a:tr h="273550">
                <a:tc>
                  <a:txBody>
                    <a:bodyPr/>
                    <a:lstStyle/>
                    <a:p>
                      <a:pPr marL="6350" indent="-6350" algn="l">
                        <a:lnSpc>
                          <a:spcPct val="104000"/>
                        </a:lnSpc>
                        <a:spcAft>
                          <a:spcPts val="0"/>
                        </a:spcAft>
                      </a:pPr>
                      <a:r>
                        <a:rPr lang="fr-FR" sz="1800" dirty="0">
                          <a:solidFill>
                            <a:schemeClr val="tx1"/>
                          </a:solidFill>
                          <a:effectLst/>
                        </a:rPr>
                        <a:t>Total Général </a:t>
                      </a:r>
                      <a:endParaRPr lang="fr-FR" sz="1800" dirty="0">
                        <a:solidFill>
                          <a:schemeClr val="tx1"/>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27866" marR="13159" marT="34446" marB="0" anchor="ctr"/>
                </a:tc>
                <a:tc>
                  <a:txBody>
                    <a:bodyPr/>
                    <a:lstStyle/>
                    <a:p>
                      <a:pPr marL="6350" marR="17780" indent="-6350" algn="r">
                        <a:lnSpc>
                          <a:spcPct val="104000"/>
                        </a:lnSpc>
                        <a:spcAft>
                          <a:spcPts val="0"/>
                        </a:spcAft>
                      </a:pPr>
                      <a:r>
                        <a:rPr lang="fr-FR" sz="1800" b="1" dirty="0">
                          <a:effectLst/>
                        </a:rPr>
                        <a:t>       2 253 382 974 000  </a:t>
                      </a:r>
                      <a:endParaRPr lang="fr-FR" sz="1800" b="1"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27866" marR="13159" marT="34446" marB="0" anchor="ctr"/>
                </a:tc>
              </a:tr>
            </a:tbl>
          </a:graphicData>
        </a:graphic>
      </p:graphicFrame>
    </p:spTree>
    <p:extLst>
      <p:ext uri="{BB962C8B-B14F-4D97-AF65-F5344CB8AC3E}">
        <p14:creationId xmlns:p14="http://schemas.microsoft.com/office/powerpoint/2010/main" val="1295919263"/>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r>
              <a:rPr lang="fr-FR" dirty="0"/>
              <a:t>La mise en œuvre des dispositions du présent article, entraine la prorogation de trente (30) jours, des durées de la vérification sur place édictées par les articles 20-5 et 20 bis-3 du présent code. </a:t>
            </a:r>
          </a:p>
          <a:p>
            <a:r>
              <a:rPr lang="fr-FR" dirty="0"/>
              <a:t>Le vérificateur est tenu, une fois la vérification générale ou ponctuelle de comptabilité clôturée, de procéder en présence du contribuable ou de son représentant attitré, à la destruction de toutes les copies remises des fichiers cités dans le présent article, assortie de la rédaction en conséquence d’un procès-verbal signé par les deux parties. </a:t>
            </a:r>
          </a:p>
          <a:p>
            <a:pPr marL="82296" indent="0">
              <a:buNone/>
            </a:pPr>
            <a:endParaRPr lang="fr-FR" dirty="0"/>
          </a:p>
        </p:txBody>
      </p:sp>
    </p:spTree>
    <p:extLst>
      <p:ext uri="{BB962C8B-B14F-4D97-AF65-F5344CB8AC3E}">
        <p14:creationId xmlns:p14="http://schemas.microsoft.com/office/powerpoint/2010/main" val="202708094"/>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fontScale="85000" lnSpcReduction="10000"/>
          </a:bodyPr>
          <a:lstStyle/>
          <a:p>
            <a:r>
              <a:rPr lang="fr-FR" b="1" dirty="0"/>
              <a:t>-Art de LF 2026 :</a:t>
            </a:r>
            <a:r>
              <a:rPr lang="fr-FR" dirty="0"/>
              <a:t> </a:t>
            </a:r>
            <a:r>
              <a:rPr lang="fr-FR" dirty="0" smtClean="0"/>
              <a:t>76, 77, 85, 87, 89</a:t>
            </a:r>
            <a:endParaRPr lang="fr-FR" dirty="0"/>
          </a:p>
          <a:p>
            <a:r>
              <a:rPr lang="fr-FR" b="1" dirty="0"/>
              <a:t>-Art modifié :</a:t>
            </a:r>
            <a:r>
              <a:rPr lang="fr-FR" dirty="0"/>
              <a:t> 38 quater, 80, 81-1 et 82 du CPF et abrogation des arts 38 quater. A, 38 quater. B et 38 quater. D du CPF</a:t>
            </a:r>
          </a:p>
          <a:p>
            <a:r>
              <a:rPr lang="fr-FR" b="1" dirty="0"/>
              <a:t>-Objet de la mesure :</a:t>
            </a:r>
            <a:r>
              <a:rPr lang="fr-FR" dirty="0"/>
              <a:t> réaménagement des procédures de contestation des DE, en cas de contrôle des évaluations et des prix</a:t>
            </a:r>
          </a:p>
          <a:p>
            <a:r>
              <a:rPr lang="fr-FR" b="1" dirty="0"/>
              <a:t>-Objectif de la mesure :</a:t>
            </a:r>
            <a:r>
              <a:rPr lang="fr-FR" dirty="0"/>
              <a:t> simplification des procédures et préservation des garanties des contribuables</a:t>
            </a:r>
          </a:p>
          <a:p>
            <a:pPr marL="82296" indent="0">
              <a:buNone/>
            </a:pPr>
            <a:endParaRPr lang="fr-FR" dirty="0"/>
          </a:p>
          <a:p>
            <a:pPr marL="82296" indent="0">
              <a:buNone/>
            </a:pPr>
            <a:r>
              <a:rPr lang="fr-FR" dirty="0" smtClean="0"/>
              <a:t>	Ces </a:t>
            </a:r>
            <a:r>
              <a:rPr lang="fr-FR" dirty="0"/>
              <a:t>mesures prévoient : </a:t>
            </a:r>
          </a:p>
          <a:p>
            <a:pPr marL="82296" indent="0">
              <a:buNone/>
            </a:pPr>
            <a:r>
              <a:rPr lang="fr-FR" dirty="0"/>
              <a:t>-la suppression de la commission de conciliation en matière de DE ;</a:t>
            </a:r>
          </a:p>
          <a:p>
            <a:pPr marL="82296" indent="0">
              <a:buNone/>
            </a:pPr>
            <a:r>
              <a:rPr lang="fr-FR" dirty="0"/>
              <a:t>-l’introduction du recours préalable pour les contestations de DE ;</a:t>
            </a:r>
          </a:p>
          <a:p>
            <a:pPr marL="82296" indent="0">
              <a:buNone/>
            </a:pPr>
            <a:r>
              <a:rPr lang="fr-FR" dirty="0"/>
              <a:t>-la création d’une nouvelle commission de recours en matière de DE</a:t>
            </a:r>
            <a:r>
              <a:rPr lang="fr-FR" dirty="0" smtClean="0"/>
              <a:t>.</a:t>
            </a:r>
            <a:endParaRPr lang="fr-FR" dirty="0"/>
          </a:p>
        </p:txBody>
      </p:sp>
    </p:spTree>
    <p:extLst>
      <p:ext uri="{BB962C8B-B14F-4D97-AF65-F5344CB8AC3E}">
        <p14:creationId xmlns:p14="http://schemas.microsoft.com/office/powerpoint/2010/main" val="1200384024"/>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fontScale="85000" lnSpcReduction="20000"/>
          </a:bodyPr>
          <a:lstStyle/>
          <a:p>
            <a:pPr marL="82296" indent="0">
              <a:buNone/>
            </a:pPr>
            <a:r>
              <a:rPr lang="fr-FR" dirty="0" smtClean="0"/>
              <a:t>	Il </a:t>
            </a:r>
            <a:r>
              <a:rPr lang="fr-FR" dirty="0"/>
              <a:t>est institué, auprès de chaque wilaya, </a:t>
            </a:r>
            <a:r>
              <a:rPr lang="fr-FR" b="1" dirty="0"/>
              <a:t>une commission de recours des droits d’enregistrement</a:t>
            </a:r>
            <a:r>
              <a:rPr lang="fr-FR" dirty="0"/>
              <a:t>, composée comme suit : </a:t>
            </a:r>
            <a:r>
              <a:rPr lang="fr-FR" dirty="0" smtClean="0"/>
              <a:t> </a:t>
            </a:r>
            <a:endParaRPr lang="fr-FR" dirty="0"/>
          </a:p>
          <a:p>
            <a:r>
              <a:rPr lang="fr-FR" dirty="0" smtClean="0"/>
              <a:t>du </a:t>
            </a:r>
            <a:r>
              <a:rPr lang="fr-FR" dirty="0"/>
              <a:t>directeur de wilaya chargé des domaines, président ; </a:t>
            </a:r>
          </a:p>
          <a:p>
            <a:pPr lvl="0" fontAlgn="base"/>
            <a:r>
              <a:rPr lang="fr-FR" dirty="0"/>
              <a:t>du sous-directeur du contrôle fiscal ; </a:t>
            </a:r>
          </a:p>
          <a:p>
            <a:pPr lvl="0" fontAlgn="base"/>
            <a:r>
              <a:rPr lang="fr-FR" dirty="0"/>
              <a:t>d’un représentant des services des domaines de wilaya chargé des expertises et des évaluations ayant au moins rang de chef de service ; </a:t>
            </a:r>
          </a:p>
          <a:p>
            <a:pPr lvl="0" fontAlgn="base"/>
            <a:r>
              <a:rPr lang="fr-FR" dirty="0"/>
              <a:t>d’un agent immobilier désigné par l’Union Générale des Commerçants et Artisans Algériens ; </a:t>
            </a:r>
          </a:p>
          <a:p>
            <a:pPr lvl="0" fontAlgn="base"/>
            <a:r>
              <a:rPr lang="fr-FR" dirty="0"/>
              <a:t>d'un notaire désigné par le président de la chambre régionale des notaires concernée ; </a:t>
            </a:r>
          </a:p>
          <a:p>
            <a:pPr lvl="0" fontAlgn="base"/>
            <a:r>
              <a:rPr lang="fr-FR" dirty="0"/>
              <a:t>d’un géomètre expert foncier, désigné par l’ordre des géomètres-experts fonciers ; </a:t>
            </a:r>
          </a:p>
          <a:p>
            <a:pPr lvl="0" fontAlgn="base"/>
            <a:r>
              <a:rPr lang="fr-FR" dirty="0"/>
              <a:t>d’un représentant de la direction de l’habitat ayant au moins rang de chef de service ; </a:t>
            </a:r>
          </a:p>
          <a:p>
            <a:pPr lvl="0" fontAlgn="base"/>
            <a:r>
              <a:rPr lang="fr-FR" dirty="0"/>
              <a:t>d’un représentant de la direction des services agricoles de wilaya ayant au moins rang de chef de service. </a:t>
            </a:r>
          </a:p>
        </p:txBody>
      </p:sp>
    </p:spTree>
    <p:extLst>
      <p:ext uri="{BB962C8B-B14F-4D97-AF65-F5344CB8AC3E}">
        <p14:creationId xmlns:p14="http://schemas.microsoft.com/office/powerpoint/2010/main" val="3939559907"/>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lnSpcReduction="10000"/>
          </a:bodyPr>
          <a:lstStyle/>
          <a:p>
            <a:r>
              <a:rPr lang="fr-FR" dirty="0"/>
              <a:t>-La commission peut s'adjoindre, au besoin, un expert fonctionnaire, avec voix consultative. </a:t>
            </a:r>
          </a:p>
          <a:p>
            <a:r>
              <a:rPr lang="fr-FR" dirty="0"/>
              <a:t>-Le sous-directeur du contentieux ou son représentant ayant rang de chef de bureau, remplit les fonctions de secrétaire et de rapporteur et assiste aux séances avec voix consultative. </a:t>
            </a:r>
          </a:p>
          <a:p>
            <a:r>
              <a:rPr lang="fr-FR" dirty="0"/>
              <a:t>-Les membres de la commission sont soumis aux obligations du secret professionnel prévues à l’article 65 du présent code.  </a:t>
            </a:r>
          </a:p>
          <a:p>
            <a:r>
              <a:rPr lang="fr-FR" dirty="0"/>
              <a:t>-En cas de décès, de démission ou de révocation d’un des membres de la commission, il est procédé à son remplacement par la désignation d’un nouveau membre.   </a:t>
            </a:r>
            <a:endParaRPr lang="fr-FR" dirty="0">
              <a:effectLst/>
            </a:endParaRPr>
          </a:p>
        </p:txBody>
      </p:sp>
    </p:spTree>
    <p:extLst>
      <p:ext uri="{BB962C8B-B14F-4D97-AF65-F5344CB8AC3E}">
        <p14:creationId xmlns:p14="http://schemas.microsoft.com/office/powerpoint/2010/main" val="3160209455"/>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fontScale="92500" lnSpcReduction="20000"/>
          </a:bodyPr>
          <a:lstStyle/>
          <a:p>
            <a:r>
              <a:rPr lang="fr-FR" dirty="0"/>
              <a:t>-Les contribuables sont convoqués vingt (20) jours au moins, avant la date de la réunion. Ils sont invités à se faire entendre ou à faire parvenir leurs observations écrites. Ils peuvent se faire assister par un conseil de leur choix ou désigner un mandataire dûment habilité.  </a:t>
            </a:r>
          </a:p>
          <a:p>
            <a:r>
              <a:rPr lang="fr-FR" dirty="0"/>
              <a:t>-La commission se réunit, au moins une fois par mois, sur convocation de son président et délibère valablement à condition qu’il y ait, au moins, cinq (5) membres présents y compris le président.  </a:t>
            </a:r>
          </a:p>
          <a:p>
            <a:r>
              <a:rPr lang="fr-FR" dirty="0"/>
              <a:t>-L’avis de la commission doit être approuvé à la majorité des membres présents. En cas de partage égal des voix, celle du président est prépondérante.</a:t>
            </a:r>
            <a:r>
              <a:rPr lang="fr-FR" baseline="30000" dirty="0"/>
              <a:t> </a:t>
            </a:r>
            <a:r>
              <a:rPr lang="fr-FR" dirty="0"/>
              <a:t>Ces avis, signés par le président de la commission, sont notifiés par le secrétaire au directeur des impôts de wilaya, dans un délai de dix (10) jours, à compter de la date de clôture des travaux de la commission. </a:t>
            </a:r>
          </a:p>
        </p:txBody>
      </p:sp>
    </p:spTree>
    <p:extLst>
      <p:ext uri="{BB962C8B-B14F-4D97-AF65-F5344CB8AC3E}">
        <p14:creationId xmlns:p14="http://schemas.microsoft.com/office/powerpoint/2010/main" val="138144238"/>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fontScale="92500" lnSpcReduction="20000"/>
          </a:bodyPr>
          <a:lstStyle/>
          <a:p>
            <a:r>
              <a:rPr lang="fr-FR" b="1" dirty="0"/>
              <a:t>-Art de LF 2026 :</a:t>
            </a:r>
            <a:r>
              <a:rPr lang="fr-FR" dirty="0"/>
              <a:t> </a:t>
            </a:r>
            <a:r>
              <a:rPr lang="fr-FR" dirty="0" smtClean="0"/>
              <a:t>88</a:t>
            </a:r>
            <a:endParaRPr lang="fr-FR" dirty="0"/>
          </a:p>
          <a:p>
            <a:r>
              <a:rPr lang="fr-FR" b="1" dirty="0"/>
              <a:t>-Art modifié :</a:t>
            </a:r>
            <a:r>
              <a:rPr lang="fr-FR" dirty="0"/>
              <a:t> 81-bis du CPF </a:t>
            </a:r>
          </a:p>
          <a:p>
            <a:r>
              <a:rPr lang="fr-FR" b="1" dirty="0"/>
              <a:t>-Objet de la mesure : </a:t>
            </a:r>
            <a:r>
              <a:rPr lang="fr-FR" dirty="0"/>
              <a:t>commissions de recours</a:t>
            </a:r>
          </a:p>
          <a:p>
            <a:r>
              <a:rPr lang="fr-FR" b="1" dirty="0"/>
              <a:t>-Objectif de la mesure :</a:t>
            </a:r>
            <a:r>
              <a:rPr lang="fr-FR" dirty="0"/>
              <a:t> impartialité, indépendance et bon fonctionnement des travaux des commissions </a:t>
            </a:r>
          </a:p>
          <a:p>
            <a:pPr marL="82296" indent="0">
              <a:buNone/>
            </a:pPr>
            <a:endParaRPr lang="fr-FR" dirty="0"/>
          </a:p>
          <a:p>
            <a:pPr marL="82296" indent="0">
              <a:buNone/>
            </a:pPr>
            <a:r>
              <a:rPr lang="fr-FR" dirty="0"/>
              <a:t>	</a:t>
            </a:r>
            <a:r>
              <a:rPr lang="fr-FR" dirty="0" smtClean="0"/>
              <a:t>La </a:t>
            </a:r>
            <a:r>
              <a:rPr lang="fr-FR" dirty="0"/>
              <a:t>mesure prévoit le </a:t>
            </a:r>
            <a:r>
              <a:rPr lang="fr-FR" b="1" dirty="0"/>
              <a:t>retrait des débats et des délibérations</a:t>
            </a:r>
            <a:r>
              <a:rPr lang="fr-FR" dirty="0"/>
              <a:t> des Commissions Régionales de Recours (CRR) et des Commissions de Recours de Wilaya (CRW), des membres ayant la qualité de </a:t>
            </a:r>
            <a:r>
              <a:rPr lang="fr-FR" b="1" dirty="0"/>
              <a:t>conseiller fiscal</a:t>
            </a:r>
            <a:r>
              <a:rPr lang="fr-FR" dirty="0"/>
              <a:t>, en cas de conflit d’intérêts, résultant de l’examen des </a:t>
            </a:r>
            <a:r>
              <a:rPr lang="fr-FR" b="1" dirty="0"/>
              <a:t>dossiers de recours de leurs clients</a:t>
            </a:r>
            <a:r>
              <a:rPr lang="fr-FR" dirty="0"/>
              <a:t>, au même titre que ce qui est prévu pour les commissaires aux comptes et les experts comptables. </a:t>
            </a:r>
          </a:p>
          <a:p>
            <a:r>
              <a:rPr lang="fr-FR" b="1" dirty="0"/>
              <a:t> Q : Composition des 03 commissions de recours (CRW, CRR, CCR) ?</a:t>
            </a:r>
            <a:endParaRPr lang="fr-FR" dirty="0"/>
          </a:p>
          <a:p>
            <a:pPr marL="82296" indent="0">
              <a:buNone/>
            </a:pPr>
            <a:endParaRPr lang="fr-FR" dirty="0">
              <a:effectLst/>
            </a:endParaRPr>
          </a:p>
        </p:txBody>
      </p:sp>
    </p:spTree>
    <p:extLst>
      <p:ext uri="{BB962C8B-B14F-4D97-AF65-F5344CB8AC3E}">
        <p14:creationId xmlns:p14="http://schemas.microsoft.com/office/powerpoint/2010/main" val="3304174321"/>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fiscales : </a:t>
            </a:r>
            <a:r>
              <a:rPr lang="fr-FR" sz="2400" b="1" dirty="0" smtClean="0">
                <a:solidFill>
                  <a:srgbClr val="00B050"/>
                </a:solidFill>
              </a:rPr>
              <a:t>CPF</a:t>
            </a:r>
            <a:endParaRPr lang="fr-FR" sz="2400" b="1" dirty="0">
              <a:solidFill>
                <a:srgbClr val="00B050"/>
              </a:solidFill>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000" b="1" dirty="0" smtClean="0">
                <a:solidFill>
                  <a:srgbClr val="0070C0"/>
                </a:solidFill>
              </a:rPr>
              <a:t>CRW</a:t>
            </a:r>
            <a:r>
              <a:rPr lang="fr-FR" sz="2000" b="1" dirty="0">
                <a:solidFill>
                  <a:srgbClr val="0070C0"/>
                </a:solidFill>
              </a:rPr>
              <a:t> </a:t>
            </a:r>
            <a:r>
              <a:rPr lang="fr-FR" sz="2000" b="1" dirty="0" smtClean="0">
                <a:solidFill>
                  <a:srgbClr val="0070C0"/>
                </a:solidFill>
              </a:rPr>
              <a:t>:</a:t>
            </a:r>
            <a:endParaRPr lang="fr-FR" sz="2000" b="1" dirty="0">
              <a:solidFill>
                <a:srgbClr val="0070C0"/>
              </a:solidFill>
            </a:endParaRPr>
          </a:p>
          <a:p>
            <a:r>
              <a:rPr lang="fr-FR" sz="2000" dirty="0"/>
              <a:t>- un (1) commissaire aux comptes désigné par le président de la chambre nationale des commissaires aux comptes, président ; </a:t>
            </a:r>
          </a:p>
          <a:p>
            <a:r>
              <a:rPr lang="fr-FR" sz="2000" dirty="0"/>
              <a:t>- un (01) membre de l’assemblée populaire de wilaya ; </a:t>
            </a:r>
          </a:p>
          <a:p>
            <a:r>
              <a:rPr lang="fr-FR" sz="2000" dirty="0"/>
              <a:t>- un (01) représentant de la direction chargée du commerce de la wilaya ayant, au moins, rang de chef de bureau ; </a:t>
            </a:r>
          </a:p>
          <a:p>
            <a:r>
              <a:rPr lang="fr-FR" sz="2000" dirty="0"/>
              <a:t>- un (01) représentant de la direction chargée de l’industrie de la wilaya ayant, au moins, rang de chef de bureau; </a:t>
            </a:r>
          </a:p>
          <a:p>
            <a:r>
              <a:rPr lang="fr-FR" sz="2000" dirty="0"/>
              <a:t>- un (1) représentant de la chambre nationale des commissaires aux comptes; </a:t>
            </a:r>
          </a:p>
          <a:p>
            <a:r>
              <a:rPr lang="fr-FR" sz="2000" dirty="0"/>
              <a:t>- un (01) représentant de la chambre de commerce et d’industrie siégeant dans la wilaya ; </a:t>
            </a:r>
          </a:p>
          <a:p>
            <a:r>
              <a:rPr lang="fr-FR" sz="2000" dirty="0"/>
              <a:t>- un (01) représentant de la chambre algérienne d’agriculture siégeant dans la wilaya; </a:t>
            </a:r>
          </a:p>
          <a:p>
            <a:r>
              <a:rPr lang="fr-FR" sz="2000" dirty="0"/>
              <a:t>-le Directeur des Impôts de Wilaya, ou selon le cas, le Chef du Centre des Impôts ou le Chef du Centre de Proximité des Impôts ou leur représentant ayant respectivement rang de sous-directeur ou de chef de service principal;</a:t>
            </a:r>
          </a:p>
          <a:p>
            <a:r>
              <a:rPr lang="fr-FR" sz="2000" b="1" dirty="0">
                <a:solidFill>
                  <a:srgbClr val="FF0000"/>
                </a:solidFill>
              </a:rPr>
              <a:t>LF 2025 : - un (1) conseiller fiscal désigné par l’Association Nationale des Conseillers Fiscaux Algériens.</a:t>
            </a:r>
            <a:endParaRPr lang="fr-FR" sz="2000" dirty="0">
              <a:solidFill>
                <a:srgbClr val="FF0000"/>
              </a:solidFill>
            </a:endParaRPr>
          </a:p>
          <a:p>
            <a:r>
              <a:rPr lang="fr-FR" sz="1800" dirty="0"/>
              <a:t> </a:t>
            </a:r>
          </a:p>
          <a:p>
            <a:pPr lvl="0"/>
            <a:endParaRPr lang="fr-FR" sz="1800" dirty="0" smtClean="0"/>
          </a:p>
          <a:p>
            <a:pPr lvl="0"/>
            <a:r>
              <a:rPr lang="fr-FR" sz="1800" dirty="0" smtClean="0"/>
              <a:t>	</a:t>
            </a:r>
            <a:endParaRPr lang="fr-FR" sz="1800" b="1" dirty="0" smtClean="0">
              <a:solidFill>
                <a:srgbClr val="0070C0"/>
              </a:solidFill>
            </a:endParaRPr>
          </a:p>
        </p:txBody>
      </p:sp>
    </p:spTree>
    <p:extLst>
      <p:ext uri="{BB962C8B-B14F-4D97-AF65-F5344CB8AC3E}">
        <p14:creationId xmlns:p14="http://schemas.microsoft.com/office/powerpoint/2010/main" val="45176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fiscales : </a:t>
            </a:r>
            <a:r>
              <a:rPr lang="fr-FR" sz="2400" b="1" dirty="0" smtClean="0">
                <a:solidFill>
                  <a:srgbClr val="00B050"/>
                </a:solidFill>
              </a:rPr>
              <a:t>CPF</a:t>
            </a:r>
            <a:endParaRPr lang="fr-FR" sz="2400" b="1" dirty="0">
              <a:solidFill>
                <a:srgbClr val="00B050"/>
              </a:solidFill>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r>
              <a:rPr lang="fr-FR" sz="2000" b="1" dirty="0" smtClean="0">
                <a:solidFill>
                  <a:srgbClr val="0070C0"/>
                </a:solidFill>
              </a:rPr>
              <a:t>                                          CRR</a:t>
            </a:r>
            <a:r>
              <a:rPr lang="fr-FR" sz="2000" b="1" dirty="0">
                <a:solidFill>
                  <a:srgbClr val="0070C0"/>
                </a:solidFill>
              </a:rPr>
              <a:t> : </a:t>
            </a:r>
          </a:p>
          <a:p>
            <a:r>
              <a:rPr lang="fr-FR" sz="2000" dirty="0"/>
              <a:t>- Un expert comptable désigné par le président de l’ordre national des experts comptables, président. </a:t>
            </a:r>
          </a:p>
          <a:p>
            <a:r>
              <a:rPr lang="fr-FR" sz="2000" dirty="0"/>
              <a:t>- le Directeur Régional des Impôts ou son représentant ayant rang de sous-directeur; </a:t>
            </a:r>
          </a:p>
          <a:p>
            <a:r>
              <a:rPr lang="fr-FR" sz="2000" dirty="0"/>
              <a:t>- un (01) représentant de la Direction Régionale du Trésor ayant rang de sous-directeur; </a:t>
            </a:r>
          </a:p>
          <a:p>
            <a:r>
              <a:rPr lang="fr-FR" sz="2000" dirty="0"/>
              <a:t>- un (01) représentant de la Direction Régionale chargée du commerce, ayant rang de chef de bureau; </a:t>
            </a:r>
          </a:p>
          <a:p>
            <a:r>
              <a:rPr lang="fr-FR" sz="2000" dirty="0"/>
              <a:t>- un (01) représentant de la Direction chargée de l’Industrie de la wilaya du lieu de situation de la Direction Régionale des Impôts ayant, au moins, rang de chef de bureau; </a:t>
            </a:r>
          </a:p>
          <a:p>
            <a:r>
              <a:rPr lang="fr-FR" sz="2000" dirty="0"/>
              <a:t>- un (01) représentant de la chambre de commerce et d’industrie de la wilaya du lieu de situation de la Direction Régionale des Impôts; </a:t>
            </a:r>
          </a:p>
          <a:p>
            <a:r>
              <a:rPr lang="fr-FR" sz="2000" dirty="0"/>
              <a:t>- un (01) représentant de la chambre d’agriculture de la wilaya du lieu de situation de la Direction Régionale des Impôts; </a:t>
            </a:r>
          </a:p>
          <a:p>
            <a:r>
              <a:rPr lang="fr-FR" sz="2000" dirty="0"/>
              <a:t>- un représentant de l’ordre national des experts comptables ;</a:t>
            </a:r>
          </a:p>
          <a:p>
            <a:r>
              <a:rPr lang="fr-FR" sz="2000" b="1" dirty="0">
                <a:solidFill>
                  <a:srgbClr val="FF0000"/>
                </a:solidFill>
              </a:rPr>
              <a:t>LF 2025 :  un (1) conseiller fiscal désigné par l’Association Nationale des Conseillers Fiscaux Algériens.</a:t>
            </a:r>
            <a:endParaRPr lang="fr-FR" sz="2000" dirty="0">
              <a:solidFill>
                <a:srgbClr val="FF0000"/>
              </a:solidFill>
            </a:endParaRPr>
          </a:p>
          <a:p>
            <a:r>
              <a:rPr lang="fr-FR" sz="2000" dirty="0"/>
              <a:t> </a:t>
            </a:r>
          </a:p>
        </p:txBody>
      </p:sp>
    </p:spTree>
    <p:extLst>
      <p:ext uri="{BB962C8B-B14F-4D97-AF65-F5344CB8AC3E}">
        <p14:creationId xmlns:p14="http://schemas.microsoft.com/office/powerpoint/2010/main" val="151496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lvl="0" algn="ctr"/>
            <a:r>
              <a:rPr lang="fr-FR" sz="2400" b="1" dirty="0">
                <a:solidFill>
                  <a:srgbClr val="0070C0"/>
                </a:solidFill>
              </a:rPr>
              <a:t>Dispositions fiscales : </a:t>
            </a:r>
            <a:r>
              <a:rPr lang="fr-FR" sz="2400" b="1" dirty="0" smtClean="0">
                <a:solidFill>
                  <a:srgbClr val="00B050"/>
                </a:solidFill>
              </a:rPr>
              <a:t>CPF</a:t>
            </a:r>
            <a:endParaRPr lang="fr-FR" sz="2400" b="1" dirty="0">
              <a:solidFill>
                <a:srgbClr val="00B050"/>
              </a:solidFill>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r>
              <a:rPr lang="fr-FR" sz="2400" b="1" dirty="0" smtClean="0">
                <a:solidFill>
                  <a:srgbClr val="0070C0"/>
                </a:solidFill>
              </a:rPr>
              <a:t>                                         CCR</a:t>
            </a:r>
            <a:r>
              <a:rPr lang="fr-FR" sz="2400" b="1" dirty="0">
                <a:solidFill>
                  <a:srgbClr val="0070C0"/>
                </a:solidFill>
              </a:rPr>
              <a:t> </a:t>
            </a:r>
            <a:r>
              <a:rPr lang="fr-FR" sz="2400" b="1" dirty="0" smtClean="0">
                <a:solidFill>
                  <a:srgbClr val="0070C0"/>
                </a:solidFill>
              </a:rPr>
              <a:t>:</a:t>
            </a:r>
          </a:p>
          <a:p>
            <a:endParaRPr lang="fr-FR" sz="2400" b="1" dirty="0">
              <a:solidFill>
                <a:srgbClr val="0070C0"/>
              </a:solidFill>
            </a:endParaRPr>
          </a:p>
          <a:p>
            <a:r>
              <a:rPr lang="fr-FR" sz="2000" dirty="0"/>
              <a:t>- le ministre chargé des finances ou son représentant dûment mandaté, président ; </a:t>
            </a:r>
          </a:p>
          <a:p>
            <a:r>
              <a:rPr lang="fr-FR" sz="2000" dirty="0" smtClean="0"/>
              <a:t>- </a:t>
            </a:r>
            <a:r>
              <a:rPr lang="fr-FR" sz="2000" dirty="0"/>
              <a:t>un (01) représentant du ministère de la justice ayant au moins rang de directeur ; </a:t>
            </a:r>
          </a:p>
          <a:p>
            <a:r>
              <a:rPr lang="fr-FR" sz="2000" dirty="0"/>
              <a:t>- un (01) représentant du ministère du Commerce ayant au moins rang de directeur ; </a:t>
            </a:r>
          </a:p>
          <a:p>
            <a:r>
              <a:rPr lang="fr-FR" sz="2000" dirty="0"/>
              <a:t>- un (01) représentant du ministère chargé de l’Industrie ayant rang de directeur ; </a:t>
            </a:r>
          </a:p>
          <a:p>
            <a:r>
              <a:rPr lang="fr-FR" sz="2000" dirty="0"/>
              <a:t>- un (01) représentant du conseil national de comptabilité ayant au moins rang de directeur ; - un (01) représentant de la chambre algérienne de commerce et de d’industrie;</a:t>
            </a:r>
          </a:p>
          <a:p>
            <a:r>
              <a:rPr lang="fr-FR" sz="2000" b="1" dirty="0">
                <a:solidFill>
                  <a:srgbClr val="FF0000"/>
                </a:solidFill>
              </a:rPr>
              <a:t>LF 2025 : - un (1) représentant du ministère chargé de l’énergie ayant au moins rang de directeur ;</a:t>
            </a:r>
            <a:endParaRPr lang="fr-FR" sz="2000" dirty="0">
              <a:solidFill>
                <a:srgbClr val="FF0000"/>
              </a:solidFill>
            </a:endParaRPr>
          </a:p>
          <a:p>
            <a:r>
              <a:rPr lang="fr-FR" sz="2000" dirty="0"/>
              <a:t> - un (01) représentant de la chambre nationale de l’agriculture; </a:t>
            </a:r>
          </a:p>
          <a:p>
            <a:r>
              <a:rPr lang="fr-FR" sz="2000" dirty="0"/>
              <a:t>- un (1) représentant de l’ordre national des experts comptables ; </a:t>
            </a:r>
          </a:p>
          <a:p>
            <a:r>
              <a:rPr lang="fr-FR" sz="2000" dirty="0"/>
              <a:t>- le directeur des grandes entreprises ou son représentant ayant rang de sous-directeur.</a:t>
            </a:r>
          </a:p>
        </p:txBody>
      </p:sp>
    </p:spTree>
    <p:extLst>
      <p:ext uri="{BB962C8B-B14F-4D97-AF65-F5344CB8AC3E}">
        <p14:creationId xmlns:p14="http://schemas.microsoft.com/office/powerpoint/2010/main" val="156512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124841" indent="0" algn="just">
              <a:spcAft>
                <a:spcPts val="0"/>
              </a:spcAft>
              <a:buNone/>
            </a:pPr>
            <a:r>
              <a:rPr lang="fr-FR" b="1" dirty="0" smtClean="0">
                <a:solidFill>
                  <a:srgbClr val="000000"/>
                </a:solidFill>
                <a:ea typeface="Times New Roman" panose="02020603050405020304" pitchFamily="18" charset="0"/>
                <a:cs typeface="Calibri" panose="020F0502020204030204" pitchFamily="34" charset="0"/>
              </a:rPr>
              <a:t> </a:t>
            </a:r>
            <a:r>
              <a:rPr lang="fr-FR" b="1" dirty="0">
                <a:ea typeface="Times New Roman" panose="02020603050405020304" pitchFamily="18" charset="0"/>
                <a:cs typeface="Calibri" panose="020F0502020204030204" pitchFamily="34" charset="0"/>
              </a:rPr>
              <a:t> </a:t>
            </a:r>
            <a:endParaRPr lang="fr-FR" dirty="0"/>
          </a:p>
          <a:p>
            <a:pPr marL="0" lvl="0" indent="0" algn="just">
              <a:spcAft>
                <a:spcPts val="0"/>
              </a:spcAft>
              <a:buNone/>
            </a:pPr>
            <a:endParaRPr lang="fr-FR" b="1" dirty="0" smtClean="0">
              <a:solidFill>
                <a:srgbClr val="000000"/>
              </a:solidFill>
              <a:ea typeface="Times New Roman" panose="02020603050405020304" pitchFamily="18" charset="0"/>
              <a:cs typeface="Calibri" panose="020F0502020204030204" pitchFamily="34" charset="0"/>
            </a:endParaRPr>
          </a:p>
          <a:p>
            <a:pPr marL="0" lvl="0" indent="0" algn="just">
              <a:spcAft>
                <a:spcPts val="0"/>
              </a:spcAft>
              <a:buNone/>
            </a:pPr>
            <a:endParaRPr lang="fr-FR" b="1" dirty="0">
              <a:solidFill>
                <a:srgbClr val="000000"/>
              </a:solidFill>
              <a:ea typeface="Times New Roman" panose="02020603050405020304" pitchFamily="18" charset="0"/>
              <a:cs typeface="Calibri" panose="020F0502020204030204" pitchFamily="34" charset="0"/>
            </a:endParaRPr>
          </a:p>
          <a:p>
            <a:pPr marL="0" lvl="0" indent="0" algn="just">
              <a:spcAft>
                <a:spcPts val="0"/>
              </a:spcAft>
              <a:buNone/>
            </a:pPr>
            <a:endParaRPr lang="fr-FR" b="1" dirty="0" smtClean="0">
              <a:solidFill>
                <a:srgbClr val="000000"/>
              </a:solidFill>
              <a:ea typeface="Times New Roman" panose="02020603050405020304" pitchFamily="18" charset="0"/>
              <a:cs typeface="Calibri" panose="020F0502020204030204" pitchFamily="34" charset="0"/>
            </a:endParaRPr>
          </a:p>
          <a:p>
            <a:pPr marL="0" lvl="0" indent="0" algn="ctr">
              <a:spcAft>
                <a:spcPts val="0"/>
              </a:spcAft>
              <a:buNone/>
            </a:pPr>
            <a:r>
              <a:rPr lang="fr-FR" b="1" dirty="0" smtClean="0">
                <a:solidFill>
                  <a:srgbClr val="000000"/>
                </a:solidFill>
                <a:ea typeface="Times New Roman" panose="02020603050405020304" pitchFamily="18" charset="0"/>
                <a:cs typeface="Calibri" panose="020F0502020204030204" pitchFamily="34" charset="0"/>
              </a:rPr>
              <a:t>XIII- Analyse </a:t>
            </a:r>
            <a:r>
              <a:rPr lang="fr-FR" b="1" dirty="0">
                <a:solidFill>
                  <a:srgbClr val="000000"/>
                </a:solidFill>
                <a:ea typeface="Times New Roman" panose="02020603050405020304" pitchFamily="18" charset="0"/>
                <a:cs typeface="Calibri" panose="020F0502020204030204" pitchFamily="34" charset="0"/>
              </a:rPr>
              <a:t>des mesures d’élargissement de l’assiette et mobilisation des ressources</a:t>
            </a:r>
            <a:endParaRPr lang="fr-FR" dirty="0"/>
          </a:p>
          <a:p>
            <a:pPr marL="82296" indent="0" algn="just">
              <a:spcAft>
                <a:spcPts val="0"/>
              </a:spcAft>
              <a:buNone/>
            </a:pPr>
            <a:endParaRPr lang="fr-FR" dirty="0">
              <a:effectLst/>
            </a:endParaRPr>
          </a:p>
        </p:txBody>
      </p:sp>
    </p:spTree>
    <p:extLst>
      <p:ext uri="{BB962C8B-B14F-4D97-AF65-F5344CB8AC3E}">
        <p14:creationId xmlns:p14="http://schemas.microsoft.com/office/powerpoint/2010/main" val="25246845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a:extLst>
              <a:ext uri="{FF2B5EF4-FFF2-40B4-BE49-F238E27FC236}">
                <a16:creationId xmlns="" xmlns:a16="http://schemas.microsoft.com/office/drawing/2014/main" id="{678B79F0-F896-48C3-BDB3-2EB094C2C68D}"/>
              </a:ext>
            </a:extLst>
          </p:cNvPr>
          <p:cNvSpPr>
            <a:spLocks noGrp="1" noChangeArrowheads="1"/>
          </p:cNvSpPr>
          <p:nvPr>
            <p:ph type="title"/>
          </p:nvPr>
        </p:nvSpPr>
        <p:spPr>
          <a:xfrm>
            <a:off x="734096" y="270456"/>
            <a:ext cx="9082809" cy="540913"/>
          </a:xfrm>
        </p:spPr>
        <p:txBody>
          <a:bodyPr>
            <a:noAutofit/>
          </a:bodyPr>
          <a:lstStyle/>
          <a:p>
            <a:pPr algn="ctr">
              <a:lnSpc>
                <a:spcPct val="115000"/>
              </a:lnSpc>
              <a:spcAft>
                <a:spcPts val="1000"/>
              </a:spcAft>
            </a:pPr>
            <a:r>
              <a:rPr lang="fr-FR" sz="2800" b="1" dirty="0">
                <a:solidFill>
                  <a:srgbClr val="0B00F0"/>
                </a:solidFill>
                <a:latin typeface="Calibri" panose="020F0502020204030204" pitchFamily="34" charset="0"/>
                <a:ea typeface="Times New Roman" panose="02020603050405020304" pitchFamily="18" charset="0"/>
                <a:cs typeface="Times New Roman" panose="02020603050405020304" pitchFamily="18" charset="0"/>
              </a:rPr>
              <a:t>	Taux de cotisation CNAS (part patronale et part ouvrière)</a:t>
            </a:r>
            <a:endParaRPr lang="fr-FR" altLang="fr-FR" sz="2800" dirty="0">
              <a:solidFill>
                <a:srgbClr val="0B00F0"/>
              </a:solidFill>
            </a:endParaRPr>
          </a:p>
        </p:txBody>
      </p:sp>
      <p:sp>
        <p:nvSpPr>
          <p:cNvPr id="3" name="Espace réservé du contenu 2">
            <a:extLst>
              <a:ext uri="{FF2B5EF4-FFF2-40B4-BE49-F238E27FC236}">
                <a16:creationId xmlns="" xmlns:a16="http://schemas.microsoft.com/office/drawing/2014/main" id="{201F16F3-FDB7-40B0-8DFF-05135B8B3F7D}"/>
              </a:ext>
            </a:extLst>
          </p:cNvPr>
          <p:cNvSpPr>
            <a:spLocks noGrp="1"/>
          </p:cNvSpPr>
          <p:nvPr>
            <p:ph idx="1"/>
          </p:nvPr>
        </p:nvSpPr>
        <p:spPr>
          <a:xfrm>
            <a:off x="215705" y="1043188"/>
            <a:ext cx="9791180" cy="5563673"/>
          </a:xfrm>
        </p:spPr>
        <p:style>
          <a:lnRef idx="2">
            <a:schemeClr val="accent1"/>
          </a:lnRef>
          <a:fillRef idx="1">
            <a:schemeClr val="lt1"/>
          </a:fillRef>
          <a:effectRef idx="0">
            <a:schemeClr val="accent1"/>
          </a:effectRef>
          <a:fontRef idx="minor">
            <a:schemeClr val="dk1"/>
          </a:fontRef>
        </p:style>
        <p:txBody>
          <a:bodyPr>
            <a:noAutofit/>
          </a:bodyPr>
          <a:lstStyle/>
          <a:p>
            <a:pPr algn="ctr">
              <a:lnSpc>
                <a:spcPct val="115000"/>
              </a:lnSpc>
              <a:spcAft>
                <a:spcPts val="1000"/>
              </a:spcAft>
            </a:pPr>
            <a:r>
              <a:rPr lang="fr-FR" b="1" dirty="0">
                <a:latin typeface="Calibri" panose="020F0502020204030204" pitchFamily="34" charset="0"/>
                <a:ea typeface="Times New Roman" panose="02020603050405020304" pitchFamily="18" charset="0"/>
                <a:cs typeface="Times New Roman" panose="02020603050405020304" pitchFamily="18" charset="0"/>
              </a:rPr>
              <a:t>Tableau </a:t>
            </a:r>
            <a:r>
              <a:rPr lang="fr-FR" b="1" dirty="0" smtClean="0">
                <a:latin typeface="Calibri" panose="020F0502020204030204" pitchFamily="34" charset="0"/>
                <a:ea typeface="Times New Roman" panose="02020603050405020304" pitchFamily="18" charset="0"/>
                <a:cs typeface="Times New Roman" panose="02020603050405020304" pitchFamily="18" charset="0"/>
              </a:rPr>
              <a:t>récapitulatif des </a:t>
            </a:r>
            <a:r>
              <a:rPr lang="fr-FR" b="1" dirty="0">
                <a:latin typeface="Calibri" panose="020F0502020204030204" pitchFamily="34" charset="0"/>
                <a:ea typeface="Times New Roman" panose="02020603050405020304" pitchFamily="18" charset="0"/>
                <a:cs typeface="Times New Roman" panose="02020603050405020304" pitchFamily="18" charset="0"/>
              </a:rPr>
              <a:t>taux de </a:t>
            </a:r>
            <a:r>
              <a:rPr lang="fr-FR" b="1" dirty="0" smtClean="0">
                <a:latin typeface="Calibri" panose="020F0502020204030204" pitchFamily="34" charset="0"/>
                <a:ea typeface="Times New Roman" panose="02020603050405020304" pitchFamily="18" charset="0"/>
                <a:cs typeface="Times New Roman" panose="02020603050405020304" pitchFamily="18" charset="0"/>
              </a:rPr>
              <a:t>cotisation</a:t>
            </a:r>
            <a:endParaRPr lang="fr-FR" sz="2000" dirty="0" smtClean="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5000"/>
              </a:lnSpc>
              <a:spcAft>
                <a:spcPts val="1000"/>
              </a:spcAft>
              <a:buNone/>
            </a:pPr>
            <a:endParaRPr lang="fr-FR" sz="2000" dirty="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5000"/>
              </a:lnSpc>
              <a:spcAft>
                <a:spcPts val="1000"/>
              </a:spcAft>
              <a:buNone/>
            </a:pPr>
            <a:endParaRPr lang="fr-FR" sz="2400" dirty="0" smtClean="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5000"/>
              </a:lnSpc>
              <a:spcAft>
                <a:spcPts val="1000"/>
              </a:spcAft>
              <a:buNone/>
            </a:pPr>
            <a:r>
              <a:rPr lang="fr-FR" sz="2400" dirty="0" smtClean="0">
                <a:latin typeface="Calibri" panose="020F0502020204030204" pitchFamily="34" charset="0"/>
                <a:ea typeface="Times New Roman" panose="02020603050405020304" pitchFamily="18" charset="0"/>
                <a:cs typeface="Times New Roman" panose="02020603050405020304" pitchFamily="18" charset="0"/>
              </a:rPr>
              <a:t>		</a:t>
            </a:r>
          </a:p>
          <a:p>
            <a:pPr marL="0" indent="0">
              <a:lnSpc>
                <a:spcPct val="115000"/>
              </a:lnSpc>
              <a:spcAft>
                <a:spcPts val="1000"/>
              </a:spcAft>
              <a:buNone/>
            </a:pPr>
            <a:endParaRPr lang="fr-FR" sz="2400" dirty="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5000"/>
              </a:lnSpc>
              <a:spcAft>
                <a:spcPts val="1000"/>
              </a:spcAft>
              <a:buNone/>
            </a:pPr>
            <a:endParaRPr lang="fr-FR" sz="2400" dirty="0" smtClean="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5000"/>
              </a:lnSpc>
              <a:spcAft>
                <a:spcPts val="1000"/>
              </a:spcAft>
              <a:buNone/>
            </a:pPr>
            <a:r>
              <a:rPr lang="fr-FR" sz="2000" b="1" dirty="0" smtClean="0">
                <a:latin typeface="Calibri" panose="020F0502020204030204" pitchFamily="34" charset="0"/>
                <a:ea typeface="Times New Roman" panose="02020603050405020304" pitchFamily="18" charset="0"/>
                <a:cs typeface="Times New Roman" panose="02020603050405020304" pitchFamily="18" charset="0"/>
              </a:rPr>
              <a:t>N.B</a:t>
            </a:r>
            <a:r>
              <a:rPr lang="fr-FR" sz="2000" b="1" dirty="0">
                <a:latin typeface="Calibri" panose="020F0502020204030204" pitchFamily="34" charset="0"/>
                <a:ea typeface="Times New Roman" panose="02020603050405020304" pitchFamily="18" charset="0"/>
                <a:cs typeface="Times New Roman" panose="02020603050405020304" pitchFamily="18" charset="0"/>
              </a:rPr>
              <a:t> :</a:t>
            </a:r>
            <a:r>
              <a:rPr lang="fr-FR" sz="2000" dirty="0">
                <a:latin typeface="Calibri" panose="020F0502020204030204" pitchFamily="34" charset="0"/>
                <a:ea typeface="Times New Roman" panose="02020603050405020304" pitchFamily="18" charset="0"/>
                <a:cs typeface="Times New Roman" panose="02020603050405020304" pitchFamily="18" charset="0"/>
              </a:rPr>
              <a:t> Il faut noter qu’une cotisation supplémentaire de </a:t>
            </a:r>
            <a:r>
              <a:rPr lang="fr-FR" sz="2000" b="1" dirty="0">
                <a:latin typeface="Calibri" panose="020F0502020204030204" pitchFamily="34" charset="0"/>
                <a:ea typeface="Times New Roman" panose="02020603050405020304" pitchFamily="18" charset="0"/>
                <a:cs typeface="Times New Roman" panose="02020603050405020304" pitchFamily="18" charset="0"/>
              </a:rPr>
              <a:t>0,5 %</a:t>
            </a:r>
            <a:r>
              <a:rPr lang="fr-FR" sz="2000" dirty="0">
                <a:latin typeface="Calibri" panose="020F0502020204030204" pitchFamily="34" charset="0"/>
                <a:ea typeface="Times New Roman" panose="02020603050405020304" pitchFamily="18" charset="0"/>
                <a:cs typeface="Times New Roman" panose="02020603050405020304" pitchFamily="18" charset="0"/>
              </a:rPr>
              <a:t> prélevée par l’employeur sur le </a:t>
            </a:r>
            <a:r>
              <a:rPr lang="fr-FR" sz="2000" b="1" dirty="0">
                <a:latin typeface="Calibri" panose="020F0502020204030204" pitchFamily="34" charset="0"/>
                <a:ea typeface="Times New Roman" panose="02020603050405020304" pitchFamily="18" charset="0"/>
                <a:cs typeface="Times New Roman" panose="02020603050405020304" pitchFamily="18" charset="0"/>
              </a:rPr>
              <a:t>fond des œuvres sociales</a:t>
            </a:r>
            <a:r>
              <a:rPr lang="fr-FR" sz="2000" dirty="0">
                <a:latin typeface="Calibri" panose="020F0502020204030204" pitchFamily="34" charset="0"/>
                <a:ea typeface="Times New Roman" panose="02020603050405020304" pitchFamily="18" charset="0"/>
                <a:cs typeface="Times New Roman" panose="02020603050405020304" pitchFamily="18" charset="0"/>
              </a:rPr>
              <a:t> et destinée au financement du logement social </a:t>
            </a:r>
            <a:r>
              <a:rPr lang="fr-FR" sz="2000" b="1" dirty="0">
                <a:latin typeface="Calibri" panose="020F0502020204030204" pitchFamily="34" charset="0"/>
                <a:ea typeface="Times New Roman" panose="02020603050405020304" pitchFamily="18" charset="0"/>
                <a:cs typeface="Times New Roman" panose="02020603050405020304" pitchFamily="18" charset="0"/>
              </a:rPr>
              <a:t>(FNPOS)</a:t>
            </a:r>
            <a:r>
              <a:rPr lang="fr-FR" sz="2000" dirty="0">
                <a:latin typeface="Calibri" panose="020F0502020204030204" pitchFamily="34" charset="0"/>
                <a:ea typeface="Times New Roman" panose="02020603050405020304" pitchFamily="18" charset="0"/>
                <a:cs typeface="Times New Roman" panose="02020603050405020304" pitchFamily="18" charset="0"/>
              </a:rPr>
              <a:t> vient s’ajouter au 34,5% pour faire un total global </a:t>
            </a:r>
            <a:r>
              <a:rPr lang="fr-FR" sz="2000" b="1" dirty="0">
                <a:latin typeface="Calibri" panose="020F0502020204030204" pitchFamily="34" charset="0"/>
                <a:ea typeface="Times New Roman" panose="02020603050405020304" pitchFamily="18" charset="0"/>
                <a:cs typeface="Times New Roman" panose="02020603050405020304" pitchFamily="18" charset="0"/>
              </a:rPr>
              <a:t>de 35</a:t>
            </a:r>
            <a:r>
              <a:rPr lang="fr-FR" sz="2000" b="1" dirty="0" smtClean="0">
                <a:latin typeface="Calibri" panose="020F0502020204030204" pitchFamily="34" charset="0"/>
                <a:ea typeface="Times New Roman" panose="02020603050405020304" pitchFamily="18" charset="0"/>
                <a:cs typeface="Times New Roman" panose="02020603050405020304" pitchFamily="18" charset="0"/>
              </a:rPr>
              <a:t>%.</a:t>
            </a:r>
          </a:p>
          <a:p>
            <a:pPr marL="0" indent="0">
              <a:lnSpc>
                <a:spcPct val="115000"/>
              </a:lnSpc>
              <a:spcAft>
                <a:spcPts val="1000"/>
              </a:spcAft>
              <a:buNone/>
            </a:pPr>
            <a:r>
              <a:rPr lang="fr-FR" sz="2000" b="1" dirty="0" smtClean="0">
                <a:effectLst/>
                <a:latin typeface="Calibri" panose="020F0502020204030204" pitchFamily="34" charset="0"/>
                <a:ea typeface="Times New Roman" panose="02020603050405020304" pitchFamily="18" charset="0"/>
                <a:cs typeface="Times New Roman" panose="02020603050405020304" pitchFamily="18" charset="0"/>
              </a:rPr>
              <a:t>-Délai de paiement: 30 j</a:t>
            </a:r>
            <a:r>
              <a:rPr lang="fr-FR" sz="2000" dirty="0" smtClean="0">
                <a:effectLst/>
                <a:latin typeface="Calibri" panose="020F0502020204030204" pitchFamily="34" charset="0"/>
                <a:ea typeface="Times New Roman" panose="02020603050405020304" pitchFamily="18" charset="0"/>
                <a:cs typeface="Times New Roman" panose="02020603050405020304" pitchFamily="18" charset="0"/>
              </a:rPr>
              <a:t> du mois ou du trimestre. Dépôt </a:t>
            </a:r>
            <a:r>
              <a:rPr lang="fr-FR" sz="2000" b="1" dirty="0" smtClean="0">
                <a:effectLst/>
                <a:latin typeface="Calibri" panose="020F0502020204030204" pitchFamily="34" charset="0"/>
                <a:ea typeface="Times New Roman" panose="02020603050405020304" pitchFamily="18" charset="0"/>
                <a:cs typeface="Times New Roman" panose="02020603050405020304" pitchFamily="18" charset="0"/>
              </a:rPr>
              <a:t>DAS</a:t>
            </a:r>
            <a:r>
              <a:rPr lang="fr-FR" sz="2000" dirty="0" smtClean="0">
                <a:effectLst/>
                <a:latin typeface="Calibri" panose="020F0502020204030204" pitchFamily="34" charset="0"/>
                <a:ea typeface="Times New Roman" panose="02020603050405020304" pitchFamily="18" charset="0"/>
                <a:cs typeface="Times New Roman" panose="02020603050405020304" pitchFamily="18" charset="0"/>
              </a:rPr>
              <a:t> au plut tard le </a:t>
            </a:r>
            <a:r>
              <a:rPr lang="fr-FR" sz="2000" b="1" dirty="0" smtClean="0">
                <a:effectLst/>
                <a:latin typeface="Calibri" panose="020F0502020204030204" pitchFamily="34" charset="0"/>
                <a:ea typeface="Times New Roman" panose="02020603050405020304" pitchFamily="18" charset="0"/>
                <a:cs typeface="Times New Roman" panose="02020603050405020304" pitchFamily="18" charset="0"/>
              </a:rPr>
              <a:t>31/01/N+1</a:t>
            </a:r>
            <a:endParaRPr lang="fr-FR" sz="20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172" name="Espace réservé du numéro de diapositive 3">
            <a:extLst>
              <a:ext uri="{FF2B5EF4-FFF2-40B4-BE49-F238E27FC236}">
                <a16:creationId xmlns="" xmlns:a16="http://schemas.microsoft.com/office/drawing/2014/main" id="{F00E216A-A99C-4EC4-82A8-9944A2D7E71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2101473-E56E-4BA3-B1D0-48D2835ED88C}" type="slidenum">
              <a:rPr lang="es-ES" altLang="fr-FR" sz="1400">
                <a:solidFill>
                  <a:srgbClr val="000000"/>
                </a:solidFill>
              </a:rPr>
              <a:pPr>
                <a:spcBef>
                  <a:spcPct val="0"/>
                </a:spcBef>
                <a:buFontTx/>
                <a:buNone/>
              </a:pPr>
              <a:t>19</a:t>
            </a:fld>
            <a:endParaRPr lang="es-ES" altLang="fr-FR" sz="1400">
              <a:solidFill>
                <a:srgbClr val="000000"/>
              </a:solidFill>
            </a:endParaRPr>
          </a:p>
        </p:txBody>
      </p:sp>
      <p:graphicFrame>
        <p:nvGraphicFramePr>
          <p:cNvPr id="2" name="Tableau 1"/>
          <p:cNvGraphicFramePr>
            <a:graphicFrameLocks noGrp="1"/>
          </p:cNvGraphicFramePr>
          <p:nvPr>
            <p:extLst/>
          </p:nvPr>
        </p:nvGraphicFramePr>
        <p:xfrm>
          <a:off x="553791" y="1478179"/>
          <a:ext cx="8912179" cy="3557462"/>
        </p:xfrm>
        <a:graphic>
          <a:graphicData uri="http://schemas.openxmlformats.org/drawingml/2006/table">
            <a:tbl>
              <a:tblPr firstRow="1" bandRow="1">
                <a:tableStyleId>{5C22544A-7EE6-4342-B048-85BDC9FD1C3A}</a:tableStyleId>
              </a:tblPr>
              <a:tblGrid>
                <a:gridCol w="2662396"/>
                <a:gridCol w="1196108"/>
                <a:gridCol w="1330260"/>
                <a:gridCol w="2393155"/>
                <a:gridCol w="1330260"/>
              </a:tblGrid>
              <a:tr h="793772">
                <a:tc>
                  <a:txBody>
                    <a:bodyPr/>
                    <a:lstStyle/>
                    <a:p>
                      <a:pPr>
                        <a:lnSpc>
                          <a:spcPct val="115000"/>
                        </a:lnSpc>
                        <a:spcAft>
                          <a:spcPts val="1000"/>
                        </a:spcAft>
                      </a:pPr>
                      <a:r>
                        <a:rPr lang="fr-FR" sz="1200" dirty="0">
                          <a:effectLst/>
                        </a:rPr>
                        <a:t>BRANCHE</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a:lnSpc>
                          <a:spcPct val="115000"/>
                        </a:lnSpc>
                        <a:spcAft>
                          <a:spcPts val="1000"/>
                        </a:spcAft>
                      </a:pPr>
                      <a:r>
                        <a:rPr lang="fr-FR" sz="1200">
                          <a:effectLst/>
                        </a:rPr>
                        <a:t>Part</a:t>
                      </a:r>
                      <a:endParaRPr lang="fr-FR" sz="1100">
                        <a:effectLst/>
                      </a:endParaRPr>
                    </a:p>
                    <a:p>
                      <a:pPr>
                        <a:lnSpc>
                          <a:spcPct val="115000"/>
                        </a:lnSpc>
                        <a:spcAft>
                          <a:spcPts val="1000"/>
                        </a:spcAft>
                      </a:pPr>
                      <a:r>
                        <a:rPr lang="fr-FR" sz="1200">
                          <a:effectLst/>
                        </a:rPr>
                        <a:t>Patron.</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a:lnSpc>
                          <a:spcPct val="115000"/>
                        </a:lnSpc>
                        <a:spcAft>
                          <a:spcPts val="1000"/>
                        </a:spcAft>
                      </a:pPr>
                      <a:r>
                        <a:rPr lang="fr-FR" sz="1200">
                          <a:effectLst/>
                        </a:rPr>
                        <a:t>Part</a:t>
                      </a:r>
                      <a:endParaRPr lang="fr-FR" sz="1100">
                        <a:effectLst/>
                      </a:endParaRPr>
                    </a:p>
                    <a:p>
                      <a:pPr>
                        <a:lnSpc>
                          <a:spcPct val="115000"/>
                        </a:lnSpc>
                        <a:spcAft>
                          <a:spcPts val="1000"/>
                        </a:spcAft>
                      </a:pPr>
                      <a:r>
                        <a:rPr lang="fr-FR" sz="1200">
                          <a:effectLst/>
                        </a:rPr>
                        <a:t>ouvr.</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a:lnSpc>
                          <a:spcPct val="115000"/>
                        </a:lnSpc>
                        <a:spcAft>
                          <a:spcPts val="1000"/>
                        </a:spcAft>
                      </a:pPr>
                      <a:r>
                        <a:rPr lang="fr-FR" sz="1200">
                          <a:effectLst/>
                        </a:rPr>
                        <a:t>Quote-part du F.</a:t>
                      </a:r>
                      <a:endParaRPr lang="fr-FR" sz="1100">
                        <a:effectLst/>
                      </a:endParaRPr>
                    </a:p>
                    <a:p>
                      <a:pPr>
                        <a:lnSpc>
                          <a:spcPct val="115000"/>
                        </a:lnSpc>
                        <a:spcAft>
                          <a:spcPts val="1000"/>
                        </a:spcAft>
                      </a:pPr>
                      <a:r>
                        <a:rPr lang="fr-FR" sz="1200">
                          <a:effectLst/>
                        </a:rPr>
                        <a:t>O.Soc.</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a:lnSpc>
                          <a:spcPct val="115000"/>
                        </a:lnSpc>
                        <a:spcAft>
                          <a:spcPts val="1000"/>
                        </a:spcAft>
                      </a:pPr>
                      <a:r>
                        <a:rPr lang="fr-FR" sz="1200">
                          <a:effectLst/>
                        </a:rPr>
                        <a:t>Total</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a:tc>
              </a:tr>
              <a:tr h="460615">
                <a:tc>
                  <a:txBody>
                    <a:bodyPr/>
                    <a:lstStyle/>
                    <a:p>
                      <a:pPr>
                        <a:lnSpc>
                          <a:spcPct val="115000"/>
                        </a:lnSpc>
                        <a:spcAft>
                          <a:spcPts val="1000"/>
                        </a:spcAft>
                      </a:pPr>
                      <a:r>
                        <a:rPr lang="fr-FR" sz="1200" dirty="0">
                          <a:effectLst/>
                        </a:rPr>
                        <a:t>Assurances sociales CNAS</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a:lnSpc>
                          <a:spcPct val="115000"/>
                        </a:lnSpc>
                        <a:spcAft>
                          <a:spcPts val="1000"/>
                        </a:spcAft>
                      </a:pPr>
                      <a:r>
                        <a:rPr lang="fr-FR" sz="1200">
                          <a:effectLst/>
                        </a:rPr>
                        <a:t>11,50 %</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a:lnSpc>
                          <a:spcPct val="115000"/>
                        </a:lnSpc>
                        <a:spcAft>
                          <a:spcPts val="1000"/>
                        </a:spcAft>
                      </a:pPr>
                      <a:r>
                        <a:rPr lang="fr-FR" sz="1200">
                          <a:effectLst/>
                        </a:rPr>
                        <a:t>1,50%</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a:tc>
                <a:tc>
                  <a:txBody>
                    <a:bodyPr/>
                    <a:lstStyle/>
                    <a:p>
                      <a:pPr>
                        <a:lnSpc>
                          <a:spcPct val="115000"/>
                        </a:lnSpc>
                        <a:spcAft>
                          <a:spcPts val="1000"/>
                        </a:spcAft>
                      </a:pPr>
                      <a:r>
                        <a:rPr lang="fr-FR" sz="1200">
                          <a:effectLst/>
                        </a:rPr>
                        <a:t>13%</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a:tc>
              </a:tr>
              <a:tr h="460615">
                <a:tc>
                  <a:txBody>
                    <a:bodyPr/>
                    <a:lstStyle/>
                    <a:p>
                      <a:pPr>
                        <a:lnSpc>
                          <a:spcPct val="115000"/>
                        </a:lnSpc>
                        <a:spcAft>
                          <a:spcPts val="1000"/>
                        </a:spcAft>
                      </a:pPr>
                      <a:r>
                        <a:rPr lang="fr-FR" sz="1200">
                          <a:effectLst/>
                        </a:rPr>
                        <a:t>Acc. T/Maladies pro CNAS</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a:lnSpc>
                          <a:spcPct val="115000"/>
                        </a:lnSpc>
                        <a:spcAft>
                          <a:spcPts val="1000"/>
                        </a:spcAft>
                      </a:pPr>
                      <a:r>
                        <a:rPr lang="fr-FR" sz="1200">
                          <a:effectLst/>
                        </a:rPr>
                        <a:t>1,25%</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a:tc>
                <a:tc>
                  <a:txBody>
                    <a:bodyPr/>
                    <a:lstStyle/>
                    <a:p>
                      <a:pPr>
                        <a:lnSpc>
                          <a:spcPct val="115000"/>
                        </a:lnSpc>
                        <a:spcAft>
                          <a:spcPts val="1000"/>
                        </a:spcAft>
                      </a:pPr>
                      <a:r>
                        <a:rPr lang="fr-FR" sz="1200">
                          <a:effectLst/>
                        </a:rPr>
                        <a:t>1,25%</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a:tc>
              </a:tr>
              <a:tr h="460615">
                <a:tc>
                  <a:txBody>
                    <a:bodyPr/>
                    <a:lstStyle/>
                    <a:p>
                      <a:pPr>
                        <a:lnSpc>
                          <a:spcPct val="115000"/>
                        </a:lnSpc>
                        <a:spcAft>
                          <a:spcPts val="1000"/>
                        </a:spcAft>
                      </a:pPr>
                      <a:r>
                        <a:rPr lang="fr-FR" sz="1200" b="1" dirty="0">
                          <a:solidFill>
                            <a:srgbClr val="FF0000"/>
                          </a:solidFill>
                          <a:effectLst/>
                        </a:rPr>
                        <a:t>Retraite CNR</a:t>
                      </a:r>
                      <a:endParaRPr lang="fr-FR" sz="11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a:lnSpc>
                          <a:spcPct val="115000"/>
                        </a:lnSpc>
                        <a:spcAft>
                          <a:spcPts val="1000"/>
                        </a:spcAft>
                      </a:pPr>
                      <a:r>
                        <a:rPr lang="fr-FR" sz="1200" b="1" dirty="0">
                          <a:solidFill>
                            <a:srgbClr val="FF0000"/>
                          </a:solidFill>
                          <a:effectLst/>
                        </a:rPr>
                        <a:t>11 %</a:t>
                      </a:r>
                      <a:endParaRPr lang="fr-FR" sz="11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a:lnSpc>
                          <a:spcPct val="115000"/>
                        </a:lnSpc>
                        <a:spcAft>
                          <a:spcPts val="1000"/>
                        </a:spcAft>
                      </a:pPr>
                      <a:r>
                        <a:rPr lang="fr-FR" sz="1200" b="1" dirty="0">
                          <a:solidFill>
                            <a:srgbClr val="FF0000"/>
                          </a:solidFill>
                          <a:effectLst/>
                        </a:rPr>
                        <a:t>6,75%</a:t>
                      </a:r>
                      <a:endParaRPr lang="fr-FR" sz="11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a:lnSpc>
                          <a:spcPct val="115000"/>
                        </a:lnSpc>
                        <a:spcAft>
                          <a:spcPts val="1000"/>
                        </a:spcAft>
                      </a:pPr>
                      <a:r>
                        <a:rPr lang="fr-FR" sz="1200" b="1" dirty="0">
                          <a:solidFill>
                            <a:srgbClr val="FF0000"/>
                          </a:solidFill>
                          <a:effectLst/>
                        </a:rPr>
                        <a:t>0,50%</a:t>
                      </a:r>
                      <a:endParaRPr lang="fr-FR" sz="11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a:lnSpc>
                          <a:spcPct val="115000"/>
                        </a:lnSpc>
                        <a:spcAft>
                          <a:spcPts val="1000"/>
                        </a:spcAft>
                      </a:pPr>
                      <a:r>
                        <a:rPr lang="fr-FR" sz="1200" b="1" dirty="0">
                          <a:solidFill>
                            <a:srgbClr val="FF0000"/>
                          </a:solidFill>
                          <a:effectLst/>
                        </a:rPr>
                        <a:t>18.25%</a:t>
                      </a:r>
                      <a:endParaRPr lang="fr-FR" sz="11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tc>
              </a:tr>
              <a:tr h="460615">
                <a:tc>
                  <a:txBody>
                    <a:bodyPr/>
                    <a:lstStyle/>
                    <a:p>
                      <a:pPr>
                        <a:lnSpc>
                          <a:spcPct val="115000"/>
                        </a:lnSpc>
                        <a:spcAft>
                          <a:spcPts val="1000"/>
                        </a:spcAft>
                      </a:pPr>
                      <a:r>
                        <a:rPr lang="fr-FR" sz="1200" dirty="0">
                          <a:effectLst/>
                        </a:rPr>
                        <a:t>Assurance-chômage CNAC</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a:lnSpc>
                          <a:spcPct val="115000"/>
                        </a:lnSpc>
                        <a:spcAft>
                          <a:spcPts val="1000"/>
                        </a:spcAft>
                      </a:pPr>
                      <a:r>
                        <a:rPr lang="fr-FR" sz="1200">
                          <a:effectLst/>
                        </a:rPr>
                        <a:t>1 %</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a:lnSpc>
                          <a:spcPct val="115000"/>
                        </a:lnSpc>
                        <a:spcAft>
                          <a:spcPts val="1000"/>
                        </a:spcAft>
                      </a:pPr>
                      <a:r>
                        <a:rPr lang="fr-FR" sz="1200">
                          <a:effectLst/>
                        </a:rPr>
                        <a:t>0,50</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a:tc>
                <a:tc>
                  <a:txBody>
                    <a:bodyPr/>
                    <a:lstStyle/>
                    <a:p>
                      <a:pPr>
                        <a:lnSpc>
                          <a:spcPct val="115000"/>
                        </a:lnSpc>
                        <a:spcAft>
                          <a:spcPts val="1000"/>
                        </a:spcAft>
                      </a:pPr>
                      <a:r>
                        <a:rPr lang="fr-FR" sz="1200">
                          <a:effectLst/>
                        </a:rPr>
                        <a:t>1.50%</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a:tc>
              </a:tr>
              <a:tr h="460615">
                <a:tc>
                  <a:txBody>
                    <a:bodyPr/>
                    <a:lstStyle/>
                    <a:p>
                      <a:pPr>
                        <a:lnSpc>
                          <a:spcPct val="115000"/>
                        </a:lnSpc>
                        <a:spcAft>
                          <a:spcPts val="1000"/>
                        </a:spcAft>
                      </a:pPr>
                      <a:r>
                        <a:rPr lang="fr-FR" sz="1200" b="1" dirty="0">
                          <a:solidFill>
                            <a:srgbClr val="FF0000"/>
                          </a:solidFill>
                          <a:effectLst/>
                        </a:rPr>
                        <a:t>Retraite anticipée CNR</a:t>
                      </a:r>
                      <a:endParaRPr lang="fr-FR" sz="11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a:lnSpc>
                          <a:spcPct val="115000"/>
                        </a:lnSpc>
                        <a:spcAft>
                          <a:spcPts val="1000"/>
                        </a:spcAft>
                      </a:pPr>
                      <a:r>
                        <a:rPr lang="fr-FR" sz="1200">
                          <a:effectLst/>
                        </a:rPr>
                        <a:t>0,25 %</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a:lnSpc>
                          <a:spcPct val="115000"/>
                        </a:lnSpc>
                        <a:spcAft>
                          <a:spcPts val="1000"/>
                        </a:spcAft>
                      </a:pPr>
                      <a:r>
                        <a:rPr lang="fr-FR" sz="1200">
                          <a:effectLst/>
                        </a:rPr>
                        <a:t>0,25%</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a:tc>
                <a:tc>
                  <a:txBody>
                    <a:bodyPr/>
                    <a:lstStyle/>
                    <a:p>
                      <a:pPr>
                        <a:lnSpc>
                          <a:spcPct val="115000"/>
                        </a:lnSpc>
                        <a:spcAft>
                          <a:spcPts val="1000"/>
                        </a:spcAft>
                      </a:pPr>
                      <a:r>
                        <a:rPr lang="fr-FR" sz="1200" b="1" dirty="0">
                          <a:solidFill>
                            <a:srgbClr val="FF0000"/>
                          </a:solidFill>
                          <a:effectLst/>
                        </a:rPr>
                        <a:t>0.50%</a:t>
                      </a:r>
                      <a:endParaRPr lang="fr-FR" sz="11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tc>
              </a:tr>
              <a:tr h="460615">
                <a:tc>
                  <a:txBody>
                    <a:bodyPr/>
                    <a:lstStyle/>
                    <a:p>
                      <a:pPr>
                        <a:lnSpc>
                          <a:spcPct val="115000"/>
                        </a:lnSpc>
                        <a:spcAft>
                          <a:spcPts val="1000"/>
                        </a:spcAft>
                      </a:pPr>
                      <a:r>
                        <a:rPr lang="fr-FR" sz="1200">
                          <a:effectLst/>
                        </a:rPr>
                        <a:t>Total</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a:lnSpc>
                          <a:spcPct val="115000"/>
                        </a:lnSpc>
                        <a:spcAft>
                          <a:spcPts val="1000"/>
                        </a:spcAft>
                      </a:pPr>
                      <a:r>
                        <a:rPr lang="fr-FR" sz="1200" b="1" dirty="0">
                          <a:solidFill>
                            <a:srgbClr val="0070C0"/>
                          </a:solidFill>
                          <a:effectLst/>
                        </a:rPr>
                        <a:t>25 %</a:t>
                      </a:r>
                      <a:endParaRPr lang="fr-FR" sz="11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a:lnSpc>
                          <a:spcPct val="115000"/>
                        </a:lnSpc>
                        <a:spcAft>
                          <a:spcPts val="1000"/>
                        </a:spcAft>
                      </a:pPr>
                      <a:r>
                        <a:rPr lang="fr-FR" sz="1200" b="1" dirty="0">
                          <a:solidFill>
                            <a:srgbClr val="0070C0"/>
                          </a:solidFill>
                          <a:effectLst/>
                        </a:rPr>
                        <a:t>9%</a:t>
                      </a:r>
                      <a:endParaRPr lang="fr-FR" sz="11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a:lnSpc>
                          <a:spcPct val="115000"/>
                        </a:lnSpc>
                        <a:spcAft>
                          <a:spcPts val="1000"/>
                        </a:spcAft>
                      </a:pPr>
                      <a:r>
                        <a:rPr lang="fr-FR" sz="1200">
                          <a:effectLst/>
                        </a:rPr>
                        <a:t>0,50%</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a:lnSpc>
                          <a:spcPct val="115000"/>
                        </a:lnSpc>
                        <a:spcAft>
                          <a:spcPts val="1000"/>
                        </a:spcAft>
                      </a:pPr>
                      <a:r>
                        <a:rPr lang="fr-FR" sz="1200" dirty="0">
                          <a:effectLst/>
                        </a:rPr>
                        <a:t>34,50%</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4228091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fontScale="62500" lnSpcReduction="20000"/>
          </a:bodyPr>
          <a:lstStyle/>
          <a:p>
            <a:pPr algn="just">
              <a:spcAft>
                <a:spcPts val="0"/>
              </a:spcAft>
            </a:pPr>
            <a:endParaRPr lang="fr-FR" b="1" dirty="0">
              <a:solidFill>
                <a:srgbClr val="000000"/>
              </a:solidFill>
              <a:ea typeface="Times New Roman" panose="02020603050405020304" pitchFamily="18" charset="0"/>
              <a:cs typeface="Calibri" panose="020F0502020204030204" pitchFamily="34" charset="0"/>
            </a:endParaRPr>
          </a:p>
          <a:p>
            <a:pPr algn="just">
              <a:spcAft>
                <a:spcPts val="0"/>
              </a:spcAft>
            </a:pPr>
            <a:endParaRPr lang="fr-FR" sz="3400" b="1" dirty="0" smtClean="0">
              <a:solidFill>
                <a:srgbClr val="000000"/>
              </a:solidFill>
              <a:ea typeface="Times New Roman" panose="02020603050405020304" pitchFamily="18" charset="0"/>
              <a:cs typeface="Calibri" panose="020F0502020204030204" pitchFamily="34" charset="0"/>
            </a:endParaRPr>
          </a:p>
          <a:p>
            <a:r>
              <a:rPr lang="fr-FR" sz="3400" b="1" dirty="0"/>
              <a:t>-Art de LF 2026 :</a:t>
            </a:r>
            <a:r>
              <a:rPr lang="fr-FR" sz="3400" dirty="0"/>
              <a:t> </a:t>
            </a:r>
            <a:r>
              <a:rPr lang="fr-FR" sz="3400" dirty="0" smtClean="0"/>
              <a:t>94</a:t>
            </a:r>
            <a:endParaRPr lang="fr-FR" sz="3400" dirty="0"/>
          </a:p>
          <a:p>
            <a:r>
              <a:rPr lang="fr-FR" sz="3400" b="1" dirty="0"/>
              <a:t>-Art modifié :</a:t>
            </a:r>
            <a:r>
              <a:rPr lang="fr-FR" sz="3400" dirty="0"/>
              <a:t> 67 de la LF 2003 </a:t>
            </a:r>
          </a:p>
          <a:p>
            <a:r>
              <a:rPr lang="fr-FR" sz="3400" b="1" dirty="0"/>
              <a:t>-Objet de la mesure :</a:t>
            </a:r>
            <a:r>
              <a:rPr lang="fr-FR" sz="3400" dirty="0"/>
              <a:t> relèvement des tarifs de la taxe annuelle d’habitation</a:t>
            </a:r>
          </a:p>
          <a:p>
            <a:r>
              <a:rPr lang="fr-FR" sz="3400" b="1" dirty="0"/>
              <a:t>-Objectif de la mesure :</a:t>
            </a:r>
            <a:r>
              <a:rPr lang="fr-FR" sz="3400" dirty="0"/>
              <a:t> renforcement des ressources des CL   </a:t>
            </a:r>
          </a:p>
          <a:p>
            <a:pPr marL="82296" indent="0">
              <a:buNone/>
            </a:pPr>
            <a:endParaRPr lang="fr-FR" sz="3400" dirty="0"/>
          </a:p>
          <a:p>
            <a:pPr marL="82296" indent="0">
              <a:buNone/>
            </a:pPr>
            <a:r>
              <a:rPr lang="fr-FR" sz="3400" dirty="0"/>
              <a:t>	</a:t>
            </a:r>
            <a:r>
              <a:rPr lang="fr-FR" sz="3400" dirty="0" smtClean="0"/>
              <a:t>Le </a:t>
            </a:r>
            <a:r>
              <a:rPr lang="fr-FR" sz="3400" dirty="0"/>
              <a:t>montant annuel de la </a:t>
            </a:r>
            <a:r>
              <a:rPr lang="fr-FR" sz="3400" b="1" dirty="0"/>
              <a:t>taxe d’habitation </a:t>
            </a:r>
            <a:r>
              <a:rPr lang="fr-FR" sz="3400" dirty="0"/>
              <a:t>est fixé à raison de :  </a:t>
            </a:r>
          </a:p>
          <a:p>
            <a:pPr lvl="1" fontAlgn="base"/>
            <a:r>
              <a:rPr lang="fr-FR" sz="3400" b="1" dirty="0"/>
              <a:t>400 et 1600 DA</a:t>
            </a:r>
            <a:r>
              <a:rPr lang="fr-FR" sz="3400" dirty="0"/>
              <a:t>, respectivement pour les locaux à usage d’habitation et à usage professionnel situés dans toutes les communes, exception faite de celles mentionnées dans le point 2 ci-dessous ; </a:t>
            </a:r>
          </a:p>
          <a:p>
            <a:pPr lvl="1" fontAlgn="base"/>
            <a:r>
              <a:rPr lang="fr-FR" sz="3400" b="1" dirty="0"/>
              <a:t>800 et 3200 DA</a:t>
            </a:r>
            <a:r>
              <a:rPr lang="fr-FR" sz="3400" dirty="0"/>
              <a:t>, respectivement pour les locaux à usage d’habitation et à usage professionnel pour les communes chefs-lieux de daïras, ainsi que l’ensemble des communes des wilayas d’Alger, d’Annaba, de Constantine et d’Oran. </a:t>
            </a:r>
            <a:endParaRPr lang="fr-FR" sz="3400" dirty="0" smtClean="0"/>
          </a:p>
          <a:p>
            <a:pPr lvl="1" fontAlgn="base"/>
            <a:endParaRPr lang="fr-FR" sz="3400" dirty="0"/>
          </a:p>
          <a:p>
            <a:pPr marL="402336" lvl="1" indent="0" fontAlgn="base">
              <a:buNone/>
            </a:pPr>
            <a:r>
              <a:rPr lang="fr-FR" sz="3400" b="1" dirty="0" smtClean="0">
                <a:solidFill>
                  <a:srgbClr val="FF0000"/>
                </a:solidFill>
              </a:rPr>
              <a:t>NB: la TH est annuelle. Elle est répartie selon la périodicité des facture de la SONELGAZ</a:t>
            </a:r>
            <a:endParaRPr lang="fr-FR" sz="3400" b="1" dirty="0">
              <a:solidFill>
                <a:srgbClr val="FF0000"/>
              </a:solidFill>
            </a:endParaRPr>
          </a:p>
          <a:p>
            <a:pPr marL="82296" indent="0" algn="just">
              <a:spcAft>
                <a:spcPts val="0"/>
              </a:spcAft>
              <a:buNone/>
            </a:pPr>
            <a:r>
              <a:rPr lang="fr-FR" sz="3400" b="1" dirty="0">
                <a:solidFill>
                  <a:srgbClr val="000000"/>
                </a:solidFill>
                <a:ea typeface="Times New Roman" panose="02020603050405020304" pitchFamily="18" charset="0"/>
                <a:cs typeface="Calibri" panose="020F0502020204030204" pitchFamily="34" charset="0"/>
              </a:rPr>
              <a:t> </a:t>
            </a:r>
            <a:endParaRPr lang="fr-FR" sz="3400" dirty="0">
              <a:effectLst/>
            </a:endParaRPr>
          </a:p>
        </p:txBody>
      </p:sp>
    </p:spTree>
    <p:extLst>
      <p:ext uri="{BB962C8B-B14F-4D97-AF65-F5344CB8AC3E}">
        <p14:creationId xmlns:p14="http://schemas.microsoft.com/office/powerpoint/2010/main" val="2967774658"/>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r>
              <a:rPr lang="fr-FR" b="1" dirty="0"/>
              <a:t>Nouveauté LF 26</a:t>
            </a:r>
          </a:p>
        </p:txBody>
      </p:sp>
      <p:sp>
        <p:nvSpPr>
          <p:cNvPr id="3" name="Titre 1">
            <a:extLst>
              <a:ext uri="{FF2B5EF4-FFF2-40B4-BE49-F238E27FC236}">
                <a16:creationId xmlns:a16="http://schemas.microsoft.com/office/drawing/2014/main" xmlns="" id="{A5E25F3C-61B4-463E-876F-06D97C608D01}"/>
              </a:ext>
            </a:extLst>
          </p:cNvPr>
          <p:cNvSpPr txBox="1">
            <a:spLocks/>
          </p:cNvSpPr>
          <p:nvPr/>
        </p:nvSpPr>
        <p:spPr>
          <a:xfrm>
            <a:off x="1529132" y="1600200"/>
            <a:ext cx="9829799" cy="434908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a:lstStyle>
          <a:p>
            <a:r>
              <a:rPr lang="fr-FR" sz="2800" dirty="0">
                <a:solidFill>
                  <a:srgbClr val="F7C547">
                    <a:lumMod val="50000"/>
                  </a:srgbClr>
                </a:solidFill>
              </a:rPr>
              <a:t>La LF 2026 a procédé à la révision à la hausse du produit de cette taxe comme suit:</a:t>
            </a:r>
          </a:p>
          <a:p>
            <a:endParaRPr lang="fr-FR" sz="2800" dirty="0">
              <a:solidFill>
                <a:srgbClr val="F7C547">
                  <a:lumMod val="50000"/>
                </a:srgbClr>
              </a:solidFill>
            </a:endParaRPr>
          </a:p>
          <a:p>
            <a:endParaRPr lang="fr-FR" dirty="0">
              <a:solidFill>
                <a:srgbClr val="F7C547">
                  <a:lumMod val="50000"/>
                </a:srgbClr>
              </a:solidFill>
            </a:endParaRPr>
          </a:p>
          <a:p>
            <a:endParaRPr lang="fr-FR" dirty="0">
              <a:solidFill>
                <a:srgbClr val="F7C547">
                  <a:lumMod val="50000"/>
                </a:srgbClr>
              </a:solidFill>
            </a:endParaRPr>
          </a:p>
          <a:p>
            <a:endParaRPr lang="fr-FR" dirty="0">
              <a:solidFill>
                <a:srgbClr val="F7C547">
                  <a:lumMod val="50000"/>
                </a:srgbClr>
              </a:solidFill>
            </a:endParaRPr>
          </a:p>
          <a:p>
            <a:endParaRPr lang="fr-FR" dirty="0">
              <a:solidFill>
                <a:srgbClr val="F7C547">
                  <a:lumMod val="50000"/>
                </a:srgbClr>
              </a:solidFill>
            </a:endParaRPr>
          </a:p>
          <a:p>
            <a:endParaRPr lang="fr-FR" dirty="0">
              <a:solidFill>
                <a:srgbClr val="F7C547">
                  <a:lumMod val="50000"/>
                </a:srgbClr>
              </a:solidFill>
            </a:endParaRPr>
          </a:p>
          <a:p>
            <a:endParaRPr lang="fr-FR" dirty="0">
              <a:solidFill>
                <a:srgbClr val="F7C547">
                  <a:lumMod val="50000"/>
                </a:srgbClr>
              </a:solidFill>
            </a:endParaRPr>
          </a:p>
        </p:txBody>
      </p:sp>
      <p:graphicFrame>
        <p:nvGraphicFramePr>
          <p:cNvPr id="4" name="Tableau 4">
            <a:extLst>
              <a:ext uri="{FF2B5EF4-FFF2-40B4-BE49-F238E27FC236}">
                <a16:creationId xmlns:a16="http://schemas.microsoft.com/office/drawing/2014/main" xmlns="" id="{FAEC3C44-2645-46AC-A6E2-8F1C118948B3}"/>
              </a:ext>
            </a:extLst>
          </p:cNvPr>
          <p:cNvGraphicFramePr>
            <a:graphicFrameLocks noGrp="1"/>
          </p:cNvGraphicFramePr>
          <p:nvPr>
            <p:extLst/>
          </p:nvPr>
        </p:nvGraphicFramePr>
        <p:xfrm>
          <a:off x="1343472" y="2819401"/>
          <a:ext cx="10441160" cy="3866828"/>
        </p:xfrm>
        <a:graphic>
          <a:graphicData uri="http://schemas.openxmlformats.org/drawingml/2006/table">
            <a:tbl>
              <a:tblPr firstRow="1" bandRow="1">
                <a:tableStyleId>{69CF1AB2-1976-4502-BF36-3FF5EA218861}</a:tableStyleId>
              </a:tblPr>
              <a:tblGrid>
                <a:gridCol w="1538591">
                  <a:extLst>
                    <a:ext uri="{9D8B030D-6E8A-4147-A177-3AD203B41FA5}">
                      <a16:colId xmlns:a16="http://schemas.microsoft.com/office/drawing/2014/main" xmlns="" val="1095483545"/>
                    </a:ext>
                  </a:extLst>
                </a:gridCol>
                <a:gridCol w="5934567">
                  <a:extLst>
                    <a:ext uri="{9D8B030D-6E8A-4147-A177-3AD203B41FA5}">
                      <a16:colId xmlns:a16="http://schemas.microsoft.com/office/drawing/2014/main" xmlns="" val="407790717"/>
                    </a:ext>
                  </a:extLst>
                </a:gridCol>
                <a:gridCol w="1475765">
                  <a:extLst>
                    <a:ext uri="{9D8B030D-6E8A-4147-A177-3AD203B41FA5}">
                      <a16:colId xmlns:a16="http://schemas.microsoft.com/office/drawing/2014/main" xmlns="" val="3886648331"/>
                    </a:ext>
                  </a:extLst>
                </a:gridCol>
                <a:gridCol w="1492237">
                  <a:extLst>
                    <a:ext uri="{9D8B030D-6E8A-4147-A177-3AD203B41FA5}">
                      <a16:colId xmlns:a16="http://schemas.microsoft.com/office/drawing/2014/main" xmlns="" val="2564201216"/>
                    </a:ext>
                  </a:extLst>
                </a:gridCol>
              </a:tblGrid>
              <a:tr h="849126">
                <a:tc>
                  <a:txBody>
                    <a:bodyPr/>
                    <a:lstStyle/>
                    <a:p>
                      <a:endParaRPr lang="fr-FR" dirty="0"/>
                    </a:p>
                  </a:txBody>
                  <a:tcPr/>
                </a:tc>
                <a:tc>
                  <a:txBody>
                    <a:bodyPr/>
                    <a:lstStyle/>
                    <a:p>
                      <a:endParaRPr lang="fr-FR" dirty="0"/>
                    </a:p>
                  </a:txBody>
                  <a:tcPr/>
                </a:tc>
                <a:tc>
                  <a:txBody>
                    <a:bodyPr/>
                    <a:lstStyle/>
                    <a:p>
                      <a:r>
                        <a:rPr lang="fr-FR" dirty="0"/>
                        <a:t>Tarif au 31/12/25</a:t>
                      </a:r>
                    </a:p>
                  </a:txBody>
                  <a:tcPr/>
                </a:tc>
                <a:tc>
                  <a:txBody>
                    <a:bodyPr/>
                    <a:lstStyle/>
                    <a:p>
                      <a:r>
                        <a:rPr lang="fr-FR" b="1" dirty="0">
                          <a:solidFill>
                            <a:srgbClr val="4E78F0"/>
                          </a:solidFill>
                        </a:rPr>
                        <a:t>Tarif à compter du 01/01/26</a:t>
                      </a:r>
                    </a:p>
                  </a:txBody>
                  <a:tcPr/>
                </a:tc>
                <a:extLst>
                  <a:ext uri="{0D108BD9-81ED-4DB2-BD59-A6C34878D82A}">
                    <a16:rowId xmlns:a16="http://schemas.microsoft.com/office/drawing/2014/main" xmlns="" val="2982162949"/>
                  </a:ext>
                </a:extLst>
              </a:tr>
              <a:tr h="849126">
                <a:tc rowSpan="2">
                  <a:txBody>
                    <a:bodyPr/>
                    <a:lstStyle/>
                    <a:p>
                      <a:r>
                        <a:rPr lang="fr-FR" dirty="0"/>
                        <a:t>Usage d’habitation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dirty="0">
                          <a:solidFill>
                            <a:schemeClr val="dk1"/>
                          </a:solidFill>
                          <a:latin typeface="+mn-lt"/>
                          <a:ea typeface="+mn-ea"/>
                          <a:cs typeface="+mn-cs"/>
                        </a:rPr>
                        <a:t>Communes chefs-lieux de daïras, ainsi que l’ensemble des communes des wilayas d’Alger, de Annaba, de Constantine et d’Oran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600</a:t>
                      </a:r>
                    </a:p>
                    <a:p>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solidFill>
                            <a:srgbClr val="4E78F0"/>
                          </a:solidFill>
                        </a:rPr>
                        <a:t>800</a:t>
                      </a:r>
                    </a:p>
                    <a:p>
                      <a:endParaRPr lang="fr-FR" b="1" dirty="0">
                        <a:solidFill>
                          <a:srgbClr val="4E78F0"/>
                        </a:solidFill>
                      </a:endParaRPr>
                    </a:p>
                  </a:txBody>
                  <a:tcPr/>
                </a:tc>
                <a:extLst>
                  <a:ext uri="{0D108BD9-81ED-4DB2-BD59-A6C34878D82A}">
                    <a16:rowId xmlns:a16="http://schemas.microsoft.com/office/drawing/2014/main" xmlns="" val="4196140027"/>
                  </a:ext>
                </a:extLst>
              </a:tr>
              <a:tr h="352355">
                <a:tc vMerge="1">
                  <a:txBody>
                    <a:bodyPr/>
                    <a:lstStyle/>
                    <a:p>
                      <a:endParaRPr lang="fr-FR" dirty="0"/>
                    </a:p>
                  </a:txBody>
                  <a:tcPr/>
                </a:tc>
                <a:tc>
                  <a:txBody>
                    <a:bodyPr/>
                    <a:lstStyle/>
                    <a:p>
                      <a:r>
                        <a:rPr lang="fr-FR" dirty="0"/>
                        <a:t>Toutes les autres communes</a:t>
                      </a:r>
                      <a:endParaRPr lang="fr-FR" sz="1800" b="0" i="0" u="none" strike="noStrike" kern="1200" baseline="0" dirty="0">
                        <a:solidFill>
                          <a:schemeClr val="dk1"/>
                        </a:solidFill>
                        <a:latin typeface="+mn-lt"/>
                        <a:ea typeface="+mn-ea"/>
                        <a:cs typeface="+mn-cs"/>
                      </a:endParaRPr>
                    </a:p>
                  </a:txBody>
                  <a:tcPr/>
                </a:tc>
                <a:tc>
                  <a:txBody>
                    <a:bodyPr/>
                    <a:lstStyle/>
                    <a:p>
                      <a:r>
                        <a:rPr lang="fr-FR" dirty="0"/>
                        <a:t>300</a:t>
                      </a:r>
                    </a:p>
                  </a:txBody>
                  <a:tcPr/>
                </a:tc>
                <a:tc>
                  <a:txBody>
                    <a:bodyPr/>
                    <a:lstStyle/>
                    <a:p>
                      <a:r>
                        <a:rPr lang="fr-FR" b="1" dirty="0">
                          <a:solidFill>
                            <a:srgbClr val="4E78F0"/>
                          </a:solidFill>
                        </a:rPr>
                        <a:t>400</a:t>
                      </a:r>
                    </a:p>
                  </a:txBody>
                  <a:tcPr/>
                </a:tc>
                <a:extLst>
                  <a:ext uri="{0D108BD9-81ED-4DB2-BD59-A6C34878D82A}">
                    <a16:rowId xmlns:a16="http://schemas.microsoft.com/office/drawing/2014/main" xmlns="" val="3910189753"/>
                  </a:ext>
                </a:extLst>
              </a:tr>
              <a:tr h="849126">
                <a:tc rowSpan="2">
                  <a:txBody>
                    <a:bodyPr/>
                    <a:lstStyle/>
                    <a:p>
                      <a:r>
                        <a:rPr lang="fr-FR" dirty="0"/>
                        <a:t>Usage professionnel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dirty="0">
                          <a:solidFill>
                            <a:schemeClr val="dk1"/>
                          </a:solidFill>
                          <a:latin typeface="+mn-lt"/>
                          <a:ea typeface="+mn-ea"/>
                          <a:cs typeface="+mn-cs"/>
                        </a:rPr>
                        <a:t>Communes chefs-lieux de daïras, ainsi que l’ensemble des communes des wilayas d’Alger, de Annaba, de Constantine et d’Oran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2400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solidFill>
                            <a:srgbClr val="4E78F0"/>
                          </a:solidFill>
                        </a:rPr>
                        <a:t>3200</a:t>
                      </a:r>
                    </a:p>
                    <a:p>
                      <a:endParaRPr lang="fr-FR" b="1" dirty="0">
                        <a:solidFill>
                          <a:srgbClr val="4E78F0"/>
                        </a:solidFill>
                      </a:endParaRPr>
                    </a:p>
                  </a:txBody>
                  <a:tcPr/>
                </a:tc>
                <a:extLst>
                  <a:ext uri="{0D108BD9-81ED-4DB2-BD59-A6C34878D82A}">
                    <a16:rowId xmlns:a16="http://schemas.microsoft.com/office/drawing/2014/main" xmlns="" val="3287257070"/>
                  </a:ext>
                </a:extLst>
              </a:tr>
              <a:tr h="757868">
                <a:tc vMerge="1">
                  <a:txBody>
                    <a:bodyPr/>
                    <a:lstStyle/>
                    <a:p>
                      <a:endParaRPr lang="fr-FR" dirty="0"/>
                    </a:p>
                  </a:txBody>
                  <a:tcPr/>
                </a:tc>
                <a:tc>
                  <a:txBody>
                    <a:bodyPr/>
                    <a:lstStyle/>
                    <a:p>
                      <a:r>
                        <a:rPr lang="fr-FR" dirty="0"/>
                        <a:t>Toutes les autres communes</a:t>
                      </a:r>
                      <a:endParaRPr lang="fr-FR" sz="1800" b="0" i="0" u="none" strike="noStrike" kern="1200" baseline="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1200</a:t>
                      </a:r>
                    </a:p>
                  </a:txBody>
                  <a:tcPr/>
                </a:tc>
                <a:tc>
                  <a:txBody>
                    <a:bodyPr/>
                    <a:lstStyle/>
                    <a:p>
                      <a:r>
                        <a:rPr lang="fr-FR" b="1" dirty="0">
                          <a:solidFill>
                            <a:srgbClr val="4E78F0"/>
                          </a:solidFill>
                        </a:rPr>
                        <a:t>1600</a:t>
                      </a:r>
                    </a:p>
                  </a:txBody>
                  <a:tcPr/>
                </a:tc>
                <a:extLst>
                  <a:ext uri="{0D108BD9-81ED-4DB2-BD59-A6C34878D82A}">
                    <a16:rowId xmlns:a16="http://schemas.microsoft.com/office/drawing/2014/main" xmlns="" val="3353815173"/>
                  </a:ext>
                </a:extLst>
              </a:tr>
            </a:tbl>
          </a:graphicData>
        </a:graphic>
      </p:graphicFrame>
    </p:spTree>
    <p:extLst>
      <p:ext uri="{BB962C8B-B14F-4D97-AF65-F5344CB8AC3E}">
        <p14:creationId xmlns:p14="http://schemas.microsoft.com/office/powerpoint/2010/main" val="9757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algn="just">
              <a:spcAft>
                <a:spcPts val="0"/>
              </a:spcAft>
            </a:pPr>
            <a:endParaRPr lang="fr-FR" b="1" dirty="0">
              <a:solidFill>
                <a:srgbClr val="000000"/>
              </a:solidFill>
              <a:ea typeface="Times New Roman" panose="02020603050405020304" pitchFamily="18" charset="0"/>
              <a:cs typeface="Calibri" panose="020F0502020204030204" pitchFamily="34" charset="0"/>
            </a:endParaRPr>
          </a:p>
          <a:p>
            <a:pPr algn="just">
              <a:spcAft>
                <a:spcPts val="0"/>
              </a:spcAft>
            </a:pPr>
            <a:endParaRPr lang="fr-FR" b="1" dirty="0" smtClean="0">
              <a:solidFill>
                <a:srgbClr val="000000"/>
              </a:solidFill>
              <a:ea typeface="Times New Roman" panose="02020603050405020304" pitchFamily="18" charset="0"/>
              <a:cs typeface="Calibri" panose="020F0502020204030204" pitchFamily="34" charset="0"/>
            </a:endParaRPr>
          </a:p>
          <a:p>
            <a:r>
              <a:rPr lang="fr-FR" b="1" dirty="0"/>
              <a:t>-Art de LF 2026 :</a:t>
            </a:r>
            <a:r>
              <a:rPr lang="fr-FR" dirty="0"/>
              <a:t> </a:t>
            </a:r>
            <a:r>
              <a:rPr lang="fr-FR" dirty="0" smtClean="0"/>
              <a:t>97</a:t>
            </a:r>
            <a:endParaRPr lang="fr-FR" dirty="0"/>
          </a:p>
          <a:p>
            <a:r>
              <a:rPr lang="fr-FR" b="1" dirty="0"/>
              <a:t>-Art modifié :</a:t>
            </a:r>
            <a:r>
              <a:rPr lang="fr-FR" dirty="0"/>
              <a:t> 81 de la LF 2021</a:t>
            </a:r>
          </a:p>
          <a:p>
            <a:r>
              <a:rPr lang="fr-FR" b="1" dirty="0"/>
              <a:t>-Objet de la mesure :</a:t>
            </a:r>
            <a:r>
              <a:rPr lang="fr-FR" dirty="0"/>
              <a:t> relèvement des tarifs de la taxe sur la consommation des carburants des véhicules</a:t>
            </a:r>
          </a:p>
          <a:p>
            <a:r>
              <a:rPr lang="fr-FR" b="1" dirty="0"/>
              <a:t>-Objectif de la mesure :</a:t>
            </a:r>
            <a:r>
              <a:rPr lang="fr-FR" dirty="0"/>
              <a:t> rationalisation de la consommation des produits pétroliers et lutte contre la contrebande</a:t>
            </a:r>
          </a:p>
        </p:txBody>
      </p:sp>
    </p:spTree>
    <p:extLst>
      <p:ext uri="{BB962C8B-B14F-4D97-AF65-F5344CB8AC3E}">
        <p14:creationId xmlns:p14="http://schemas.microsoft.com/office/powerpoint/2010/main" val="1417619039"/>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2" y="188640"/>
            <a:ext cx="9829799" cy="1411560"/>
          </a:xfrm>
        </p:spPr>
        <p:txBody>
          <a:bodyPr rtlCol="0">
            <a:normAutofit fontScale="90000"/>
          </a:bodyPr>
          <a:lstStyle/>
          <a:p>
            <a:r>
              <a:rPr lang="fr-FR" b="1" dirty="0"/>
              <a:t>3.6. Rehaussement des tarifs de la taxe sur la consommation des carburants des véhicules et camions (Art 97 LF 26, Art 81 LF 21) </a:t>
            </a:r>
          </a:p>
        </p:txBody>
      </p:sp>
      <p:sp>
        <p:nvSpPr>
          <p:cNvPr id="3" name="Titre 1">
            <a:extLst>
              <a:ext uri="{FF2B5EF4-FFF2-40B4-BE49-F238E27FC236}">
                <a16:creationId xmlns:a16="http://schemas.microsoft.com/office/drawing/2014/main" xmlns="" id="{A5E25F3C-61B4-463E-876F-06D97C608D01}"/>
              </a:ext>
            </a:extLst>
          </p:cNvPr>
          <p:cNvSpPr txBox="1">
            <a:spLocks/>
          </p:cNvSpPr>
          <p:nvPr/>
        </p:nvSpPr>
        <p:spPr>
          <a:xfrm>
            <a:off x="1529132" y="1844824"/>
            <a:ext cx="10255501" cy="4824536"/>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a:lstStyle>
          <a:p>
            <a:r>
              <a:rPr lang="fr-FR" u="sng" dirty="0">
                <a:solidFill>
                  <a:srgbClr val="4E78F0"/>
                </a:solidFill>
                <a:effectLst>
                  <a:outerShdw blurRad="38100" dist="38100" dir="2700000" algn="tl">
                    <a:srgbClr val="000000">
                      <a:alpha val="43137"/>
                    </a:srgbClr>
                  </a:outerShdw>
                </a:effectLst>
              </a:rPr>
              <a:t>Au 31/12/2025, </a:t>
            </a:r>
            <a:r>
              <a:rPr lang="fr-FR" dirty="0">
                <a:solidFill>
                  <a:srgbClr val="F7C547">
                    <a:lumMod val="50000"/>
                  </a:srgbClr>
                </a:solidFill>
              </a:rPr>
              <a:t>la taxe sur les carburants étaient applicables comme suit:</a:t>
            </a:r>
          </a:p>
          <a:p>
            <a:endParaRPr lang="fr-FR" dirty="0">
              <a:solidFill>
                <a:srgbClr val="F7C547">
                  <a:lumMod val="50000"/>
                </a:srgbClr>
              </a:solidFill>
            </a:endParaRPr>
          </a:p>
          <a:p>
            <a:pPr marL="931862" indent="-571500">
              <a:buFontTx/>
              <a:buChar char="-"/>
            </a:pPr>
            <a:r>
              <a:rPr lang="fr-FR" dirty="0">
                <a:solidFill>
                  <a:srgbClr val="F7C547">
                    <a:lumMod val="50000"/>
                  </a:srgbClr>
                </a:solidFill>
              </a:rPr>
              <a:t>500 DA, pour les véhicules de tourismes ;</a:t>
            </a:r>
          </a:p>
          <a:p>
            <a:pPr marL="931862" indent="-571500">
              <a:buFontTx/>
              <a:buChar char="-"/>
            </a:pPr>
            <a:r>
              <a:rPr lang="fr-FR" dirty="0">
                <a:solidFill>
                  <a:srgbClr val="F7C547">
                    <a:lumMod val="50000"/>
                  </a:srgbClr>
                </a:solidFill>
              </a:rPr>
              <a:t>3.500 DA, pour les véhicules utilitaires et camions  </a:t>
            </a:r>
          </a:p>
          <a:p>
            <a:pPr marL="360362"/>
            <a:r>
              <a:rPr lang="fr-FR" dirty="0">
                <a:solidFill>
                  <a:srgbClr val="F7C547">
                    <a:lumMod val="50000"/>
                  </a:srgbClr>
                </a:solidFill>
              </a:rPr>
              <a:t>                          moins de 10 tonnes ;</a:t>
            </a:r>
          </a:p>
          <a:p>
            <a:pPr marL="931862" indent="-571500">
              <a:buFontTx/>
              <a:buChar char="-"/>
            </a:pPr>
            <a:r>
              <a:rPr lang="fr-FR" dirty="0">
                <a:solidFill>
                  <a:srgbClr val="F7C547">
                    <a:lumMod val="50000"/>
                  </a:srgbClr>
                </a:solidFill>
              </a:rPr>
              <a:t>12.000 DA, pour les camions plus de 10 tonnes et </a:t>
            </a:r>
          </a:p>
          <a:p>
            <a:pPr marL="360362"/>
            <a:r>
              <a:rPr lang="fr-FR" dirty="0">
                <a:solidFill>
                  <a:srgbClr val="F7C547">
                    <a:lumMod val="50000"/>
                  </a:srgbClr>
                </a:solidFill>
              </a:rPr>
              <a:t>                            bus.</a:t>
            </a:r>
          </a:p>
          <a:p>
            <a:pPr marL="931862" indent="-571500">
              <a:buFontTx/>
              <a:buChar char="-"/>
            </a:pPr>
            <a:endParaRPr lang="fr-FR" dirty="0">
              <a:solidFill>
                <a:srgbClr val="F7C547">
                  <a:lumMod val="50000"/>
                </a:srgbClr>
              </a:solidFill>
            </a:endParaRPr>
          </a:p>
          <a:p>
            <a:r>
              <a:rPr lang="fr-FR" dirty="0">
                <a:solidFill>
                  <a:srgbClr val="F7C547">
                    <a:lumMod val="50000"/>
                  </a:srgbClr>
                </a:solidFill>
              </a:rPr>
              <a:t>Les véhicules appartenant aux administrations et établissements publics bénéficiaient d’une exonération en matière de cette taxe.</a:t>
            </a:r>
          </a:p>
        </p:txBody>
      </p:sp>
    </p:spTree>
    <p:extLst>
      <p:ext uri="{BB962C8B-B14F-4D97-AF65-F5344CB8AC3E}">
        <p14:creationId xmlns:p14="http://schemas.microsoft.com/office/powerpoint/2010/main" val="143052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algn="just">
              <a:spcAft>
                <a:spcPts val="0"/>
              </a:spcAft>
            </a:pPr>
            <a:endParaRPr lang="fr-FR" b="1" dirty="0">
              <a:solidFill>
                <a:srgbClr val="000000"/>
              </a:solidFill>
              <a:ea typeface="Times New Roman" panose="02020603050405020304" pitchFamily="18" charset="0"/>
              <a:cs typeface="Calibri" panose="020F0502020204030204" pitchFamily="34" charset="0"/>
            </a:endParaRPr>
          </a:p>
          <a:p>
            <a:r>
              <a:rPr lang="fr-FR" dirty="0"/>
              <a:t>La taxe sur la consommation des carburants des véhicules et camions est applicable à chaque sortie aux frontières du pays, y compris les ports douaniers maritimes, pour la compensation de l‘écart entre le prix administré et le prix international des carburants. </a:t>
            </a:r>
          </a:p>
          <a:p>
            <a:pPr marL="82296" indent="0">
              <a:buNone/>
            </a:pPr>
            <a:r>
              <a:rPr lang="fr-FR" dirty="0"/>
              <a:t>	</a:t>
            </a:r>
            <a:r>
              <a:rPr lang="fr-FR" dirty="0" smtClean="0"/>
              <a:t>	-</a:t>
            </a:r>
            <a:r>
              <a:rPr lang="fr-FR" dirty="0"/>
              <a:t>Les tarifs de cette taxe sont fixés comme suit :  </a:t>
            </a:r>
          </a:p>
          <a:p>
            <a:pPr lvl="0" fontAlgn="base"/>
            <a:r>
              <a:rPr lang="fr-FR" dirty="0"/>
              <a:t>5.000 DA par rotation pour les véhicules utilitaires et camions moins de 10 tonnes,  </a:t>
            </a:r>
          </a:p>
          <a:p>
            <a:pPr lvl="0" fontAlgn="base"/>
            <a:r>
              <a:rPr lang="fr-FR" dirty="0"/>
              <a:t>12.000 DA par rotation pour les camions plus de 10 tonnes et bus.  </a:t>
            </a:r>
          </a:p>
        </p:txBody>
      </p:sp>
    </p:spTree>
    <p:extLst>
      <p:ext uri="{BB962C8B-B14F-4D97-AF65-F5344CB8AC3E}">
        <p14:creationId xmlns:p14="http://schemas.microsoft.com/office/powerpoint/2010/main" val="3443597336"/>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lnSpcReduction="10000"/>
          </a:bodyPr>
          <a:lstStyle/>
          <a:p>
            <a:pPr algn="just">
              <a:spcAft>
                <a:spcPts val="0"/>
              </a:spcAft>
            </a:pPr>
            <a:endParaRPr lang="fr-FR" b="1" dirty="0">
              <a:solidFill>
                <a:srgbClr val="000000"/>
              </a:solidFill>
              <a:ea typeface="Times New Roman" panose="02020603050405020304" pitchFamily="18" charset="0"/>
              <a:cs typeface="Calibri" panose="020F0502020204030204" pitchFamily="34" charset="0"/>
            </a:endParaRPr>
          </a:p>
          <a:p>
            <a:pPr marL="82296" indent="0">
              <a:buNone/>
            </a:pPr>
            <a:r>
              <a:rPr lang="fr-FR" dirty="0" smtClean="0"/>
              <a:t>	-</a:t>
            </a:r>
            <a:r>
              <a:rPr lang="fr-FR" dirty="0"/>
              <a:t>Pour les véhicules de tourismes, un tarif progressif en fonction du nombre des sorties effectuées par véhicule par jour, sera appliqué comme suit : </a:t>
            </a:r>
          </a:p>
          <a:p>
            <a:pPr lvl="0" fontAlgn="base"/>
            <a:r>
              <a:rPr lang="fr-FR" dirty="0"/>
              <a:t>Une sortie : 1.000 DA  </a:t>
            </a:r>
          </a:p>
          <a:p>
            <a:pPr lvl="0" fontAlgn="base"/>
            <a:r>
              <a:rPr lang="fr-FR" dirty="0"/>
              <a:t>Deux sorties : 5.000 DA ; </a:t>
            </a:r>
          </a:p>
          <a:p>
            <a:pPr lvl="0" fontAlgn="base"/>
            <a:r>
              <a:rPr lang="fr-FR" dirty="0"/>
              <a:t>Trois sorties : 10.000 DA ; </a:t>
            </a:r>
          </a:p>
          <a:p>
            <a:pPr lvl="0" fontAlgn="base"/>
            <a:r>
              <a:rPr lang="fr-FR" dirty="0"/>
              <a:t>Quatre sorties ou au-delà : 25.000 DA. </a:t>
            </a:r>
          </a:p>
          <a:p>
            <a:pPr marL="82296" indent="0">
              <a:buNone/>
            </a:pPr>
            <a:endParaRPr lang="fr-FR" dirty="0"/>
          </a:p>
          <a:p>
            <a:pPr marL="82296" indent="0">
              <a:buNone/>
            </a:pPr>
            <a:r>
              <a:rPr lang="fr-FR" dirty="0"/>
              <a:t>-Sont exonérés de cette taxe les véhicules appartenant aux administrations et établissements publics.  </a:t>
            </a:r>
          </a:p>
          <a:p>
            <a:pPr marL="82296" indent="0">
              <a:buNone/>
            </a:pPr>
            <a:r>
              <a:rPr lang="fr-FR" dirty="0"/>
              <a:t>-Le produit de cette taxe est affecté au budget de l‘État. </a:t>
            </a:r>
          </a:p>
        </p:txBody>
      </p:sp>
    </p:spTree>
    <p:extLst>
      <p:ext uri="{BB962C8B-B14F-4D97-AF65-F5344CB8AC3E}">
        <p14:creationId xmlns:p14="http://schemas.microsoft.com/office/powerpoint/2010/main" val="828720452"/>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fontScale="85000" lnSpcReduction="20000"/>
          </a:bodyPr>
          <a:lstStyle/>
          <a:p>
            <a:r>
              <a:rPr lang="fr-FR" b="1" dirty="0"/>
              <a:t>-Art de LF 2026 :</a:t>
            </a:r>
            <a:r>
              <a:rPr lang="fr-FR" dirty="0"/>
              <a:t> </a:t>
            </a:r>
            <a:r>
              <a:rPr lang="fr-FR" dirty="0" smtClean="0"/>
              <a:t>102</a:t>
            </a:r>
            <a:endParaRPr lang="fr-FR" dirty="0"/>
          </a:p>
          <a:p>
            <a:r>
              <a:rPr lang="fr-FR" b="1" dirty="0"/>
              <a:t>-Art modifié :</a:t>
            </a:r>
            <a:r>
              <a:rPr lang="fr-FR" dirty="0"/>
              <a:t> 36 de la LF 2002</a:t>
            </a:r>
          </a:p>
          <a:p>
            <a:r>
              <a:rPr lang="fr-FR" b="1" dirty="0"/>
              <a:t>-Objet de la mesure :</a:t>
            </a:r>
            <a:r>
              <a:rPr lang="fr-FR" dirty="0"/>
              <a:t> relèvement des tarifs de la taxe additionnelle sur les produits tabagiques</a:t>
            </a:r>
          </a:p>
          <a:p>
            <a:r>
              <a:rPr lang="fr-FR" b="1" dirty="0"/>
              <a:t>-Objectif de la mesure :</a:t>
            </a:r>
            <a:r>
              <a:rPr lang="fr-FR" dirty="0"/>
              <a:t> réduction de la consommation tabagique et protection de la santé </a:t>
            </a:r>
            <a:r>
              <a:rPr lang="fr-FR" dirty="0" smtClean="0"/>
              <a:t>publique</a:t>
            </a:r>
          </a:p>
          <a:p>
            <a:pPr marL="82296" indent="0">
              <a:buNone/>
            </a:pPr>
            <a:r>
              <a:rPr lang="fr-FR" dirty="0"/>
              <a:t>	</a:t>
            </a:r>
            <a:endParaRPr lang="fr-FR" dirty="0" smtClean="0"/>
          </a:p>
          <a:p>
            <a:pPr marL="82296" indent="0">
              <a:buNone/>
            </a:pPr>
            <a:r>
              <a:rPr lang="fr-FR" dirty="0"/>
              <a:t>	</a:t>
            </a:r>
            <a:r>
              <a:rPr lang="fr-FR" dirty="0" smtClean="0"/>
              <a:t>La </a:t>
            </a:r>
            <a:r>
              <a:rPr lang="fr-FR" dirty="0"/>
              <a:t>mesure prévoit de réviser à la hausse le tarif de cette taxe, </a:t>
            </a:r>
            <a:r>
              <a:rPr lang="fr-FR" b="1" dirty="0"/>
              <a:t>de 65 à 75 DA</a:t>
            </a:r>
            <a:r>
              <a:rPr lang="fr-FR" dirty="0"/>
              <a:t>, soit une augmentation de </a:t>
            </a:r>
            <a:r>
              <a:rPr lang="fr-FR" b="1" dirty="0"/>
              <a:t>10 DA/paquet ou boite</a:t>
            </a:r>
            <a:r>
              <a:rPr lang="fr-FR" dirty="0"/>
              <a:t>.</a:t>
            </a:r>
          </a:p>
          <a:p>
            <a:r>
              <a:rPr lang="fr-FR" dirty="0"/>
              <a:t>Le produit de cette augmentation est affecté au profit de </a:t>
            </a:r>
            <a:r>
              <a:rPr lang="fr-FR" b="1" dirty="0"/>
              <a:t>Fonds pour les urgences et les activités de soins médicaux (5 DA) pour atteindre 19 DA et le Fond de lutte contre le cancer (5 DA) pour atteindre 26 DA.</a:t>
            </a:r>
            <a:endParaRPr lang="fr-FR" dirty="0"/>
          </a:p>
          <a:p>
            <a:pPr marL="82296" indent="0">
              <a:buNone/>
            </a:pPr>
            <a:endParaRPr lang="fr-FR" dirty="0"/>
          </a:p>
          <a:p>
            <a:pPr marL="82296" indent="0">
              <a:buNone/>
            </a:pPr>
            <a:r>
              <a:rPr lang="fr-FR" dirty="0" smtClean="0"/>
              <a:t>*</a:t>
            </a:r>
            <a:r>
              <a:rPr lang="fr-FR" dirty="0"/>
              <a:t>Le montant estimé de cette augmentation est </a:t>
            </a:r>
            <a:r>
              <a:rPr lang="fr-FR" b="1" dirty="0"/>
              <a:t>14 mds DA de TAPT et 2,66 mds DA de TVA</a:t>
            </a:r>
            <a:endParaRPr lang="fr-FR" dirty="0"/>
          </a:p>
        </p:txBody>
      </p:sp>
    </p:spTree>
    <p:extLst>
      <p:ext uri="{BB962C8B-B14F-4D97-AF65-F5344CB8AC3E}">
        <p14:creationId xmlns:p14="http://schemas.microsoft.com/office/powerpoint/2010/main" val="2569033270"/>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fontScale="55000" lnSpcReduction="20000"/>
          </a:bodyPr>
          <a:lstStyle/>
          <a:p>
            <a:r>
              <a:rPr lang="fr-FR" b="1" dirty="0"/>
              <a:t>-Art de LF 2026 :</a:t>
            </a:r>
            <a:r>
              <a:rPr lang="fr-FR" dirty="0"/>
              <a:t> 122 DFD</a:t>
            </a:r>
          </a:p>
          <a:p>
            <a:r>
              <a:rPr lang="fr-FR" b="1" dirty="0"/>
              <a:t>-Art modifié :</a:t>
            </a:r>
            <a:r>
              <a:rPr lang="fr-FR" dirty="0"/>
              <a:t> /</a:t>
            </a:r>
          </a:p>
          <a:p>
            <a:r>
              <a:rPr lang="fr-FR" b="1" dirty="0"/>
              <a:t>-Objet de la mesure :</a:t>
            </a:r>
            <a:r>
              <a:rPr lang="fr-FR" dirty="0"/>
              <a:t> abandon total ou partiel des dettes fiscales</a:t>
            </a:r>
          </a:p>
          <a:p>
            <a:r>
              <a:rPr lang="fr-FR" b="1" dirty="0"/>
              <a:t>-Objectif de la mesure :</a:t>
            </a:r>
            <a:r>
              <a:rPr lang="fr-FR" dirty="0"/>
              <a:t> assainissement de la situation des RAR et mobilisation des </a:t>
            </a:r>
            <a:r>
              <a:rPr lang="fr-FR" dirty="0" smtClean="0"/>
              <a:t>ressources</a:t>
            </a:r>
            <a:r>
              <a:rPr lang="fr-FR" b="1" dirty="0"/>
              <a:t> </a:t>
            </a:r>
            <a:endParaRPr lang="fr-FR" dirty="0"/>
          </a:p>
          <a:p>
            <a:pPr marL="82296" indent="0">
              <a:buNone/>
            </a:pPr>
            <a:endParaRPr lang="fr-FR" b="1" dirty="0" smtClean="0"/>
          </a:p>
          <a:p>
            <a:pPr marL="82296" indent="0">
              <a:buNone/>
            </a:pPr>
            <a:r>
              <a:rPr lang="fr-FR" b="1" dirty="0"/>
              <a:t>	</a:t>
            </a:r>
            <a:r>
              <a:rPr lang="fr-FR" dirty="0"/>
              <a:t>La LF 2026 a prévu, pour </a:t>
            </a:r>
            <a:r>
              <a:rPr lang="fr-FR" b="1" dirty="0"/>
              <a:t>l’assainissement des dettes </a:t>
            </a:r>
            <a:r>
              <a:rPr lang="fr-FR" b="1" dirty="0" smtClean="0"/>
              <a:t>fiscales des PP et PM</a:t>
            </a:r>
            <a:r>
              <a:rPr lang="fr-FR" dirty="0" smtClean="0"/>
              <a:t>, </a:t>
            </a:r>
            <a:r>
              <a:rPr lang="fr-FR" dirty="0"/>
              <a:t>ce qui suit : </a:t>
            </a:r>
            <a:endParaRPr lang="fr-FR" dirty="0" smtClean="0"/>
          </a:p>
          <a:p>
            <a:pPr marL="82296" indent="0">
              <a:buNone/>
            </a:pPr>
            <a:endParaRPr lang="fr-FR" b="1" dirty="0" smtClean="0">
              <a:solidFill>
                <a:srgbClr val="0070C0"/>
              </a:solidFill>
            </a:endParaRPr>
          </a:p>
          <a:p>
            <a:pPr marL="82296" indent="0">
              <a:buNone/>
            </a:pPr>
            <a:r>
              <a:rPr lang="fr-FR" b="1" dirty="0" smtClean="0">
                <a:solidFill>
                  <a:srgbClr val="0070C0"/>
                </a:solidFill>
              </a:rPr>
              <a:t>● </a:t>
            </a:r>
            <a:r>
              <a:rPr lang="fr-FR" b="1" dirty="0">
                <a:solidFill>
                  <a:srgbClr val="0070C0"/>
                </a:solidFill>
              </a:rPr>
              <a:t>Annulation des dettes fiscales au titre de l’exercice 2011 et antérieures : </a:t>
            </a:r>
            <a:endParaRPr lang="fr-FR" b="1" dirty="0" smtClean="0">
              <a:solidFill>
                <a:srgbClr val="0070C0"/>
              </a:solidFill>
            </a:endParaRPr>
          </a:p>
          <a:p>
            <a:pPr marL="82296" indent="0">
              <a:buNone/>
            </a:pPr>
            <a:endParaRPr lang="fr-FR" b="1" dirty="0" smtClean="0">
              <a:solidFill>
                <a:srgbClr val="0070C0"/>
              </a:solidFill>
            </a:endParaRPr>
          </a:p>
          <a:p>
            <a:pPr marL="82296" indent="0">
              <a:buNone/>
            </a:pPr>
            <a:r>
              <a:rPr lang="fr-FR" dirty="0" smtClean="0"/>
              <a:t>● </a:t>
            </a:r>
            <a:r>
              <a:rPr lang="fr-FR" b="1" dirty="0">
                <a:solidFill>
                  <a:srgbClr val="0070C0"/>
                </a:solidFill>
              </a:rPr>
              <a:t>Dettes fiscales impayées à la date du 31/12/2025 : </a:t>
            </a:r>
            <a:r>
              <a:rPr lang="fr-FR" dirty="0"/>
              <a:t>Les contribuables qui procèdent au règlement de leurs dettes fiscales, non recouvrées à la date du 31 décembre 2025, en </a:t>
            </a:r>
            <a:r>
              <a:rPr lang="fr-FR" b="1" dirty="0"/>
              <a:t>un seul versement ou par tranches, au plus tard le 31 décembre 2026, </a:t>
            </a:r>
            <a:r>
              <a:rPr lang="fr-FR" dirty="0"/>
              <a:t>bénéficient : </a:t>
            </a:r>
            <a:endParaRPr lang="fr-FR" dirty="0" smtClean="0"/>
          </a:p>
          <a:p>
            <a:pPr marL="82296" indent="0">
              <a:buNone/>
            </a:pPr>
            <a:endParaRPr lang="fr-FR" dirty="0" smtClean="0"/>
          </a:p>
          <a:p>
            <a:pPr marL="82296" indent="0">
              <a:buNone/>
            </a:pPr>
            <a:r>
              <a:rPr lang="fr-FR" dirty="0" smtClean="0"/>
              <a:t>	✔ </a:t>
            </a:r>
            <a:r>
              <a:rPr lang="fr-FR" dirty="0"/>
              <a:t>De </a:t>
            </a:r>
            <a:r>
              <a:rPr lang="fr-FR" b="1" dirty="0">
                <a:solidFill>
                  <a:srgbClr val="00B050"/>
                </a:solidFill>
              </a:rPr>
              <a:t>l’annulation des pénalités d’assiette et de recouvrement </a:t>
            </a:r>
            <a:r>
              <a:rPr lang="fr-FR" dirty="0"/>
              <a:t>; </a:t>
            </a:r>
            <a:endParaRPr lang="fr-FR" dirty="0" smtClean="0"/>
          </a:p>
          <a:p>
            <a:pPr marL="82296" indent="0">
              <a:buNone/>
            </a:pPr>
            <a:r>
              <a:rPr lang="fr-FR" dirty="0" smtClean="0"/>
              <a:t>	✔ </a:t>
            </a:r>
            <a:r>
              <a:rPr lang="fr-FR" dirty="0"/>
              <a:t>D’un </a:t>
            </a:r>
            <a:r>
              <a:rPr lang="fr-FR" b="1" dirty="0">
                <a:solidFill>
                  <a:srgbClr val="00B050"/>
                </a:solidFill>
              </a:rPr>
              <a:t>abattement forfaitaire au taux de 30% sur le montant des droits simples</a:t>
            </a:r>
            <a:r>
              <a:rPr lang="fr-FR" dirty="0"/>
              <a:t>. </a:t>
            </a:r>
            <a:endParaRPr lang="fr-FR" dirty="0" smtClean="0"/>
          </a:p>
          <a:p>
            <a:pPr marL="82296" indent="0">
              <a:buNone/>
            </a:pPr>
            <a:endParaRPr lang="fr-FR" dirty="0"/>
          </a:p>
          <a:p>
            <a:pPr marL="82296" indent="0">
              <a:buNone/>
            </a:pPr>
            <a:r>
              <a:rPr lang="fr-FR" b="1" dirty="0" smtClean="0"/>
              <a:t>NB:       -</a:t>
            </a:r>
            <a:r>
              <a:rPr lang="fr-FR" b="1" dirty="0" smtClean="0">
                <a:solidFill>
                  <a:srgbClr val="FF0000"/>
                </a:solidFill>
              </a:rPr>
              <a:t>Ces dispositions </a:t>
            </a:r>
            <a:r>
              <a:rPr lang="fr-FR" b="1" dirty="0">
                <a:solidFill>
                  <a:srgbClr val="FF0000"/>
                </a:solidFill>
              </a:rPr>
              <a:t>ne </a:t>
            </a:r>
            <a:r>
              <a:rPr lang="fr-FR" b="1" dirty="0" smtClean="0">
                <a:solidFill>
                  <a:srgbClr val="FF0000"/>
                </a:solidFill>
              </a:rPr>
              <a:t>s’appliquent </a:t>
            </a:r>
            <a:r>
              <a:rPr lang="fr-FR" b="1" dirty="0">
                <a:solidFill>
                  <a:srgbClr val="FF0000"/>
                </a:solidFill>
              </a:rPr>
              <a:t>pas aux dettes liées à des impositions pour lesquelles les redevables concernés sont condamnés pour manœuvres frauduleuses. </a:t>
            </a:r>
          </a:p>
          <a:p>
            <a:pPr marL="82296" indent="0">
              <a:buNone/>
            </a:pPr>
            <a:r>
              <a:rPr lang="fr-FR" b="1" dirty="0"/>
              <a:t>	</a:t>
            </a:r>
            <a:r>
              <a:rPr lang="fr-FR" b="1" dirty="0" smtClean="0"/>
              <a:t>-Les </a:t>
            </a:r>
            <a:r>
              <a:rPr lang="fr-FR" b="1" dirty="0"/>
              <a:t>modalités d’application de ces dispositions sont fixées par voie réglementaire. </a:t>
            </a:r>
            <a:endParaRPr lang="fr-FR" b="1" dirty="0">
              <a:effectLst/>
            </a:endParaRPr>
          </a:p>
        </p:txBody>
      </p:sp>
    </p:spTree>
    <p:extLst>
      <p:ext uri="{BB962C8B-B14F-4D97-AF65-F5344CB8AC3E}">
        <p14:creationId xmlns:p14="http://schemas.microsoft.com/office/powerpoint/2010/main" val="736403600"/>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82296" indent="0" algn="just">
              <a:lnSpc>
                <a:spcPct val="107000"/>
              </a:lnSpc>
              <a:spcAft>
                <a:spcPts val="240"/>
              </a:spcAft>
              <a:buNone/>
            </a:pPr>
            <a:endParaRPr lang="fr-FR" b="1" dirty="0">
              <a:solidFill>
                <a:srgbClr val="000000"/>
              </a:solidFill>
              <a:ea typeface="Times New Roman" panose="02020603050405020304" pitchFamily="18" charset="0"/>
              <a:cs typeface="Calibri" panose="020F0502020204030204" pitchFamily="34" charset="0"/>
            </a:endParaRPr>
          </a:p>
          <a:p>
            <a:pPr marL="82296" indent="0" algn="just">
              <a:lnSpc>
                <a:spcPct val="107000"/>
              </a:lnSpc>
              <a:spcAft>
                <a:spcPts val="240"/>
              </a:spcAft>
              <a:buNone/>
            </a:pPr>
            <a:endParaRPr lang="fr-FR" b="1" dirty="0" smtClean="0">
              <a:solidFill>
                <a:srgbClr val="000000"/>
              </a:solidFill>
              <a:ea typeface="Times New Roman" panose="02020603050405020304" pitchFamily="18" charset="0"/>
              <a:cs typeface="Calibri" panose="020F0502020204030204" pitchFamily="34" charset="0"/>
            </a:endParaRPr>
          </a:p>
          <a:p>
            <a:pPr marL="82296" indent="0" algn="just">
              <a:lnSpc>
                <a:spcPct val="107000"/>
              </a:lnSpc>
              <a:spcAft>
                <a:spcPts val="240"/>
              </a:spcAft>
              <a:buNone/>
            </a:pPr>
            <a:endParaRPr lang="fr-FR" b="1" dirty="0">
              <a:solidFill>
                <a:srgbClr val="000000"/>
              </a:solidFill>
              <a:ea typeface="Times New Roman" panose="02020603050405020304" pitchFamily="18" charset="0"/>
              <a:cs typeface="Calibri" panose="020F0502020204030204" pitchFamily="34" charset="0"/>
            </a:endParaRPr>
          </a:p>
          <a:p>
            <a:pPr marL="82296" indent="0" algn="just">
              <a:lnSpc>
                <a:spcPct val="107000"/>
              </a:lnSpc>
              <a:spcAft>
                <a:spcPts val="240"/>
              </a:spcAft>
              <a:buNone/>
            </a:pPr>
            <a:r>
              <a:rPr lang="fr-FR" b="1" dirty="0">
                <a:ea typeface="Times New Roman" panose="02020603050405020304" pitchFamily="18" charset="0"/>
                <a:cs typeface="Calibri" panose="020F0502020204030204" pitchFamily="34" charset="0"/>
              </a:rPr>
              <a:t> </a:t>
            </a:r>
            <a:endParaRPr lang="fr-FR" dirty="0"/>
          </a:p>
          <a:p>
            <a:pPr marL="0" lvl="0" indent="0" algn="ctr">
              <a:spcAft>
                <a:spcPts val="0"/>
              </a:spcAft>
              <a:buNone/>
            </a:pPr>
            <a:r>
              <a:rPr lang="fr-FR" b="1" dirty="0" smtClean="0">
                <a:solidFill>
                  <a:srgbClr val="000000"/>
                </a:solidFill>
                <a:ea typeface="Times New Roman" panose="02020603050405020304" pitchFamily="18" charset="0"/>
                <a:cs typeface="Calibri" panose="020F0502020204030204" pitchFamily="34" charset="0"/>
              </a:rPr>
              <a:t>XIV- Analyse </a:t>
            </a:r>
            <a:r>
              <a:rPr lang="fr-FR" b="1" dirty="0">
                <a:solidFill>
                  <a:srgbClr val="000000"/>
                </a:solidFill>
                <a:ea typeface="Times New Roman" panose="02020603050405020304" pitchFamily="18" charset="0"/>
                <a:cs typeface="Calibri" panose="020F0502020204030204" pitchFamily="34" charset="0"/>
              </a:rPr>
              <a:t>des mesures de soutien </a:t>
            </a:r>
            <a:endParaRPr lang="fr-FR" b="1" dirty="0" smtClean="0">
              <a:solidFill>
                <a:srgbClr val="000000"/>
              </a:solidFill>
              <a:ea typeface="Times New Roman" panose="02020603050405020304" pitchFamily="18" charset="0"/>
              <a:cs typeface="Calibri" panose="020F0502020204030204" pitchFamily="34" charset="0"/>
            </a:endParaRPr>
          </a:p>
          <a:p>
            <a:pPr marL="0" lvl="0" indent="0" algn="ctr">
              <a:spcAft>
                <a:spcPts val="0"/>
              </a:spcAft>
              <a:buNone/>
            </a:pPr>
            <a:r>
              <a:rPr lang="fr-FR" b="1" dirty="0" smtClean="0">
                <a:solidFill>
                  <a:srgbClr val="000000"/>
                </a:solidFill>
                <a:ea typeface="Times New Roman" panose="02020603050405020304" pitchFamily="18" charset="0"/>
                <a:cs typeface="Calibri" panose="020F0502020204030204" pitchFamily="34" charset="0"/>
              </a:rPr>
              <a:t>du </a:t>
            </a:r>
            <a:r>
              <a:rPr lang="fr-FR" b="1" dirty="0">
                <a:solidFill>
                  <a:srgbClr val="000000"/>
                </a:solidFill>
                <a:ea typeface="Times New Roman" panose="02020603050405020304" pitchFamily="18" charset="0"/>
                <a:cs typeface="Calibri" panose="020F0502020204030204" pitchFamily="34" charset="0"/>
              </a:rPr>
              <a:t>pouvoir d’achat </a:t>
            </a:r>
            <a:endParaRPr lang="fr-FR" dirty="0"/>
          </a:p>
          <a:p>
            <a:pPr marL="0" lvl="0" indent="0" algn="just">
              <a:spcAft>
                <a:spcPts val="0"/>
              </a:spcAft>
              <a:buNone/>
            </a:pPr>
            <a:endParaRPr lang="fr-FR" dirty="0"/>
          </a:p>
          <a:p>
            <a:pPr marL="82296" indent="0" algn="just">
              <a:spcAft>
                <a:spcPts val="0"/>
              </a:spcAft>
              <a:buNone/>
            </a:pPr>
            <a:r>
              <a:rPr lang="fr-FR" b="1" dirty="0">
                <a:solidFill>
                  <a:srgbClr val="000000"/>
                </a:solidFill>
                <a:ea typeface="Times New Roman" panose="02020603050405020304" pitchFamily="18" charset="0"/>
                <a:cs typeface="Calibri" panose="020F0502020204030204" pitchFamily="34" charset="0"/>
              </a:rPr>
              <a:t> </a:t>
            </a:r>
            <a:endParaRPr lang="fr-FR" dirty="0">
              <a:effectLst/>
            </a:endParaRPr>
          </a:p>
        </p:txBody>
      </p:sp>
    </p:spTree>
    <p:extLst>
      <p:ext uri="{BB962C8B-B14F-4D97-AF65-F5344CB8AC3E}">
        <p14:creationId xmlns:p14="http://schemas.microsoft.com/office/powerpoint/2010/main" val="1649487256"/>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fontScale="77500" lnSpcReduction="20000"/>
          </a:bodyPr>
          <a:lstStyle/>
          <a:p>
            <a:r>
              <a:rPr lang="fr-FR" b="1" dirty="0"/>
              <a:t>-Art de LF 2026 :</a:t>
            </a:r>
            <a:r>
              <a:rPr lang="fr-FR" dirty="0"/>
              <a:t> </a:t>
            </a:r>
            <a:r>
              <a:rPr lang="fr-FR" dirty="0" smtClean="0"/>
              <a:t>112</a:t>
            </a:r>
            <a:endParaRPr lang="fr-FR" dirty="0"/>
          </a:p>
          <a:p>
            <a:r>
              <a:rPr lang="fr-FR" b="1" dirty="0"/>
              <a:t>-Art modifié :</a:t>
            </a:r>
            <a:r>
              <a:rPr lang="fr-FR" dirty="0"/>
              <a:t> 65 de la LF 2024 </a:t>
            </a:r>
          </a:p>
          <a:p>
            <a:r>
              <a:rPr lang="fr-FR" b="1" dirty="0"/>
              <a:t>-Objet de la mesure :</a:t>
            </a:r>
            <a:r>
              <a:rPr lang="fr-FR" dirty="0"/>
              <a:t> </a:t>
            </a:r>
            <a:r>
              <a:rPr lang="fr-FR" dirty="0" smtClean="0"/>
              <a:t>prorogation, </a:t>
            </a:r>
            <a:r>
              <a:rPr lang="fr-FR" b="1" dirty="0" smtClean="0">
                <a:solidFill>
                  <a:srgbClr val="0070C0"/>
                </a:solidFill>
              </a:rPr>
              <a:t>au 31/12/2026</a:t>
            </a:r>
            <a:r>
              <a:rPr lang="fr-FR" dirty="0" smtClean="0"/>
              <a:t>, </a:t>
            </a:r>
            <a:r>
              <a:rPr lang="fr-FR" dirty="0"/>
              <a:t>de l’exonération TVA sur certains produits de </a:t>
            </a:r>
            <a:r>
              <a:rPr lang="fr-FR" dirty="0" smtClean="0"/>
              <a:t>base</a:t>
            </a:r>
            <a:endParaRPr lang="fr-FR" dirty="0"/>
          </a:p>
          <a:p>
            <a:r>
              <a:rPr lang="fr-FR" b="1" dirty="0"/>
              <a:t>-Objectif de la mesure :</a:t>
            </a:r>
            <a:r>
              <a:rPr lang="fr-FR" dirty="0"/>
              <a:t> soutien des prix à la consommation</a:t>
            </a:r>
          </a:p>
          <a:p>
            <a:pPr marL="82296" indent="0">
              <a:buNone/>
            </a:pPr>
            <a:endParaRPr lang="fr-FR" b="1" dirty="0"/>
          </a:p>
          <a:p>
            <a:pPr marL="82296" indent="0">
              <a:buNone/>
            </a:pPr>
            <a:r>
              <a:rPr lang="fr-FR" b="1" dirty="0"/>
              <a:t>	</a:t>
            </a:r>
            <a:r>
              <a:rPr lang="fr-FR" dirty="0"/>
              <a:t>Exonération de la TVA pour les opérations : </a:t>
            </a:r>
          </a:p>
          <a:p>
            <a:pPr marL="82296" indent="0">
              <a:buNone/>
            </a:pPr>
            <a:r>
              <a:rPr lang="fr-FR" dirty="0"/>
              <a:t>✔ D’importation et de vente de </a:t>
            </a:r>
            <a:r>
              <a:rPr lang="fr-FR" b="1" dirty="0"/>
              <a:t>légumes secs et du riz</a:t>
            </a:r>
            <a:r>
              <a:rPr lang="fr-FR" dirty="0"/>
              <a:t>, destinés à la consommation humaine ; </a:t>
            </a:r>
          </a:p>
          <a:p>
            <a:pPr marL="82296" indent="0">
              <a:buNone/>
            </a:pPr>
            <a:r>
              <a:rPr lang="fr-FR" dirty="0"/>
              <a:t>✔ De la vente des </a:t>
            </a:r>
            <a:r>
              <a:rPr lang="fr-FR" b="1" dirty="0"/>
              <a:t>fruits et légumes frais, des œufs de consommation, de poulet de chair et de la dinde</a:t>
            </a:r>
            <a:r>
              <a:rPr lang="fr-FR" dirty="0"/>
              <a:t>, produits </a:t>
            </a:r>
            <a:r>
              <a:rPr lang="fr-FR" dirty="0" smtClean="0"/>
              <a:t>localement; </a:t>
            </a:r>
            <a:endParaRPr lang="fr-FR" dirty="0"/>
          </a:p>
          <a:p>
            <a:pPr marL="82296" indent="0">
              <a:buNone/>
            </a:pPr>
            <a:r>
              <a:rPr lang="fr-FR" dirty="0"/>
              <a:t>● Exonération de la TVA, avec application du taux réduit de 5% des droits de douane, au titre des opérations d‘importation de </a:t>
            </a:r>
            <a:r>
              <a:rPr lang="fr-FR" b="1" dirty="0"/>
              <a:t>viandes blanches congelées</a:t>
            </a:r>
            <a:r>
              <a:rPr lang="fr-FR" dirty="0"/>
              <a:t> </a:t>
            </a:r>
            <a:r>
              <a:rPr lang="fr-FR" b="1" dirty="0"/>
              <a:t>(art.140 LF 2026) </a:t>
            </a:r>
            <a:r>
              <a:rPr lang="fr-FR" dirty="0"/>
              <a:t>; </a:t>
            </a:r>
            <a:endParaRPr lang="fr-FR" dirty="0" smtClean="0"/>
          </a:p>
          <a:p>
            <a:pPr marL="82296" indent="0">
              <a:buNone/>
            </a:pPr>
            <a:r>
              <a:rPr lang="fr-FR" dirty="0" smtClean="0"/>
              <a:t>● </a:t>
            </a:r>
            <a:r>
              <a:rPr lang="fr-FR" dirty="0"/>
              <a:t>Exonération de la TVA et de la TIC ainsi que l’application du taux réduit de 5% des droits de douane en faveur des opérations d'importation du </a:t>
            </a:r>
            <a:r>
              <a:rPr lang="fr-FR" b="1" dirty="0"/>
              <a:t>café robusta et du café arabica (art.142 LF 2026) ;</a:t>
            </a:r>
            <a:endParaRPr lang="fr-FR" b="1" dirty="0">
              <a:effectLst/>
            </a:endParaRPr>
          </a:p>
        </p:txBody>
      </p:sp>
    </p:spTree>
    <p:extLst>
      <p:ext uri="{BB962C8B-B14F-4D97-AF65-F5344CB8AC3E}">
        <p14:creationId xmlns:p14="http://schemas.microsoft.com/office/powerpoint/2010/main" val="290612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numéro de diapositive 5">
            <a:extLst>
              <a:ext uri="{FF2B5EF4-FFF2-40B4-BE49-F238E27FC236}">
                <a16:creationId xmlns="" xmlns:a16="http://schemas.microsoft.com/office/drawing/2014/main" id="{26BA0884-76CF-4614-A053-50236C343FAD}"/>
              </a:ext>
            </a:extLst>
          </p:cNvPr>
          <p:cNvSpPr txBox="1">
            <a:spLocks noChangeArrowheads="1"/>
          </p:cNvSpPr>
          <p:nvPr/>
        </p:nvSpPr>
        <p:spPr bwMode="auto">
          <a:xfrm>
            <a:off x="9953626" y="6215063"/>
            <a:ext cx="614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457200" eaLnBrk="1" hangingPunct="1"/>
            <a:fld id="{ADC66DEC-DA2F-4D10-9856-DA6B57ED49E6}" type="slidenum">
              <a:rPr lang="es-ES" altLang="fr-FR" sz="1400">
                <a:solidFill>
                  <a:srgbClr val="000000"/>
                </a:solidFill>
              </a:rPr>
              <a:pPr algn="r" defTabSz="457200" eaLnBrk="1" hangingPunct="1"/>
              <a:t>2</a:t>
            </a:fld>
            <a:endParaRPr lang="es-ES" altLang="fr-FR" sz="1400">
              <a:solidFill>
                <a:srgbClr val="000000"/>
              </a:solidFill>
            </a:endParaRPr>
          </a:p>
        </p:txBody>
      </p:sp>
      <p:sp>
        <p:nvSpPr>
          <p:cNvPr id="2" name="Titre 1">
            <a:extLst>
              <a:ext uri="{FF2B5EF4-FFF2-40B4-BE49-F238E27FC236}">
                <a16:creationId xmlns="" xmlns:a16="http://schemas.microsoft.com/office/drawing/2014/main" id="{224AF817-657B-49E0-A53E-FE1C4AB5D9A0}"/>
              </a:ext>
            </a:extLst>
          </p:cNvPr>
          <p:cNvSpPr>
            <a:spLocks noGrp="1"/>
          </p:cNvSpPr>
          <p:nvPr>
            <p:ph type="title"/>
          </p:nvPr>
        </p:nvSpPr>
        <p:spPr>
          <a:xfrm>
            <a:off x="241880" y="747645"/>
            <a:ext cx="8762130" cy="374864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fr-FR" dirty="0">
                <a:solidFill>
                  <a:schemeClr val="tx1"/>
                </a:solidFill>
                <a:effectLst/>
              </a:rPr>
              <a:t> </a:t>
            </a:r>
            <a:endParaRPr lang="fr-FR" dirty="0">
              <a:solidFill>
                <a:schemeClr val="tx1"/>
              </a:solidFill>
            </a:endParaRPr>
          </a:p>
        </p:txBody>
      </p:sp>
      <p:sp>
        <p:nvSpPr>
          <p:cNvPr id="3" name="Rectangle 2"/>
          <p:cNvSpPr/>
          <p:nvPr/>
        </p:nvSpPr>
        <p:spPr>
          <a:xfrm>
            <a:off x="489397" y="299738"/>
            <a:ext cx="10220259" cy="523220"/>
          </a:xfrm>
          <a:prstGeom prst="rect">
            <a:avLst/>
          </a:prstGeom>
        </p:spPr>
        <p:txBody>
          <a:bodyPr wrap="square">
            <a:spAutoFit/>
          </a:bodyPr>
          <a:lstStyle/>
          <a:p>
            <a:pPr defTabSz="457200"/>
            <a:r>
              <a:rPr lang="fr-FR" sz="2800" dirty="0" smtClean="0">
                <a:solidFill>
                  <a:srgbClr val="000000"/>
                </a:solidFill>
              </a:rPr>
              <a:t>	</a:t>
            </a:r>
            <a:endParaRPr lang="fr-FR" sz="2800"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241880" y="0"/>
            <a:ext cx="10561103" cy="7540526"/>
          </a:xfrm>
          <a:prstGeom prst="rect">
            <a:avLst/>
          </a:prstGeom>
        </p:spPr>
        <p:txBody>
          <a:bodyPr wrap="square">
            <a:spAutoFit/>
          </a:bodyPr>
          <a:lstStyle/>
          <a:p>
            <a:pPr algn="ctr">
              <a:spcAft>
                <a:spcPts val="0"/>
              </a:spcAft>
            </a:pPr>
            <a:endParaRPr lang="fr-FR" sz="2000" b="1" u="sng" dirty="0" smtClean="0">
              <a:latin typeface="Calibri" panose="020F0502020204030204" pitchFamily="34" charset="0"/>
              <a:ea typeface="Times New Roman" panose="02020603050405020304" pitchFamily="18" charset="0"/>
              <a:cs typeface="Calibri" panose="020F0502020204030204" pitchFamily="34" charset="0"/>
            </a:endParaRPr>
          </a:p>
          <a:p>
            <a:pPr algn="ctr">
              <a:spcAft>
                <a:spcPts val="0"/>
              </a:spcAft>
            </a:pPr>
            <a:r>
              <a:rPr lang="fr-FR" sz="2000" b="1" u="sng" dirty="0" smtClean="0">
                <a:latin typeface="Calibri" panose="020F0502020204030204" pitchFamily="34" charset="0"/>
                <a:ea typeface="Times New Roman" panose="02020603050405020304" pitchFamily="18" charset="0"/>
                <a:cs typeface="Calibri" panose="020F0502020204030204" pitchFamily="34" charset="0"/>
              </a:rPr>
              <a:t>PROGRAMME</a:t>
            </a:r>
            <a:r>
              <a:rPr lang="fr-FR" sz="2000" b="1" dirty="0">
                <a:latin typeface="Calibri" panose="020F0502020204030204" pitchFamily="34" charset="0"/>
                <a:ea typeface="Times New Roman" panose="02020603050405020304" pitchFamily="18" charset="0"/>
              </a:rPr>
              <a:t> </a:t>
            </a:r>
            <a:endParaRPr lang="fr-FR" sz="2000" b="1" dirty="0" smtClean="0">
              <a:latin typeface="Calibri" panose="020F0502020204030204" pitchFamily="34" charset="0"/>
              <a:ea typeface="Times New Roman" panose="02020603050405020304" pitchFamily="18" charset="0"/>
            </a:endParaRPr>
          </a:p>
          <a:p>
            <a:pPr algn="ctr">
              <a:spcAft>
                <a:spcPts val="0"/>
              </a:spcAft>
            </a:pPr>
            <a:endParaRPr lang="fr-FR" sz="2000" b="1"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romanUcPeriod"/>
            </a:pPr>
            <a:r>
              <a:rPr lang="fr-FR" sz="2000" b="1" dirty="0">
                <a:solidFill>
                  <a:srgbClr val="00B050"/>
                </a:solidFill>
                <a:latin typeface="Calibri" panose="020F0502020204030204" pitchFamily="34" charset="0"/>
                <a:ea typeface="Times New Roman" panose="02020603050405020304" pitchFamily="18" charset="0"/>
              </a:rPr>
              <a:t>Les indicateurs du cadrage macroéconomique et financier trisannuels 2026-2027-2028</a:t>
            </a:r>
            <a:endParaRPr lang="fr-FR" sz="2000" b="1" dirty="0">
              <a:solidFill>
                <a:srgbClr val="00B050"/>
              </a:solidFill>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romanUcPeriod"/>
            </a:pPr>
            <a:r>
              <a:rPr lang="fr-FR" sz="2000" b="1" dirty="0">
                <a:solidFill>
                  <a:srgbClr val="00B050"/>
                </a:solidFill>
                <a:latin typeface="Calibri" panose="020F0502020204030204" pitchFamily="34" charset="0"/>
                <a:ea typeface="Times New Roman" panose="02020603050405020304" pitchFamily="18" charset="0"/>
              </a:rPr>
              <a:t>Les équilibres budgétaires de la LF </a:t>
            </a:r>
            <a:r>
              <a:rPr lang="fr-FR" sz="2000" b="1" dirty="0" smtClean="0">
                <a:solidFill>
                  <a:srgbClr val="00B050"/>
                </a:solidFill>
                <a:latin typeface="Calibri" panose="020F0502020204030204" pitchFamily="34" charset="0"/>
                <a:ea typeface="Times New Roman" panose="02020603050405020304" pitchFamily="18" charset="0"/>
              </a:rPr>
              <a:t>2026</a:t>
            </a:r>
            <a:endParaRPr lang="fr-FR" sz="2000" b="1" dirty="0">
              <a:solidFill>
                <a:srgbClr val="00B050"/>
              </a:solidFill>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romanUcPeriod"/>
            </a:pPr>
            <a:r>
              <a:rPr lang="fr-FR" sz="2000" b="1" dirty="0">
                <a:solidFill>
                  <a:srgbClr val="00B050"/>
                </a:solidFill>
                <a:latin typeface="Calibri" panose="020F0502020204030204" pitchFamily="34" charset="0"/>
                <a:ea typeface="Times New Roman" panose="02020603050405020304" pitchFamily="18" charset="0"/>
              </a:rPr>
              <a:t>Présentation générale des dispositions législatives de la LF 2026</a:t>
            </a:r>
            <a:endParaRPr lang="fr-FR" sz="2000" b="1" dirty="0">
              <a:solidFill>
                <a:srgbClr val="00B050"/>
              </a:solidFill>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romanUcPeriod"/>
            </a:pPr>
            <a:r>
              <a:rPr lang="fr-FR" sz="2000" b="1" dirty="0">
                <a:solidFill>
                  <a:srgbClr val="0070C0"/>
                </a:solidFill>
                <a:latin typeface="Calibri" panose="020F0502020204030204" pitchFamily="34" charset="0"/>
                <a:ea typeface="Times New Roman" panose="02020603050405020304" pitchFamily="18" charset="0"/>
              </a:rPr>
              <a:t>Analyse des mesures de simplification et d’harmonisation des procédures fiscales de déclaration et de paiement</a:t>
            </a:r>
            <a:endParaRPr lang="fr-FR" sz="2000" b="1" dirty="0">
              <a:solidFill>
                <a:srgbClr val="0070C0"/>
              </a:solidFill>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romanUcPeriod"/>
            </a:pPr>
            <a:r>
              <a:rPr lang="fr-FR" sz="2000" b="1" dirty="0">
                <a:solidFill>
                  <a:srgbClr val="0070C0"/>
                </a:solidFill>
                <a:latin typeface="Calibri" panose="020F0502020204030204" pitchFamily="34" charset="0"/>
                <a:ea typeface="Times New Roman" panose="02020603050405020304" pitchFamily="18" charset="0"/>
              </a:rPr>
              <a:t>Analyse des mesures de numérisation des procédures fiscales</a:t>
            </a:r>
            <a:endParaRPr lang="fr-FR" sz="2000" b="1" dirty="0">
              <a:solidFill>
                <a:srgbClr val="0070C0"/>
              </a:solidFill>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romanUcPeriod"/>
            </a:pPr>
            <a:r>
              <a:rPr lang="fr-FR" sz="2000" b="1" dirty="0">
                <a:solidFill>
                  <a:srgbClr val="0070C0"/>
                </a:solidFill>
                <a:latin typeface="Calibri" panose="020F0502020204030204" pitchFamily="34" charset="0"/>
                <a:ea typeface="Times New Roman" panose="02020603050405020304" pitchFamily="18" charset="0"/>
              </a:rPr>
              <a:t>Analyse des mesures relatives à la formation professionnelle continue et à l’apprentissage</a:t>
            </a:r>
            <a:endParaRPr lang="fr-FR" sz="2000" b="1" dirty="0">
              <a:solidFill>
                <a:srgbClr val="0070C0"/>
              </a:solidFill>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romanUcPeriod"/>
            </a:pPr>
            <a:r>
              <a:rPr lang="fr-FR" sz="2000" b="1" dirty="0">
                <a:solidFill>
                  <a:srgbClr val="0070C0"/>
                </a:solidFill>
                <a:latin typeface="Calibri" panose="020F0502020204030204" pitchFamily="34" charset="0"/>
                <a:ea typeface="Times New Roman" panose="02020603050405020304" pitchFamily="18" charset="0"/>
              </a:rPr>
              <a:t>Analyse des mesures d’encouragement de l’investissement et de réduction de la pression fiscale</a:t>
            </a:r>
            <a:endParaRPr lang="fr-FR" sz="2000" b="1" dirty="0">
              <a:solidFill>
                <a:srgbClr val="0070C0"/>
              </a:solidFill>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romanUcPeriod"/>
            </a:pPr>
            <a:r>
              <a:rPr lang="fr-FR" sz="2000" b="1" dirty="0">
                <a:solidFill>
                  <a:srgbClr val="0070C0"/>
                </a:solidFill>
                <a:latin typeface="Calibri" panose="020F0502020204030204" pitchFamily="34" charset="0"/>
                <a:ea typeface="Times New Roman" panose="02020603050405020304" pitchFamily="18" charset="0"/>
              </a:rPr>
              <a:t>Analyse des mesures d’incitation à l’écosystème d’innovation et de transition énergétique</a:t>
            </a:r>
            <a:endParaRPr lang="fr-FR" sz="2000" b="1" dirty="0">
              <a:solidFill>
                <a:srgbClr val="0070C0"/>
              </a:solidFill>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romanUcPeriod"/>
            </a:pPr>
            <a:r>
              <a:rPr lang="fr-FR" sz="2000" b="1" dirty="0">
                <a:solidFill>
                  <a:srgbClr val="0070C0"/>
                </a:solidFill>
                <a:latin typeface="Calibri" panose="020F0502020204030204" pitchFamily="34" charset="0"/>
                <a:ea typeface="Times New Roman" panose="02020603050405020304" pitchFamily="18" charset="0"/>
              </a:rPr>
              <a:t>Analyse des mesures de réaménagement du régime d’imposition des sociétés non résidentes </a:t>
            </a:r>
            <a:endParaRPr lang="fr-FR" sz="2000" b="1" dirty="0">
              <a:solidFill>
                <a:srgbClr val="0070C0"/>
              </a:solidFill>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romanUcPeriod"/>
            </a:pPr>
            <a:r>
              <a:rPr lang="fr-FR" sz="2000" b="1" dirty="0">
                <a:solidFill>
                  <a:srgbClr val="0070C0"/>
                </a:solidFill>
                <a:latin typeface="Calibri" panose="020F0502020204030204" pitchFamily="34" charset="0"/>
                <a:ea typeface="Times New Roman" panose="02020603050405020304" pitchFamily="18" charset="0"/>
              </a:rPr>
              <a:t>Analyse des mesures de lutte contre les manœuvres frauduleuses</a:t>
            </a:r>
            <a:endParaRPr lang="fr-FR" sz="2000" b="1" dirty="0">
              <a:solidFill>
                <a:srgbClr val="0070C0"/>
              </a:solidFill>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romanUcPeriod"/>
            </a:pPr>
            <a:r>
              <a:rPr lang="fr-FR" sz="2000" b="1" dirty="0">
                <a:solidFill>
                  <a:srgbClr val="0070C0"/>
                </a:solidFill>
                <a:latin typeface="Calibri" panose="020F0502020204030204" pitchFamily="34" charset="0"/>
                <a:ea typeface="Times New Roman" panose="02020603050405020304" pitchFamily="18" charset="0"/>
              </a:rPr>
              <a:t>Analyse des mesures de renforcement de la transparence financière</a:t>
            </a:r>
            <a:endParaRPr lang="fr-FR" sz="2000" b="1" dirty="0">
              <a:solidFill>
                <a:srgbClr val="0070C0"/>
              </a:solidFill>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romanUcPeriod"/>
            </a:pPr>
            <a:r>
              <a:rPr lang="fr-FR" sz="2000" b="1" dirty="0">
                <a:solidFill>
                  <a:srgbClr val="0070C0"/>
                </a:solidFill>
                <a:latin typeface="Calibri" panose="020F0502020204030204" pitchFamily="34" charset="0"/>
                <a:ea typeface="Times New Roman" panose="02020603050405020304" pitchFamily="18" charset="0"/>
              </a:rPr>
              <a:t>Analyse des mesures de réaménagement des procédures fiscales de contrôle et de contentieux</a:t>
            </a:r>
            <a:endParaRPr lang="fr-FR" sz="2000" b="1" dirty="0">
              <a:solidFill>
                <a:srgbClr val="0070C0"/>
              </a:solidFill>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romanUcPeriod"/>
            </a:pPr>
            <a:r>
              <a:rPr lang="fr-FR" sz="2000" b="1" dirty="0">
                <a:solidFill>
                  <a:srgbClr val="0070C0"/>
                </a:solidFill>
                <a:latin typeface="Calibri" panose="020F0502020204030204" pitchFamily="34" charset="0"/>
                <a:ea typeface="Times New Roman" panose="02020603050405020304" pitchFamily="18" charset="0"/>
              </a:rPr>
              <a:t>Analyse des mesures d’élargissement de l’assiette et mobilisation des ressources</a:t>
            </a:r>
            <a:endParaRPr lang="fr-FR" sz="2000" b="1" dirty="0">
              <a:solidFill>
                <a:srgbClr val="0070C0"/>
              </a:solidFill>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romanUcPeriod"/>
            </a:pPr>
            <a:r>
              <a:rPr lang="fr-FR" sz="2000" b="1" dirty="0">
                <a:solidFill>
                  <a:srgbClr val="0070C0"/>
                </a:solidFill>
                <a:latin typeface="Calibri" panose="020F0502020204030204" pitchFamily="34" charset="0"/>
                <a:ea typeface="Times New Roman" panose="02020603050405020304" pitchFamily="18" charset="0"/>
              </a:rPr>
              <a:t>Analyse des mesures de soutien du pouvoir d’achat </a:t>
            </a:r>
            <a:endParaRPr lang="fr-FR" sz="2000" b="1" dirty="0">
              <a:solidFill>
                <a:srgbClr val="0070C0"/>
              </a:solidFill>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romanUcPeriod"/>
            </a:pPr>
            <a:r>
              <a:rPr lang="fr-FR" sz="2000" b="1" dirty="0">
                <a:solidFill>
                  <a:srgbClr val="0070C0"/>
                </a:solidFill>
                <a:latin typeface="Calibri" panose="020F0502020204030204" pitchFamily="34" charset="0"/>
                <a:ea typeface="Times New Roman" panose="02020603050405020304" pitchFamily="18" charset="0"/>
              </a:rPr>
              <a:t>Analyse des mesures de renforcement de la solidarité</a:t>
            </a:r>
            <a:endParaRPr lang="fr-FR" sz="2000" b="1" dirty="0">
              <a:solidFill>
                <a:srgbClr val="0070C0"/>
              </a:solidFill>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romanUcPeriod"/>
            </a:pPr>
            <a:r>
              <a:rPr lang="fr-FR" sz="2000" b="1" dirty="0">
                <a:solidFill>
                  <a:srgbClr val="0070C0"/>
                </a:solidFill>
                <a:latin typeface="Calibri" panose="020F0502020204030204" pitchFamily="34" charset="0"/>
                <a:ea typeface="Times New Roman" panose="02020603050405020304" pitchFamily="18" charset="0"/>
              </a:rPr>
              <a:t>Analyse des mesures de diversification des modes de financement</a:t>
            </a:r>
            <a:endParaRPr lang="fr-FR" sz="2000" b="1" dirty="0">
              <a:solidFill>
                <a:srgbClr val="0070C0"/>
              </a:solidFill>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romanUcPeriod"/>
            </a:pPr>
            <a:r>
              <a:rPr lang="fr-FR" sz="2000" b="1" dirty="0" smtClean="0">
                <a:solidFill>
                  <a:srgbClr val="0070C0"/>
                </a:solidFill>
                <a:latin typeface="Calibri" panose="020F0502020204030204" pitchFamily="34" charset="0"/>
                <a:ea typeface="Times New Roman" panose="02020603050405020304" pitchFamily="18" charset="0"/>
              </a:rPr>
              <a:t>Analyse </a:t>
            </a:r>
            <a:r>
              <a:rPr lang="fr-FR" sz="2000" b="1" dirty="0">
                <a:solidFill>
                  <a:srgbClr val="0070C0"/>
                </a:solidFill>
                <a:latin typeface="Calibri" panose="020F0502020204030204" pitchFamily="34" charset="0"/>
                <a:ea typeface="Times New Roman" panose="02020603050405020304" pitchFamily="18" charset="0"/>
              </a:rPr>
              <a:t>des autres dispositions diverses</a:t>
            </a:r>
            <a:endParaRPr lang="fr-FR" sz="2000" b="1" dirty="0">
              <a:solidFill>
                <a:srgbClr val="0070C0"/>
              </a:solidFill>
              <a:latin typeface="Times New Roman" panose="02020603050405020304" pitchFamily="18" charset="0"/>
              <a:ea typeface="Times New Roman" panose="02020603050405020304" pitchFamily="18" charset="0"/>
            </a:endParaRPr>
          </a:p>
          <a:p>
            <a:pPr algn="ctr">
              <a:spcAft>
                <a:spcPts val="0"/>
              </a:spcAft>
            </a:pPr>
            <a:endParaRPr lang="fr-FR" sz="2000" b="1" u="sng" dirty="0">
              <a:solidFill>
                <a:srgbClr val="00B050"/>
              </a:solidFill>
              <a:latin typeface="Calibri" panose="020F0502020204030204" pitchFamily="34" charset="0"/>
              <a:ea typeface="Times New Roman" panose="02020603050405020304" pitchFamily="18" charset="0"/>
              <a:cs typeface="Calibri" panose="020F0502020204030204" pitchFamily="34" charset="0"/>
            </a:endParaRPr>
          </a:p>
          <a:p>
            <a:pPr algn="just" eaLnBrk="0" fontAlgn="base" hangingPunct="0">
              <a:spcAft>
                <a:spcPts val="0"/>
              </a:spcAft>
            </a:pPr>
            <a:r>
              <a:rPr lang="fr-FR" sz="24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endParaRPr lang="fr-FR" sz="24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6146326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chemeClr val="tx1"/>
                </a:solidFill>
              </a:rPr>
              <a:t>Nouvelles augmentations 2026, hors dispositions législatives de LF</a:t>
            </a:r>
            <a:endParaRPr lang="fr-FR" b="1" dirty="0">
              <a:solidFill>
                <a:schemeClr val="tx1"/>
              </a:solidFill>
            </a:endParaRPr>
          </a:p>
        </p:txBody>
      </p:sp>
      <p:sp>
        <p:nvSpPr>
          <p:cNvPr id="3" name="Espace réservé du contenu 2"/>
          <p:cNvSpPr>
            <a:spLocks noGrp="1"/>
          </p:cNvSpPr>
          <p:nvPr>
            <p:ph idx="1"/>
          </p:nvPr>
        </p:nvSpPr>
        <p:spPr>
          <a:xfrm>
            <a:off x="143691" y="2160589"/>
            <a:ext cx="9653451" cy="3880773"/>
          </a:xfrm>
        </p:spPr>
        <p:txBody>
          <a:bodyPr>
            <a:normAutofit fontScale="77500" lnSpcReduction="20000"/>
          </a:bodyPr>
          <a:lstStyle/>
          <a:p>
            <a:pPr marL="0" indent="0">
              <a:buNone/>
            </a:pPr>
            <a:r>
              <a:rPr lang="fr-FR" sz="2400" b="1" dirty="0" smtClean="0">
                <a:solidFill>
                  <a:srgbClr val="FF0000"/>
                </a:solidFill>
              </a:rPr>
              <a:t>1-Prix des carburants: </a:t>
            </a:r>
          </a:p>
          <a:p>
            <a:pPr marL="0" indent="0">
              <a:buNone/>
            </a:pPr>
            <a:r>
              <a:rPr lang="fr-FR" sz="2400" b="1" dirty="0">
                <a:solidFill>
                  <a:srgbClr val="FF0000"/>
                </a:solidFill>
              </a:rPr>
              <a:t>	</a:t>
            </a:r>
            <a:r>
              <a:rPr lang="fr-FR" sz="2400" b="1" dirty="0" smtClean="0">
                <a:solidFill>
                  <a:srgbClr val="FF0000"/>
                </a:solidFill>
              </a:rPr>
              <a:t>-ES: de 45,62 à 47 (+1,38)</a:t>
            </a:r>
          </a:p>
          <a:p>
            <a:pPr marL="0" indent="0">
              <a:buNone/>
            </a:pPr>
            <a:r>
              <a:rPr lang="fr-FR" sz="2400" b="1" dirty="0">
                <a:solidFill>
                  <a:srgbClr val="FF0000"/>
                </a:solidFill>
              </a:rPr>
              <a:t>	</a:t>
            </a:r>
            <a:r>
              <a:rPr lang="fr-FR" sz="2400" b="1" dirty="0" smtClean="0">
                <a:solidFill>
                  <a:srgbClr val="FF0000"/>
                </a:solidFill>
              </a:rPr>
              <a:t>-GO: de 29,01 à 31 (+1,99)</a:t>
            </a:r>
          </a:p>
          <a:p>
            <a:pPr marL="0" indent="0">
              <a:buNone/>
            </a:pPr>
            <a:r>
              <a:rPr lang="fr-FR" sz="2400" b="1" dirty="0">
                <a:solidFill>
                  <a:srgbClr val="FF0000"/>
                </a:solidFill>
              </a:rPr>
              <a:t>	</a:t>
            </a:r>
            <a:r>
              <a:rPr lang="fr-FR" sz="2400" b="1" dirty="0" smtClean="0">
                <a:solidFill>
                  <a:srgbClr val="FF0000"/>
                </a:solidFill>
              </a:rPr>
              <a:t>-GPL/C: de 9 à 12 (+3)</a:t>
            </a:r>
          </a:p>
          <a:p>
            <a:pPr marL="0" indent="0">
              <a:buNone/>
            </a:pPr>
            <a:r>
              <a:rPr lang="fr-FR" sz="2400" b="1" dirty="0">
                <a:solidFill>
                  <a:srgbClr val="00B050"/>
                </a:solidFill>
              </a:rPr>
              <a:t>2</a:t>
            </a:r>
            <a:r>
              <a:rPr lang="fr-FR" sz="2400" b="1" dirty="0" smtClean="0">
                <a:solidFill>
                  <a:srgbClr val="00B050"/>
                </a:solidFill>
              </a:rPr>
              <a:t>-Pensions de retraites: 10% pour les pensions inferieures ou égales à 20.000 da et 5% pour celles supérieures à 20.000 da</a:t>
            </a:r>
          </a:p>
          <a:p>
            <a:pPr marL="0" indent="0">
              <a:buNone/>
            </a:pPr>
            <a:r>
              <a:rPr lang="fr-FR" sz="2400" b="1" dirty="0" smtClean="0">
                <a:solidFill>
                  <a:srgbClr val="00B050"/>
                </a:solidFill>
              </a:rPr>
              <a:t>3-Allocations-chomage: de 15.000 à 18.000 da</a:t>
            </a:r>
          </a:p>
          <a:p>
            <a:pPr marL="0" indent="0">
              <a:buNone/>
            </a:pPr>
            <a:r>
              <a:rPr lang="fr-FR" sz="2400" b="1" dirty="0" smtClean="0">
                <a:solidFill>
                  <a:srgbClr val="00B050"/>
                </a:solidFill>
              </a:rPr>
              <a:t>4-SNMG </a:t>
            </a:r>
            <a:r>
              <a:rPr lang="fr-FR" sz="2400" b="1" dirty="0">
                <a:solidFill>
                  <a:srgbClr val="00B050"/>
                </a:solidFill>
              </a:rPr>
              <a:t>: de 20.000 à 24.000 DA/mois (Décret présidentiel en cours)</a:t>
            </a:r>
          </a:p>
          <a:p>
            <a:pPr marL="0" indent="0">
              <a:buNone/>
            </a:pPr>
            <a:endParaRPr lang="fr-FR" sz="2400" b="1" dirty="0">
              <a:solidFill>
                <a:srgbClr val="00B050"/>
              </a:solidFill>
            </a:endParaRPr>
          </a:p>
          <a:p>
            <a:pPr marL="0" indent="0">
              <a:buNone/>
            </a:pPr>
            <a:r>
              <a:rPr lang="fr-FR" sz="2400" b="1" dirty="0" smtClean="0">
                <a:solidFill>
                  <a:srgbClr val="0070C0"/>
                </a:solidFill>
              </a:rPr>
              <a:t>Q: -Définition du SNMG ?</a:t>
            </a:r>
          </a:p>
          <a:p>
            <a:pPr marL="0" indent="0">
              <a:buNone/>
            </a:pPr>
            <a:r>
              <a:rPr lang="fr-FR" sz="2400" b="1" dirty="0">
                <a:solidFill>
                  <a:srgbClr val="0070C0"/>
                </a:solidFill>
              </a:rPr>
              <a:t> </a:t>
            </a:r>
            <a:r>
              <a:rPr lang="fr-FR" sz="2400" b="1" dirty="0" smtClean="0">
                <a:solidFill>
                  <a:srgbClr val="0070C0"/>
                </a:solidFill>
              </a:rPr>
              <a:t>    -Distinction avec le salaire de référence ?</a:t>
            </a:r>
            <a:endParaRPr lang="fr-FR" sz="2400" b="1" dirty="0">
              <a:solidFill>
                <a:srgbClr val="0070C0"/>
              </a:solidFill>
            </a:endParaRPr>
          </a:p>
        </p:txBody>
      </p:sp>
    </p:spTree>
    <p:extLst>
      <p:ext uri="{BB962C8B-B14F-4D97-AF65-F5344CB8AC3E}">
        <p14:creationId xmlns:p14="http://schemas.microsoft.com/office/powerpoint/2010/main" val="364389705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fontScale="92500" lnSpcReduction="20000"/>
          </a:bodyPr>
          <a:lstStyle/>
          <a:p>
            <a:r>
              <a:rPr lang="fr-FR" b="1" dirty="0"/>
              <a:t>-Art de LF 2026 :</a:t>
            </a:r>
            <a:r>
              <a:rPr lang="fr-FR" dirty="0"/>
              <a:t> </a:t>
            </a:r>
            <a:r>
              <a:rPr lang="fr-FR" dirty="0" smtClean="0"/>
              <a:t>121</a:t>
            </a:r>
            <a:endParaRPr lang="fr-FR" dirty="0"/>
          </a:p>
          <a:p>
            <a:r>
              <a:rPr lang="fr-FR" b="1" dirty="0"/>
              <a:t>-Art modifié :</a:t>
            </a:r>
            <a:r>
              <a:rPr lang="fr-FR" dirty="0"/>
              <a:t> /</a:t>
            </a:r>
          </a:p>
          <a:p>
            <a:r>
              <a:rPr lang="fr-FR" b="1" dirty="0"/>
              <a:t>-Objet de la mesure :</a:t>
            </a:r>
            <a:r>
              <a:rPr lang="fr-FR" dirty="0"/>
              <a:t> exonération </a:t>
            </a:r>
            <a:r>
              <a:rPr lang="fr-FR" dirty="0" smtClean="0"/>
              <a:t>des ovins et bovins importés</a:t>
            </a:r>
            <a:endParaRPr lang="fr-FR" dirty="0"/>
          </a:p>
          <a:p>
            <a:r>
              <a:rPr lang="fr-FR" b="1" dirty="0"/>
              <a:t>-Objectif de la mesure :</a:t>
            </a:r>
            <a:r>
              <a:rPr lang="fr-FR" dirty="0"/>
              <a:t> soutien des prix de la viande (AID EL ADHA 2025 et 2026)</a:t>
            </a:r>
          </a:p>
          <a:p>
            <a:pPr marL="82296" indent="0">
              <a:buNone/>
            </a:pPr>
            <a:endParaRPr lang="fr-FR" dirty="0"/>
          </a:p>
          <a:p>
            <a:pPr marL="82296" indent="0">
              <a:buNone/>
            </a:pPr>
            <a:r>
              <a:rPr lang="fr-FR" dirty="0"/>
              <a:t>	</a:t>
            </a:r>
            <a:r>
              <a:rPr lang="fr-FR" dirty="0" smtClean="0"/>
              <a:t>Sont </a:t>
            </a:r>
            <a:r>
              <a:rPr lang="fr-FR" dirty="0"/>
              <a:t>exemptés </a:t>
            </a:r>
            <a:r>
              <a:rPr lang="fr-FR" b="1" dirty="0"/>
              <a:t>des droits de douane, de la taxe sur la valeur ajoutée, de la taxe de domiciliation bancaire, de la contribution de solidarité ainsi que du précompte</a:t>
            </a:r>
            <a:r>
              <a:rPr lang="fr-FR" dirty="0"/>
              <a:t> applicable sur les importations de marchandises destinées exclusivement à la revente en l’état, </a:t>
            </a:r>
            <a:endParaRPr lang="fr-FR" dirty="0" smtClean="0"/>
          </a:p>
          <a:p>
            <a:pPr marL="82296" indent="0">
              <a:buNone/>
            </a:pPr>
            <a:r>
              <a:rPr lang="fr-FR" dirty="0" smtClean="0"/>
              <a:t>— </a:t>
            </a:r>
            <a:r>
              <a:rPr lang="fr-FR" b="1" dirty="0"/>
              <a:t>les têtes ovines vivantes </a:t>
            </a:r>
            <a:r>
              <a:rPr lang="fr-FR" b="1" dirty="0" smtClean="0"/>
              <a:t>destinées </a:t>
            </a:r>
            <a:r>
              <a:rPr lang="fr-FR" b="1" dirty="0"/>
              <a:t>à l’abattage </a:t>
            </a:r>
            <a:r>
              <a:rPr lang="fr-FR" dirty="0"/>
              <a:t>relevant de la sous-position tarifaire 0104.10.91.10, importées à l’occasion de l’Aïd El </a:t>
            </a:r>
            <a:r>
              <a:rPr lang="fr-FR" dirty="0" err="1"/>
              <a:t>Adha</a:t>
            </a:r>
            <a:r>
              <a:rPr lang="fr-FR" dirty="0"/>
              <a:t>, durant la période allant du 15 avril 2025 au 30 juin 2026. </a:t>
            </a:r>
          </a:p>
        </p:txBody>
      </p:sp>
    </p:spTree>
    <p:extLst>
      <p:ext uri="{BB962C8B-B14F-4D97-AF65-F5344CB8AC3E}">
        <p14:creationId xmlns:p14="http://schemas.microsoft.com/office/powerpoint/2010/main" val="986034753"/>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82296" indent="0">
              <a:buNone/>
            </a:pPr>
            <a:r>
              <a:rPr lang="fr-FR" dirty="0"/>
              <a:t> </a:t>
            </a:r>
          </a:p>
          <a:p>
            <a:r>
              <a:rPr lang="fr-FR" dirty="0"/>
              <a:t>Sont exemptés </a:t>
            </a:r>
            <a:r>
              <a:rPr lang="fr-FR" b="1" dirty="0"/>
              <a:t>des droits de douane, de la taxe sur la valeur ajoutée, de la taxe de domiciliation bancaire, de la contribution de solidarité ainsi que du précompte</a:t>
            </a:r>
            <a:r>
              <a:rPr lang="fr-FR" dirty="0"/>
              <a:t> applicable sur les importations de marchandises destinées exclusivement à la revente en l’état, </a:t>
            </a:r>
            <a:endParaRPr lang="fr-FR" dirty="0" smtClean="0"/>
          </a:p>
          <a:p>
            <a:pPr marL="82296" indent="0">
              <a:buNone/>
            </a:pPr>
            <a:r>
              <a:rPr lang="fr-FR" dirty="0" smtClean="0"/>
              <a:t>— </a:t>
            </a:r>
            <a:r>
              <a:rPr lang="fr-FR" b="1" dirty="0"/>
              <a:t>cheptels bovins vifs destinés à l’abattage </a:t>
            </a:r>
            <a:r>
              <a:rPr lang="fr-FR" dirty="0"/>
              <a:t>relevant des sous-positions tarifaires : 0102.29.91.10, 0102.29.91.20 et 0102.29.91.30 importés durant la période allant du 15 novembre 2025 au 30 juin </a:t>
            </a:r>
            <a:r>
              <a:rPr lang="fr-FR" dirty="0" smtClean="0"/>
              <a:t>2026. </a:t>
            </a:r>
            <a:endParaRPr lang="fr-FR" dirty="0"/>
          </a:p>
        </p:txBody>
      </p:sp>
    </p:spTree>
    <p:extLst>
      <p:ext uri="{BB962C8B-B14F-4D97-AF65-F5344CB8AC3E}">
        <p14:creationId xmlns:p14="http://schemas.microsoft.com/office/powerpoint/2010/main" val="2421465697"/>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82296" indent="0" algn="just">
              <a:lnSpc>
                <a:spcPct val="107000"/>
              </a:lnSpc>
              <a:spcAft>
                <a:spcPts val="240"/>
              </a:spcAft>
              <a:buNone/>
            </a:pPr>
            <a:endParaRPr lang="fr-FR" b="1" dirty="0">
              <a:solidFill>
                <a:srgbClr val="000000"/>
              </a:solidFill>
              <a:ea typeface="Times New Roman" panose="02020603050405020304" pitchFamily="18" charset="0"/>
              <a:cs typeface="Calibri" panose="020F0502020204030204" pitchFamily="34" charset="0"/>
            </a:endParaRPr>
          </a:p>
          <a:p>
            <a:pPr marL="82296" indent="0" algn="just">
              <a:lnSpc>
                <a:spcPct val="107000"/>
              </a:lnSpc>
              <a:spcAft>
                <a:spcPts val="240"/>
              </a:spcAft>
              <a:buNone/>
            </a:pPr>
            <a:endParaRPr lang="fr-FR" b="1" dirty="0" smtClean="0">
              <a:solidFill>
                <a:srgbClr val="000000"/>
              </a:solidFill>
              <a:ea typeface="Times New Roman" panose="02020603050405020304" pitchFamily="18" charset="0"/>
              <a:cs typeface="Calibri" panose="020F0502020204030204" pitchFamily="34" charset="0"/>
            </a:endParaRPr>
          </a:p>
          <a:p>
            <a:pPr marL="82296" indent="0" algn="just">
              <a:lnSpc>
                <a:spcPct val="107000"/>
              </a:lnSpc>
              <a:spcAft>
                <a:spcPts val="240"/>
              </a:spcAft>
              <a:buNone/>
            </a:pPr>
            <a:endParaRPr lang="fr-FR" b="1" dirty="0">
              <a:solidFill>
                <a:srgbClr val="000000"/>
              </a:solidFill>
              <a:ea typeface="Times New Roman" panose="02020603050405020304" pitchFamily="18" charset="0"/>
              <a:cs typeface="Calibri" panose="020F0502020204030204" pitchFamily="34" charset="0"/>
            </a:endParaRPr>
          </a:p>
          <a:p>
            <a:pPr marL="82296" indent="0" algn="just">
              <a:lnSpc>
                <a:spcPct val="107000"/>
              </a:lnSpc>
              <a:spcAft>
                <a:spcPts val="240"/>
              </a:spcAft>
              <a:buNone/>
            </a:pPr>
            <a:r>
              <a:rPr lang="fr-FR" b="1" dirty="0">
                <a:ea typeface="Times New Roman" panose="02020603050405020304" pitchFamily="18" charset="0"/>
                <a:cs typeface="Calibri" panose="020F0502020204030204" pitchFamily="34" charset="0"/>
              </a:rPr>
              <a:t> </a:t>
            </a:r>
            <a:r>
              <a:rPr lang="fr-FR" dirty="0">
                <a:ea typeface="Times New Roman" panose="02020603050405020304" pitchFamily="18" charset="0"/>
                <a:cs typeface="Calibri" panose="020F0502020204030204" pitchFamily="34" charset="0"/>
              </a:rPr>
              <a:t> </a:t>
            </a:r>
            <a:endParaRPr lang="fr-FR" dirty="0"/>
          </a:p>
          <a:p>
            <a:pPr marL="0" lvl="0" indent="0" algn="ctr">
              <a:spcAft>
                <a:spcPts val="0"/>
              </a:spcAft>
              <a:buNone/>
            </a:pPr>
            <a:r>
              <a:rPr lang="fr-FR" dirty="0" smtClean="0">
                <a:solidFill>
                  <a:srgbClr val="000000"/>
                </a:solidFill>
                <a:ea typeface="Times New Roman" panose="02020603050405020304" pitchFamily="18" charset="0"/>
                <a:cs typeface="Calibri" panose="020F0502020204030204" pitchFamily="34" charset="0"/>
              </a:rPr>
              <a:t>XV- Analyse </a:t>
            </a:r>
            <a:r>
              <a:rPr lang="fr-FR" dirty="0">
                <a:solidFill>
                  <a:srgbClr val="000000"/>
                </a:solidFill>
                <a:ea typeface="Times New Roman" panose="02020603050405020304" pitchFamily="18" charset="0"/>
                <a:cs typeface="Calibri" panose="020F0502020204030204" pitchFamily="34" charset="0"/>
              </a:rPr>
              <a:t>des mesures de </a:t>
            </a:r>
            <a:r>
              <a:rPr lang="fr-FR" b="1" dirty="0">
                <a:solidFill>
                  <a:srgbClr val="000000"/>
                </a:solidFill>
                <a:ea typeface="Times New Roman" panose="02020603050405020304" pitchFamily="18" charset="0"/>
                <a:cs typeface="Calibri" panose="020F0502020204030204" pitchFamily="34" charset="0"/>
              </a:rPr>
              <a:t>renforcement de la solidarité</a:t>
            </a:r>
            <a:endParaRPr lang="fr-FR" dirty="0"/>
          </a:p>
          <a:p>
            <a:pPr marL="0" lvl="0" indent="0" algn="just">
              <a:spcAft>
                <a:spcPts val="0"/>
              </a:spcAft>
              <a:buNone/>
            </a:pPr>
            <a:endParaRPr lang="fr-FR" dirty="0"/>
          </a:p>
          <a:p>
            <a:pPr marL="82296" indent="0" algn="just">
              <a:spcAft>
                <a:spcPts val="0"/>
              </a:spcAft>
              <a:buNone/>
            </a:pPr>
            <a:r>
              <a:rPr lang="fr-FR" b="1" dirty="0">
                <a:solidFill>
                  <a:srgbClr val="000000"/>
                </a:solidFill>
                <a:ea typeface="Times New Roman" panose="02020603050405020304" pitchFamily="18" charset="0"/>
                <a:cs typeface="Calibri" panose="020F0502020204030204" pitchFamily="34" charset="0"/>
              </a:rPr>
              <a:t> </a:t>
            </a:r>
            <a:endParaRPr lang="fr-FR" dirty="0">
              <a:effectLst/>
            </a:endParaRPr>
          </a:p>
        </p:txBody>
      </p:sp>
    </p:spTree>
    <p:extLst>
      <p:ext uri="{BB962C8B-B14F-4D97-AF65-F5344CB8AC3E}">
        <p14:creationId xmlns:p14="http://schemas.microsoft.com/office/powerpoint/2010/main" val="1731401981"/>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82296" indent="0" algn="just">
              <a:spcAft>
                <a:spcPts val="0"/>
              </a:spcAft>
              <a:buNone/>
            </a:pPr>
            <a:endParaRPr lang="fr-FR" b="1" dirty="0" smtClean="0">
              <a:solidFill>
                <a:srgbClr val="000000"/>
              </a:solidFill>
              <a:ea typeface="Times New Roman" panose="02020603050405020304" pitchFamily="18" charset="0"/>
              <a:cs typeface="Calibri" panose="020F0502020204030204" pitchFamily="34" charset="0"/>
            </a:endParaRPr>
          </a:p>
          <a:p>
            <a:pPr marL="82296" indent="0" algn="just">
              <a:spcAft>
                <a:spcPts val="0"/>
              </a:spcAft>
              <a:buNone/>
            </a:pPr>
            <a:endParaRPr lang="fr-FR" b="1" dirty="0">
              <a:solidFill>
                <a:srgbClr val="000000"/>
              </a:solidFill>
              <a:ea typeface="Times New Roman" panose="02020603050405020304" pitchFamily="18" charset="0"/>
              <a:cs typeface="Calibri" panose="020F0502020204030204" pitchFamily="34" charset="0"/>
            </a:endParaRPr>
          </a:p>
          <a:p>
            <a:pPr marL="82296" indent="0" algn="just">
              <a:spcAft>
                <a:spcPts val="0"/>
              </a:spcAft>
              <a:buNone/>
            </a:pPr>
            <a:r>
              <a:rPr lang="fr-FR" b="1" dirty="0" smtClean="0">
                <a:solidFill>
                  <a:srgbClr val="000000"/>
                </a:solidFill>
                <a:ea typeface="Times New Roman" panose="02020603050405020304" pitchFamily="18" charset="0"/>
                <a:cs typeface="Calibri" panose="020F0502020204030204" pitchFamily="34" charset="0"/>
              </a:rPr>
              <a:t> </a:t>
            </a:r>
            <a:r>
              <a:rPr lang="fr-FR" b="1" dirty="0">
                <a:ea typeface="Times New Roman" panose="02020603050405020304" pitchFamily="18" charset="0"/>
                <a:cs typeface="Calibri" panose="020F0502020204030204" pitchFamily="34" charset="0"/>
              </a:rPr>
              <a:t> </a:t>
            </a:r>
            <a:r>
              <a:rPr lang="fr-FR" b="1" dirty="0">
                <a:solidFill>
                  <a:srgbClr val="000000"/>
                </a:solidFill>
                <a:ea typeface="Times New Roman" panose="02020603050405020304" pitchFamily="18" charset="0"/>
                <a:cs typeface="Calibri" panose="020F0502020204030204" pitchFamily="34" charset="0"/>
              </a:rPr>
              <a:t> </a:t>
            </a:r>
            <a:endParaRPr lang="fr-FR" dirty="0"/>
          </a:p>
          <a:p>
            <a:pPr algn="just">
              <a:spcAft>
                <a:spcPts val="0"/>
              </a:spcAft>
            </a:pPr>
            <a:r>
              <a:rPr lang="fr-FR" b="1" dirty="0">
                <a:solidFill>
                  <a:srgbClr val="000000"/>
                </a:solidFill>
                <a:ea typeface="Times New Roman" panose="02020603050405020304" pitchFamily="18" charset="0"/>
                <a:cs typeface="Calibri" panose="020F0502020204030204" pitchFamily="34" charset="0"/>
              </a:rPr>
              <a:t>-Art de LF 2026 :</a:t>
            </a:r>
            <a:r>
              <a:rPr lang="fr-FR" dirty="0">
                <a:solidFill>
                  <a:srgbClr val="000000"/>
                </a:solidFill>
                <a:ea typeface="Times New Roman" panose="02020603050405020304" pitchFamily="18" charset="0"/>
                <a:cs typeface="Calibri" panose="020F0502020204030204" pitchFamily="34" charset="0"/>
              </a:rPr>
              <a:t> </a:t>
            </a:r>
            <a:r>
              <a:rPr lang="fr-FR" dirty="0" smtClean="0">
                <a:solidFill>
                  <a:srgbClr val="000000"/>
                </a:solidFill>
                <a:ea typeface="Times New Roman" panose="02020603050405020304" pitchFamily="18" charset="0"/>
                <a:cs typeface="Calibri" panose="020F0502020204030204" pitchFamily="34" charset="0"/>
              </a:rPr>
              <a:t>51</a:t>
            </a:r>
            <a:endParaRPr lang="fr-FR" dirty="0"/>
          </a:p>
          <a:p>
            <a:pPr algn="just">
              <a:spcAft>
                <a:spcPts val="0"/>
              </a:spcAft>
            </a:pPr>
            <a:r>
              <a:rPr lang="fr-FR" b="1" dirty="0">
                <a:solidFill>
                  <a:srgbClr val="000000"/>
                </a:solidFill>
                <a:ea typeface="Times New Roman" panose="02020603050405020304" pitchFamily="18" charset="0"/>
                <a:cs typeface="Calibri" panose="020F0502020204030204" pitchFamily="34" charset="0"/>
              </a:rPr>
              <a:t>-Art modifié :</a:t>
            </a:r>
            <a:r>
              <a:rPr lang="fr-FR" dirty="0">
                <a:solidFill>
                  <a:srgbClr val="000000"/>
                </a:solidFill>
                <a:ea typeface="Times New Roman" panose="02020603050405020304" pitchFamily="18" charset="0"/>
                <a:cs typeface="Calibri" panose="020F0502020204030204" pitchFamily="34" charset="0"/>
              </a:rPr>
              <a:t> 309 du CT </a:t>
            </a:r>
            <a:endParaRPr lang="fr-FR" dirty="0"/>
          </a:p>
          <a:p>
            <a:pPr algn="just">
              <a:spcAft>
                <a:spcPts val="0"/>
              </a:spcAft>
            </a:pPr>
            <a:r>
              <a:rPr lang="fr-FR" b="1" dirty="0">
                <a:solidFill>
                  <a:srgbClr val="000000"/>
                </a:solidFill>
                <a:ea typeface="Times New Roman" panose="02020603050405020304" pitchFamily="18" charset="0"/>
                <a:cs typeface="Calibri" panose="020F0502020204030204" pitchFamily="34" charset="0"/>
              </a:rPr>
              <a:t>-Objet de la mesure :</a:t>
            </a:r>
            <a:r>
              <a:rPr lang="fr-FR" dirty="0">
                <a:solidFill>
                  <a:srgbClr val="000000"/>
                </a:solidFill>
                <a:ea typeface="Times New Roman" panose="02020603050405020304" pitchFamily="18" charset="0"/>
                <a:cs typeface="Calibri" panose="020F0502020204030204" pitchFamily="34" charset="0"/>
              </a:rPr>
              <a:t> réaffectation partielle du produit de la vignette au profit de la CNR</a:t>
            </a:r>
            <a:endParaRPr lang="fr-FR" dirty="0"/>
          </a:p>
          <a:p>
            <a:pPr algn="just">
              <a:lnSpc>
                <a:spcPct val="107000"/>
              </a:lnSpc>
              <a:spcAft>
                <a:spcPts val="240"/>
              </a:spcAft>
            </a:pPr>
            <a:r>
              <a:rPr lang="fr-FR"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-Objectif de la mesure :</a:t>
            </a: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 renforcement des ressources de la CNR et allégement du soutien du TP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3897835"/>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58537" y="300445"/>
            <a:ext cx="10437223" cy="6466114"/>
          </a:xfrm>
        </p:spPr>
        <p:txBody>
          <a:bodyPr>
            <a:normAutofit/>
          </a:bodyPr>
          <a:lstStyle/>
          <a:p>
            <a:pPr marL="6350" indent="0" algn="just">
              <a:lnSpc>
                <a:spcPct val="107000"/>
              </a:lnSpc>
              <a:spcAft>
                <a:spcPts val="175"/>
              </a:spcAft>
              <a:buNone/>
            </a:pPr>
            <a:endParaRPr lang="fr-FR" b="1" dirty="0" smtClean="0">
              <a:solidFill>
                <a:srgbClr val="000000"/>
              </a:solidFill>
              <a:ea typeface="Times New Roman" panose="02020603050405020304" pitchFamily="18" charset="0"/>
              <a:cs typeface="Calibri" panose="020F0502020204030204" pitchFamily="34" charset="0"/>
            </a:endParaRPr>
          </a:p>
          <a:p>
            <a:pPr marL="6350" indent="443230" algn="just">
              <a:lnSpc>
                <a:spcPct val="107000"/>
              </a:lnSpc>
              <a:spcAft>
                <a:spcPts val="175"/>
              </a:spcAft>
            </a:pPr>
            <a:r>
              <a:rPr lang="fr-FR" b="1" dirty="0">
                <a:ea typeface="Times New Roman" panose="02020603050405020304" pitchFamily="18" charset="0"/>
                <a:cs typeface="Calibri" panose="020F0502020204030204" pitchFamily="34" charset="0"/>
              </a:rPr>
              <a:t> </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La mesure prévoit la réduction de la quote-part revenant au budget de l’État de 50 à 30 %, à l’effet de </a:t>
            </a:r>
            <a:r>
              <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rPr>
              <a:t>réaffecter 20 % au profit de la CNR.</a:t>
            </a:r>
            <a:endParaRPr lang="fr-FR" sz="2800" dirty="0">
              <a:latin typeface="Calibri" panose="020F0502020204030204" pitchFamily="34" charset="0"/>
              <a:ea typeface="Calibri" panose="020F0502020204030204" pitchFamily="34" charset="0"/>
              <a:cs typeface="Times New Roman" panose="02020603050405020304" pitchFamily="18" charset="0"/>
            </a:endParaRPr>
          </a:p>
          <a:p>
            <a:pPr indent="6350" algn="just">
              <a:lnSpc>
                <a:spcPct val="107000"/>
              </a:lnSpc>
              <a:spcAft>
                <a:spcPts val="175"/>
              </a:spcAft>
            </a:pP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 </a:t>
            </a:r>
            <a:r>
              <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rPr>
              <a:t>Le produit de la vignette</a:t>
            </a:r>
            <a:r>
              <a:rPr lang="fr-FR" dirty="0">
                <a:solidFill>
                  <a:srgbClr val="FF0000"/>
                </a:solidFill>
                <a:latin typeface="Calibri" panose="020F0502020204030204" pitchFamily="34" charset="0"/>
                <a:ea typeface="Book Antiqua" panose="02040602050305030304" pitchFamily="18" charset="0"/>
                <a:cs typeface="Calibri" panose="020F0502020204030204" pitchFamily="34" charset="0"/>
              </a:rPr>
              <a:t> </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est affecté à raison de :  </a:t>
            </a:r>
            <a:endParaRPr lang="fr-FR"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175"/>
              </a:spcAft>
              <a:buClr>
                <a:srgbClr val="000000"/>
              </a:buClr>
              <a:buSzPts val="1100"/>
              <a:buFont typeface="Arial" panose="020B0604020202020204" pitchFamily="34" charset="0"/>
              <a:buChar char="•"/>
            </a:pPr>
            <a:r>
              <a:rPr lang="fr-FR" dirty="0">
                <a:solidFill>
                  <a:srgbClr val="000000"/>
                </a:solidFill>
                <a:uFill>
                  <a:solidFill>
                    <a:srgbClr val="000000"/>
                  </a:solidFill>
                </a:uFill>
                <a:latin typeface="Arial" panose="020B0604020202020204" pitchFamily="34" charset="0"/>
                <a:ea typeface="Book Antiqua" panose="02040602050305030304" pitchFamily="18" charset="0"/>
                <a:cs typeface="Calibri" panose="020F0502020204030204" pitchFamily="34" charset="0"/>
              </a:rPr>
              <a:t>30%, au profit du budget de l'État ; </a:t>
            </a:r>
            <a:endParaRPr lang="fr-FR" sz="2800" dirty="0">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algn="just" fontAlgn="base">
              <a:lnSpc>
                <a:spcPct val="107000"/>
              </a:lnSpc>
              <a:spcAft>
                <a:spcPts val="175"/>
              </a:spcAft>
              <a:buClr>
                <a:srgbClr val="000000"/>
              </a:buClr>
              <a:buSzPts val="1100"/>
              <a:buFont typeface="Arial" panose="020B0604020202020204" pitchFamily="34" charset="0"/>
              <a:buChar char="•"/>
            </a:pPr>
            <a:r>
              <a:rPr lang="fr-FR" b="1" dirty="0">
                <a:solidFill>
                  <a:srgbClr val="FF0000"/>
                </a:solidFill>
                <a:uFill>
                  <a:solidFill>
                    <a:srgbClr val="000000"/>
                  </a:solidFill>
                </a:uFill>
                <a:latin typeface="Arial" panose="020B0604020202020204" pitchFamily="34" charset="0"/>
                <a:ea typeface="Book Antiqua" panose="02040602050305030304" pitchFamily="18" charset="0"/>
                <a:cs typeface="Calibri" panose="020F0502020204030204" pitchFamily="34" charset="0"/>
              </a:rPr>
              <a:t>20% au profit de la caisse nationale des retraites ; </a:t>
            </a:r>
            <a:endParaRPr lang="fr-FR" sz="2800" dirty="0">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algn="just" fontAlgn="base">
              <a:lnSpc>
                <a:spcPct val="107000"/>
              </a:lnSpc>
              <a:spcAft>
                <a:spcPts val="175"/>
              </a:spcAft>
              <a:buClr>
                <a:srgbClr val="000000"/>
              </a:buClr>
              <a:buSzPts val="1100"/>
              <a:buFont typeface="Arial" panose="020B0604020202020204" pitchFamily="34" charset="0"/>
              <a:buChar char="•"/>
            </a:pPr>
            <a:r>
              <a:rPr lang="fr-FR" dirty="0">
                <a:solidFill>
                  <a:srgbClr val="000000"/>
                </a:solidFill>
                <a:uFill>
                  <a:solidFill>
                    <a:srgbClr val="000000"/>
                  </a:solidFill>
                </a:uFill>
                <a:latin typeface="Arial" panose="020B0604020202020204" pitchFamily="34" charset="0"/>
                <a:ea typeface="Book Antiqua" panose="02040602050305030304" pitchFamily="18" charset="0"/>
                <a:cs typeface="Calibri" panose="020F0502020204030204" pitchFamily="34" charset="0"/>
              </a:rPr>
              <a:t>50%, au profit du Fonds de solidarité et de garantie des collectivités locales. </a:t>
            </a:r>
            <a:endParaRPr lang="fr-FR" sz="28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2787123"/>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124841" indent="0" algn="just">
              <a:spcAft>
                <a:spcPts val="0"/>
              </a:spcAft>
              <a:buNone/>
            </a:pPr>
            <a:endParaRPr lang="fr-FR" b="1" dirty="0">
              <a:solidFill>
                <a:srgbClr val="000000"/>
              </a:solidFill>
              <a:ea typeface="Times New Roman" panose="02020603050405020304" pitchFamily="18" charset="0"/>
              <a:cs typeface="Calibri" panose="020F0502020204030204" pitchFamily="34" charset="0"/>
            </a:endParaRPr>
          </a:p>
          <a:p>
            <a:pPr marL="124841" indent="0" algn="just">
              <a:spcAft>
                <a:spcPts val="0"/>
              </a:spcAft>
              <a:buNone/>
            </a:pPr>
            <a:endParaRPr lang="fr-FR" b="1" dirty="0" smtClean="0">
              <a:solidFill>
                <a:srgbClr val="000000"/>
              </a:solidFill>
              <a:ea typeface="Times New Roman" panose="02020603050405020304" pitchFamily="18" charset="0"/>
              <a:cs typeface="Calibri" panose="020F0502020204030204" pitchFamily="34" charset="0"/>
            </a:endParaRPr>
          </a:p>
          <a:p>
            <a:pPr marL="124841" indent="0" algn="just">
              <a:spcAft>
                <a:spcPts val="0"/>
              </a:spcAft>
              <a:buNone/>
            </a:pPr>
            <a:endParaRPr lang="fr-FR" b="1" dirty="0">
              <a:solidFill>
                <a:srgbClr val="000000"/>
              </a:solidFill>
              <a:ea typeface="Times New Roman" panose="02020603050405020304" pitchFamily="18" charset="0"/>
              <a:cs typeface="Calibri" panose="020F0502020204030204" pitchFamily="34" charset="0"/>
            </a:endParaRPr>
          </a:p>
          <a:p>
            <a:pPr marL="124841" indent="0" algn="just">
              <a:spcAft>
                <a:spcPts val="0"/>
              </a:spcAft>
              <a:buNone/>
            </a:pPr>
            <a:r>
              <a:rPr lang="fr-FR" b="1" dirty="0">
                <a:solidFill>
                  <a:srgbClr val="000000"/>
                </a:solidFill>
                <a:ea typeface="Times New Roman" panose="02020603050405020304" pitchFamily="18" charset="0"/>
                <a:cs typeface="Calibri" panose="020F0502020204030204" pitchFamily="34" charset="0"/>
              </a:rPr>
              <a:t> </a:t>
            </a:r>
            <a:endParaRPr lang="fr-FR" dirty="0"/>
          </a:p>
          <a:p>
            <a:pPr marL="408305" algn="just">
              <a:spcAft>
                <a:spcPts val="0"/>
              </a:spcAft>
            </a:pPr>
            <a:r>
              <a:rPr lang="fr-FR" b="1" dirty="0">
                <a:ea typeface="Times New Roman" panose="02020603050405020304" pitchFamily="18" charset="0"/>
                <a:cs typeface="Calibri" panose="020F0502020204030204" pitchFamily="34" charset="0"/>
              </a:rPr>
              <a:t>Q : montant annuel prévisionnel des recettes de la vignette ?</a:t>
            </a:r>
            <a:endParaRPr lang="fr-FR" dirty="0">
              <a:effectLst/>
            </a:endParaRPr>
          </a:p>
        </p:txBody>
      </p:sp>
    </p:spTree>
    <p:extLst>
      <p:ext uri="{BB962C8B-B14F-4D97-AF65-F5344CB8AC3E}">
        <p14:creationId xmlns:p14="http://schemas.microsoft.com/office/powerpoint/2010/main" val="2076192508"/>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124841" indent="0" algn="just">
              <a:spcAft>
                <a:spcPts val="0"/>
              </a:spcAft>
              <a:buNone/>
            </a:pPr>
            <a:endParaRPr lang="fr-FR" b="1" dirty="0">
              <a:solidFill>
                <a:srgbClr val="000000"/>
              </a:solidFill>
              <a:ea typeface="Times New Roman" panose="02020603050405020304" pitchFamily="18" charset="0"/>
              <a:cs typeface="Calibri" panose="020F0502020204030204" pitchFamily="34" charset="0"/>
            </a:endParaRPr>
          </a:p>
          <a:p>
            <a:pPr marL="124841" indent="0" algn="just">
              <a:spcAft>
                <a:spcPts val="0"/>
              </a:spcAft>
              <a:buNone/>
            </a:pPr>
            <a:endParaRPr lang="fr-FR" b="1" dirty="0" smtClean="0">
              <a:solidFill>
                <a:srgbClr val="000000"/>
              </a:solidFill>
              <a:ea typeface="Times New Roman" panose="02020603050405020304" pitchFamily="18" charset="0"/>
              <a:cs typeface="Calibri" panose="020F0502020204030204" pitchFamily="34" charset="0"/>
            </a:endParaRPr>
          </a:p>
          <a:p>
            <a:pPr marL="124841" indent="0" algn="just">
              <a:spcAft>
                <a:spcPts val="0"/>
              </a:spcAft>
              <a:buNone/>
            </a:pPr>
            <a:endParaRPr lang="fr-FR" b="1" dirty="0">
              <a:solidFill>
                <a:srgbClr val="000000"/>
              </a:solidFill>
              <a:ea typeface="Times New Roman" panose="02020603050405020304" pitchFamily="18" charset="0"/>
              <a:cs typeface="Calibri" panose="020F0502020204030204" pitchFamily="34" charset="0"/>
            </a:endParaRPr>
          </a:p>
          <a:p>
            <a:pPr marL="124841" indent="0" algn="just">
              <a:spcAft>
                <a:spcPts val="0"/>
              </a:spcAft>
              <a:buNone/>
            </a:pPr>
            <a:r>
              <a:rPr lang="fr-FR" b="1" dirty="0">
                <a:solidFill>
                  <a:srgbClr val="000000"/>
                </a:solidFill>
                <a:ea typeface="Times New Roman" panose="02020603050405020304" pitchFamily="18" charset="0"/>
                <a:cs typeface="Calibri" panose="020F0502020204030204" pitchFamily="34" charset="0"/>
              </a:rPr>
              <a:t> </a:t>
            </a:r>
            <a:endParaRPr lang="fr-FR" dirty="0"/>
          </a:p>
          <a:p>
            <a:pPr marL="408305" algn="just">
              <a:spcAft>
                <a:spcPts val="0"/>
              </a:spcAft>
            </a:pPr>
            <a:r>
              <a:rPr lang="fr-FR" b="1" dirty="0">
                <a:ea typeface="Times New Roman" panose="02020603050405020304" pitchFamily="18" charset="0"/>
                <a:cs typeface="Calibri" panose="020F0502020204030204" pitchFamily="34" charset="0"/>
              </a:rPr>
              <a:t>R : montant annuel prévisionnel des recettes de la vignette </a:t>
            </a:r>
            <a:r>
              <a:rPr lang="fr-FR" b="1" dirty="0" smtClean="0">
                <a:ea typeface="Times New Roman" panose="02020603050405020304" pitchFamily="18" charset="0"/>
                <a:cs typeface="Calibri" panose="020F0502020204030204" pitchFamily="34" charset="0"/>
              </a:rPr>
              <a:t>= </a:t>
            </a:r>
            <a:r>
              <a:rPr lang="fr-FR" b="1" dirty="0" smtClean="0">
                <a:solidFill>
                  <a:srgbClr val="FF0000"/>
                </a:solidFill>
                <a:ea typeface="Times New Roman" panose="02020603050405020304" pitchFamily="18" charset="0"/>
                <a:cs typeface="Calibri" panose="020F0502020204030204" pitchFamily="34" charset="0"/>
              </a:rPr>
              <a:t>9,5 mds DA</a:t>
            </a:r>
            <a:endParaRPr lang="fr-FR" dirty="0">
              <a:solidFill>
                <a:srgbClr val="FF0000"/>
              </a:solidFill>
              <a:effectLst/>
            </a:endParaRPr>
          </a:p>
        </p:txBody>
      </p:sp>
    </p:spTree>
    <p:extLst>
      <p:ext uri="{BB962C8B-B14F-4D97-AF65-F5344CB8AC3E}">
        <p14:creationId xmlns:p14="http://schemas.microsoft.com/office/powerpoint/2010/main" val="3865116665"/>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124841" indent="0" algn="just">
              <a:spcAft>
                <a:spcPts val="0"/>
              </a:spcAft>
              <a:buNone/>
            </a:pPr>
            <a:endParaRPr lang="fr-FR" b="1" dirty="0">
              <a:solidFill>
                <a:srgbClr val="000000"/>
              </a:solidFill>
              <a:ea typeface="Times New Roman" panose="02020603050405020304" pitchFamily="18" charset="0"/>
              <a:cs typeface="Calibri" panose="020F0502020204030204" pitchFamily="34" charset="0"/>
            </a:endParaRPr>
          </a:p>
          <a:p>
            <a:pPr marL="124841" indent="0" algn="just">
              <a:spcAft>
                <a:spcPts val="0"/>
              </a:spcAft>
              <a:buNone/>
            </a:pPr>
            <a:endParaRPr lang="fr-FR" b="1" dirty="0" smtClean="0">
              <a:solidFill>
                <a:srgbClr val="000000"/>
              </a:solidFill>
              <a:ea typeface="Times New Roman" panose="02020603050405020304" pitchFamily="18" charset="0"/>
              <a:cs typeface="Calibri" panose="020F0502020204030204" pitchFamily="34" charset="0"/>
            </a:endParaRPr>
          </a:p>
          <a:p>
            <a:pPr marL="124841" indent="0" algn="just">
              <a:spcAft>
                <a:spcPts val="0"/>
              </a:spcAft>
              <a:buNone/>
            </a:pPr>
            <a:r>
              <a:rPr lang="fr-FR" dirty="0">
                <a:ea typeface="Times New Roman" panose="02020603050405020304" pitchFamily="18" charset="0"/>
                <a:cs typeface="Calibri" panose="020F0502020204030204" pitchFamily="34" charset="0"/>
              </a:rPr>
              <a:t> </a:t>
            </a:r>
            <a:endParaRPr lang="fr-FR" dirty="0"/>
          </a:p>
          <a:p>
            <a:pPr algn="just">
              <a:spcAft>
                <a:spcPts val="0"/>
              </a:spcAft>
            </a:pPr>
            <a:r>
              <a:rPr lang="fr-FR" b="1" dirty="0">
                <a:solidFill>
                  <a:srgbClr val="000000"/>
                </a:solidFill>
                <a:ea typeface="Times New Roman" panose="02020603050405020304" pitchFamily="18" charset="0"/>
                <a:cs typeface="Calibri" panose="020F0502020204030204" pitchFamily="34" charset="0"/>
              </a:rPr>
              <a:t>-Art de LF 2026 :</a:t>
            </a:r>
            <a:r>
              <a:rPr lang="fr-FR" dirty="0">
                <a:solidFill>
                  <a:srgbClr val="000000"/>
                </a:solidFill>
                <a:ea typeface="Times New Roman" panose="02020603050405020304" pitchFamily="18" charset="0"/>
                <a:cs typeface="Calibri" panose="020F0502020204030204" pitchFamily="34" charset="0"/>
              </a:rPr>
              <a:t> </a:t>
            </a:r>
            <a:r>
              <a:rPr lang="fr-FR" dirty="0" smtClean="0">
                <a:solidFill>
                  <a:srgbClr val="000000"/>
                </a:solidFill>
                <a:ea typeface="Times New Roman" panose="02020603050405020304" pitchFamily="18" charset="0"/>
                <a:cs typeface="Calibri" panose="020F0502020204030204" pitchFamily="34" charset="0"/>
              </a:rPr>
              <a:t>96</a:t>
            </a:r>
            <a:endParaRPr lang="fr-FR" dirty="0"/>
          </a:p>
          <a:p>
            <a:pPr algn="just">
              <a:spcAft>
                <a:spcPts val="0"/>
              </a:spcAft>
            </a:pPr>
            <a:r>
              <a:rPr lang="fr-FR" b="1" dirty="0">
                <a:solidFill>
                  <a:srgbClr val="000000"/>
                </a:solidFill>
                <a:ea typeface="Times New Roman" panose="02020603050405020304" pitchFamily="18" charset="0"/>
                <a:cs typeface="Calibri" panose="020F0502020204030204" pitchFamily="34" charset="0"/>
              </a:rPr>
              <a:t>-Art modifié :</a:t>
            </a:r>
            <a:r>
              <a:rPr lang="fr-FR" dirty="0">
                <a:solidFill>
                  <a:srgbClr val="000000"/>
                </a:solidFill>
                <a:ea typeface="Times New Roman" panose="02020603050405020304" pitchFamily="18" charset="0"/>
                <a:cs typeface="Calibri" panose="020F0502020204030204" pitchFamily="34" charset="0"/>
              </a:rPr>
              <a:t> 32 du CT </a:t>
            </a:r>
            <a:endParaRPr lang="fr-FR" dirty="0"/>
          </a:p>
          <a:p>
            <a:pPr algn="just">
              <a:spcAft>
                <a:spcPts val="0"/>
              </a:spcAft>
            </a:pPr>
            <a:r>
              <a:rPr lang="fr-FR" b="1" dirty="0">
                <a:solidFill>
                  <a:srgbClr val="000000"/>
                </a:solidFill>
                <a:ea typeface="Times New Roman" panose="02020603050405020304" pitchFamily="18" charset="0"/>
                <a:cs typeface="Calibri" panose="020F0502020204030204" pitchFamily="34" charset="0"/>
              </a:rPr>
              <a:t>-Objet de la mesure :</a:t>
            </a:r>
            <a:r>
              <a:rPr lang="fr-FR" dirty="0">
                <a:solidFill>
                  <a:srgbClr val="000000"/>
                </a:solidFill>
                <a:ea typeface="Times New Roman" panose="02020603050405020304" pitchFamily="18" charset="0"/>
                <a:cs typeface="Calibri" panose="020F0502020204030204" pitchFamily="34" charset="0"/>
              </a:rPr>
              <a:t> réaffectation partielle du produit de la taxe applicable aux chargements prépayés au profit de la CNR</a:t>
            </a:r>
            <a:endParaRPr lang="fr-FR" dirty="0"/>
          </a:p>
          <a:p>
            <a:pPr algn="just">
              <a:lnSpc>
                <a:spcPct val="107000"/>
              </a:lnSpc>
              <a:spcAft>
                <a:spcPts val="240"/>
              </a:spcAft>
            </a:pPr>
            <a:r>
              <a:rPr lang="fr-FR"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-Objectif de la mesure :</a:t>
            </a: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 renforcement des ressources de la CNR et allégement du soutien du TP</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6040178"/>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0" indent="0" algn="just">
              <a:lnSpc>
                <a:spcPct val="107000"/>
              </a:lnSpc>
              <a:spcAft>
                <a:spcPts val="175"/>
              </a:spcAft>
              <a:buNone/>
            </a:pPr>
            <a:r>
              <a:rPr lang="fr-FR" b="1" dirty="0">
                <a:solidFill>
                  <a:srgbClr val="000000"/>
                </a:solidFill>
                <a:ea typeface="Times New Roman" panose="02020603050405020304" pitchFamily="18" charset="0"/>
                <a:cs typeface="Calibri" panose="020F0502020204030204" pitchFamily="34" charset="0"/>
              </a:rPr>
              <a:t> </a:t>
            </a:r>
          </a:p>
          <a:p>
            <a:pPr marL="6350" indent="-6350" algn="just">
              <a:lnSpc>
                <a:spcPct val="107000"/>
              </a:lnSpc>
              <a:spcAft>
                <a:spcPts val="175"/>
              </a:spcAft>
            </a:pPr>
            <a:endParaRPr lang="fr-FR" b="1" dirty="0" smtClean="0">
              <a:solidFill>
                <a:srgbClr val="000000"/>
              </a:solidFill>
              <a:latin typeface="Calibri" panose="020F0502020204030204" pitchFamily="34" charset="0"/>
              <a:ea typeface="Book Antiqua" panose="02040602050305030304" pitchFamily="18" charset="0"/>
              <a:cs typeface="Calibri" panose="020F0502020204030204" pitchFamily="34" charset="0"/>
            </a:endParaRPr>
          </a:p>
          <a:p>
            <a:pPr marL="6350" indent="-6350" algn="just">
              <a:lnSpc>
                <a:spcPct val="107000"/>
              </a:lnSpc>
              <a:spcAft>
                <a:spcPts val="175"/>
              </a:spcAft>
            </a:pPr>
            <a:r>
              <a:rPr lang="fr-FR" dirty="0" smtClean="0">
                <a:solidFill>
                  <a:srgbClr val="000000"/>
                </a:solidFill>
                <a:latin typeface="Calibri" panose="020F0502020204030204" pitchFamily="34" charset="0"/>
                <a:ea typeface="Book Antiqua" panose="02040602050305030304" pitchFamily="18" charset="0"/>
                <a:cs typeface="Calibri" panose="020F0502020204030204" pitchFamily="34" charset="0"/>
              </a:rPr>
              <a:t>Le </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produit de la taxe sur le montant de rechargement, est réparti comme suit : </a:t>
            </a:r>
            <a:r>
              <a:rPr lang="fr-FR" dirty="0" smtClean="0">
                <a:solidFill>
                  <a:srgbClr val="000000"/>
                </a:solidFill>
                <a:latin typeface="Calibri" panose="020F0502020204030204" pitchFamily="34" charset="0"/>
                <a:ea typeface="Book Antiqua" panose="02040602050305030304" pitchFamily="18" charset="0"/>
                <a:cs typeface="Calibri" panose="020F0502020204030204" pitchFamily="34" charset="0"/>
              </a:rPr>
              <a:t> </a:t>
            </a:r>
            <a:endParaRPr lang="fr-FR" sz="2800" dirty="0">
              <a:latin typeface="Calibri" panose="020F0502020204030204" pitchFamily="34" charset="0"/>
              <a:ea typeface="Calibri" panose="020F0502020204030204" pitchFamily="34" charset="0"/>
              <a:cs typeface="Times New Roman" panose="02020603050405020304" pitchFamily="18" charset="0"/>
            </a:endParaRPr>
          </a:p>
          <a:p>
            <a:pPr marL="342900" marR="900430" lvl="0" indent="-342900" algn="just" fontAlgn="base">
              <a:lnSpc>
                <a:spcPct val="107000"/>
              </a:lnSpc>
              <a:spcAft>
                <a:spcPts val="175"/>
              </a:spcAft>
              <a:buClr>
                <a:srgbClr val="000000"/>
              </a:buClr>
              <a:buSzPts val="1100"/>
              <a:buFont typeface="Symbol" panose="05050102010706020507" pitchFamily="18" charset="2"/>
              <a:buChar char="-"/>
            </a:pPr>
            <a:r>
              <a:rPr lang="fr-FR" dirty="0">
                <a:solidFill>
                  <a:srgbClr val="000000"/>
                </a:solidFill>
                <a:uFill>
                  <a:solidFill>
                    <a:srgbClr val="000000"/>
                  </a:solidFill>
                </a:uFill>
                <a:latin typeface="Calibri" panose="020F0502020204030204" pitchFamily="34" charset="0"/>
                <a:ea typeface="Book Antiqua" panose="02040602050305030304" pitchFamily="18" charset="0"/>
                <a:cs typeface="Calibri" panose="020F0502020204030204" pitchFamily="34" charset="0"/>
              </a:rPr>
              <a:t>49% au profit du budget de l’État ; </a:t>
            </a:r>
            <a:endParaRPr lang="fr-FR" sz="2800" dirty="0">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marR="900430" lvl="0" indent="-342900" algn="just" fontAlgn="base">
              <a:lnSpc>
                <a:spcPct val="107000"/>
              </a:lnSpc>
              <a:spcAft>
                <a:spcPts val="175"/>
              </a:spcAft>
              <a:buClr>
                <a:srgbClr val="000000"/>
              </a:buClr>
              <a:buSzPts val="1100"/>
              <a:buFont typeface="Symbol" panose="05050102010706020507" pitchFamily="18" charset="2"/>
              <a:buChar char="-"/>
            </a:pPr>
            <a:r>
              <a:rPr lang="fr-FR" dirty="0">
                <a:solidFill>
                  <a:srgbClr val="000000"/>
                </a:solidFill>
                <a:uFill>
                  <a:solidFill>
                    <a:srgbClr val="000000"/>
                  </a:solidFill>
                </a:uFill>
                <a:latin typeface="Calibri" panose="020F0502020204030204" pitchFamily="34" charset="0"/>
                <a:ea typeface="Book Antiqua" panose="02040602050305030304" pitchFamily="18" charset="0"/>
                <a:cs typeface="Calibri" panose="020F0502020204030204" pitchFamily="34" charset="0"/>
              </a:rPr>
              <a:t>50% au profit de la caisse de solidarité et de garantie des collectivités locales ;</a:t>
            </a:r>
            <a:endParaRPr lang="fr-FR" sz="2800" dirty="0">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marR="900430" lvl="0" indent="-342900" algn="just" fontAlgn="base">
              <a:lnSpc>
                <a:spcPct val="107000"/>
              </a:lnSpc>
              <a:spcAft>
                <a:spcPts val="175"/>
              </a:spcAft>
              <a:buClr>
                <a:srgbClr val="000000"/>
              </a:buClr>
              <a:buSzPts val="1100"/>
              <a:buFont typeface="Symbol" panose="05050102010706020507" pitchFamily="18" charset="2"/>
              <a:buChar char="-"/>
            </a:pPr>
            <a:r>
              <a:rPr lang="fr-FR" b="1" dirty="0">
                <a:solidFill>
                  <a:srgbClr val="000000"/>
                </a:solidFill>
                <a:uFill>
                  <a:solidFill>
                    <a:srgbClr val="000000"/>
                  </a:solidFill>
                </a:uFill>
                <a:latin typeface="Calibri" panose="020F0502020204030204" pitchFamily="34" charset="0"/>
                <a:ea typeface="Book Antiqua" panose="02040602050305030304" pitchFamily="18" charset="0"/>
                <a:cs typeface="Calibri" panose="020F0502020204030204" pitchFamily="34" charset="0"/>
              </a:rPr>
              <a:t> </a:t>
            </a:r>
            <a:r>
              <a:rPr lang="fr-FR" b="1" dirty="0">
                <a:solidFill>
                  <a:srgbClr val="FF0000"/>
                </a:solidFill>
                <a:uFill>
                  <a:solidFill>
                    <a:srgbClr val="000000"/>
                  </a:solidFill>
                </a:uFill>
                <a:latin typeface="Calibri" panose="020F0502020204030204" pitchFamily="34" charset="0"/>
                <a:ea typeface="Book Antiqua" panose="02040602050305030304" pitchFamily="18" charset="0"/>
                <a:cs typeface="Calibri" panose="020F0502020204030204" pitchFamily="34" charset="0"/>
              </a:rPr>
              <a:t>1% au profit de la Caisse Nationale de Retraites (CNR). </a:t>
            </a:r>
            <a:endParaRPr lang="fr-FR" sz="2800" b="1"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2143659"/>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45474" y="287383"/>
            <a:ext cx="9940834" cy="6466114"/>
          </a:xfrm>
        </p:spPr>
        <p:txBody>
          <a:bodyPr>
            <a:normAutofit/>
          </a:bodyPr>
          <a:lstStyle/>
          <a:p>
            <a:pPr marR="900430" algn="just">
              <a:lnSpc>
                <a:spcPct val="107000"/>
              </a:lnSpc>
              <a:spcAft>
                <a:spcPts val="175"/>
              </a:spcAft>
            </a:pPr>
            <a:endParaRPr lang="fr-FR" b="1" dirty="0">
              <a:solidFill>
                <a:srgbClr val="000000"/>
              </a:solidFill>
              <a:ea typeface="Times New Roman" panose="02020603050405020304" pitchFamily="18" charset="0"/>
              <a:cs typeface="Calibri" panose="020F0502020204030204" pitchFamily="34" charset="0"/>
            </a:endParaRPr>
          </a:p>
          <a:p>
            <a:pPr marL="82296" marR="900430" indent="0" algn="just">
              <a:lnSpc>
                <a:spcPct val="107000"/>
              </a:lnSpc>
              <a:spcAft>
                <a:spcPts val="175"/>
              </a:spcAft>
              <a:buNone/>
            </a:pPr>
            <a:endParaRPr lang="fr-FR"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R="900430" algn="just">
              <a:lnSpc>
                <a:spcPct val="107000"/>
              </a:lnSpc>
              <a:spcAft>
                <a:spcPts val="175"/>
              </a:spcAft>
            </a:pPr>
            <a:r>
              <a:rPr lang="fr-FR"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fr-FR"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 de LF 2026 :</a:t>
            </a: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fr-FR"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107</a:t>
            </a:r>
            <a:endParaRPr lang="fr-FR"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 modifié :</a:t>
            </a: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 30 de la LF 2010 </a:t>
            </a:r>
            <a:endParaRPr lang="fr-FR"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-Objet de la mesure :</a:t>
            </a: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 révision des tarifs et réaffectation partielle du produit de la </a:t>
            </a:r>
            <a:r>
              <a:rPr lang="fr-FR" dirty="0">
                <a:solidFill>
                  <a:srgbClr val="231F20"/>
                </a:solidFill>
                <a:latin typeface="Calibri" panose="020F0502020204030204" pitchFamily="34" charset="0"/>
                <a:ea typeface="Book Antiqua" panose="02040602050305030304" pitchFamily="18" charset="0"/>
                <a:cs typeface="Calibri" panose="020F0502020204030204" pitchFamily="34" charset="0"/>
              </a:rPr>
              <a:t>taxe spécifique applicable à l’achat des yachts et bateaux de plaisance</a:t>
            </a: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au profit de la CNR</a:t>
            </a:r>
            <a:endParaRPr lang="fr-FR"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240"/>
              </a:spcAft>
            </a:pPr>
            <a:r>
              <a:rPr lang="fr-FR"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-Objectif de la mesure :</a:t>
            </a: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 renforcement des ressources de la CNR et allégement du soutien du TP </a:t>
            </a:r>
            <a:endParaRPr lang="fr-FR" sz="2800" dirty="0">
              <a:latin typeface="Calibri" panose="020F0502020204030204" pitchFamily="34" charset="0"/>
              <a:ea typeface="Calibri" panose="020F0502020204030204" pitchFamily="34" charset="0"/>
              <a:cs typeface="Times New Roman" panose="02020603050405020304" pitchFamily="18" charset="0"/>
            </a:endParaRPr>
          </a:p>
          <a:p>
            <a:pPr marL="173736" indent="0" algn="just">
              <a:lnSpc>
                <a:spcPct val="107000"/>
              </a:lnSpc>
              <a:spcAft>
                <a:spcPts val="175"/>
              </a:spcAft>
              <a:buNone/>
            </a:pP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55990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a:extLst>
              <a:ext uri="{FF2B5EF4-FFF2-40B4-BE49-F238E27FC236}">
                <a16:creationId xmlns:a16="http://schemas.microsoft.com/office/drawing/2014/main" xmlns="" id="{678B79F0-F896-48C3-BDB3-2EB094C2C68D}"/>
              </a:ext>
            </a:extLst>
          </p:cNvPr>
          <p:cNvSpPr>
            <a:spLocks noGrp="1" noChangeArrowheads="1"/>
          </p:cNvSpPr>
          <p:nvPr>
            <p:ph type="title"/>
          </p:nvPr>
        </p:nvSpPr>
        <p:spPr>
          <a:xfrm>
            <a:off x="2714479" y="548680"/>
            <a:ext cx="6172200" cy="521594"/>
          </a:xfrm>
        </p:spPr>
        <p:txBody>
          <a:bodyPr>
            <a:noAutofit/>
          </a:bodyPr>
          <a:lstStyle/>
          <a:p>
            <a:pPr>
              <a:lnSpc>
                <a:spcPct val="115000"/>
              </a:lnSpc>
              <a:spcAft>
                <a:spcPts val="750"/>
              </a:spcAft>
            </a:pPr>
            <a:r>
              <a:rPr lang="fr-FR" sz="2100" b="1" dirty="0">
                <a:solidFill>
                  <a:srgbClr val="0B00F0"/>
                </a:solidFill>
                <a:latin typeface="Calibri" panose="020F0502020204030204" pitchFamily="34" charset="0"/>
                <a:ea typeface="Times New Roman" panose="02020603050405020304" pitchFamily="18" charset="0"/>
                <a:cs typeface="Times New Roman" panose="02020603050405020304" pitchFamily="18" charset="0"/>
              </a:rPr>
              <a:t>-Définition des éléments composant le salaire  </a:t>
            </a:r>
            <a:r>
              <a:rPr lang="fr-FR" sz="1800" dirty="0">
                <a:solidFill>
                  <a:srgbClr val="0B00F0"/>
                </a:solidFill>
                <a:latin typeface="Calibri" panose="020F0502020204030204" pitchFamily="34" charset="0"/>
                <a:ea typeface="Times New Roman" panose="02020603050405020304" pitchFamily="18" charset="0"/>
                <a:cs typeface="Times New Roman" panose="02020603050405020304" pitchFamily="18" charset="0"/>
              </a:rPr>
              <a:t/>
            </a:r>
            <a:br>
              <a:rPr lang="fr-FR" sz="1800" dirty="0">
                <a:solidFill>
                  <a:srgbClr val="0B00F0"/>
                </a:solidFill>
                <a:latin typeface="Calibri" panose="020F0502020204030204" pitchFamily="34" charset="0"/>
                <a:ea typeface="Times New Roman" panose="02020603050405020304" pitchFamily="18" charset="0"/>
                <a:cs typeface="Times New Roman" panose="02020603050405020304" pitchFamily="18" charset="0"/>
              </a:rPr>
            </a:br>
            <a:r>
              <a:rPr lang="fr-FR" sz="2100" dirty="0">
                <a:solidFill>
                  <a:srgbClr val="0B00F0"/>
                </a:solidFill>
              </a:rPr>
              <a:t> </a:t>
            </a:r>
            <a:r>
              <a:rPr lang="fr-FR" altLang="fr-FR" sz="2100" b="1" u="sng" dirty="0">
                <a:solidFill>
                  <a:srgbClr val="0B00F0"/>
                </a:solidFill>
              </a:rPr>
              <a:t> </a:t>
            </a:r>
            <a:br>
              <a:rPr lang="fr-FR" altLang="fr-FR" sz="2100" b="1" u="sng" dirty="0">
                <a:solidFill>
                  <a:srgbClr val="0B00F0"/>
                </a:solidFill>
              </a:rPr>
            </a:br>
            <a:endParaRPr lang="fr-FR" altLang="fr-FR" sz="2100" dirty="0">
              <a:solidFill>
                <a:srgbClr val="0B00F0"/>
              </a:solidFill>
            </a:endParaRPr>
          </a:p>
        </p:txBody>
      </p:sp>
      <p:sp>
        <p:nvSpPr>
          <p:cNvPr id="3" name="Espace réservé du contenu 2">
            <a:extLst>
              <a:ext uri="{FF2B5EF4-FFF2-40B4-BE49-F238E27FC236}">
                <a16:creationId xmlns:a16="http://schemas.microsoft.com/office/drawing/2014/main" xmlns="" id="{201F16F3-FDB7-40B0-8DFF-05135B8B3F7D}"/>
              </a:ext>
            </a:extLst>
          </p:cNvPr>
          <p:cNvSpPr>
            <a:spLocks noGrp="1"/>
          </p:cNvSpPr>
          <p:nvPr>
            <p:ph idx="1"/>
          </p:nvPr>
        </p:nvSpPr>
        <p:spPr>
          <a:xfrm>
            <a:off x="412123" y="695564"/>
            <a:ext cx="10547797" cy="6110710"/>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fr-FR" sz="1050" dirty="0"/>
              <a:t>	</a:t>
            </a:r>
            <a:endParaRPr lang="fr-FR" sz="1500" b="1" dirty="0">
              <a:latin typeface="Calibri" panose="020F0502020204030204" pitchFamily="34" charset="0"/>
              <a:ea typeface="Calibri" panose="020F0502020204030204" pitchFamily="34" charset="0"/>
              <a:cs typeface="Calibri" panose="020F0502020204030204" pitchFamily="34" charset="0"/>
            </a:endParaRPr>
          </a:p>
          <a:p>
            <a:pPr marL="0" indent="0" algn="ctr">
              <a:lnSpc>
                <a:spcPct val="115000"/>
              </a:lnSpc>
              <a:spcAft>
                <a:spcPts val="600"/>
              </a:spcAft>
              <a:buNone/>
            </a:pPr>
            <a:r>
              <a:rPr lang="fr-FR" sz="1800" b="1" dirty="0">
                <a:latin typeface="Calibri" panose="020F0502020204030204" pitchFamily="34" charset="0"/>
                <a:ea typeface="Calibri" panose="020F0502020204030204" pitchFamily="34" charset="0"/>
                <a:cs typeface="Calibri" panose="020F0502020204030204" pitchFamily="34" charset="0"/>
              </a:rPr>
              <a:t>Le salaire national minimum garanti (SNMG)</a:t>
            </a:r>
            <a:r>
              <a:rPr lang="fr-FR" sz="1800" dirty="0">
                <a:latin typeface="Calibri" panose="020F0502020204030204" pitchFamily="34" charset="0"/>
                <a:ea typeface="Calibri" panose="020F0502020204030204" pitchFamily="34" charset="0"/>
                <a:cs typeface="Calibri" panose="020F0502020204030204" pitchFamily="34" charset="0"/>
              </a:rPr>
              <a:t> :</a:t>
            </a:r>
          </a:p>
          <a:p>
            <a:pPr marL="0" indent="0" algn="ctr">
              <a:lnSpc>
                <a:spcPct val="115000"/>
              </a:lnSpc>
              <a:spcAft>
                <a:spcPts val="600"/>
              </a:spcAft>
              <a:buNone/>
            </a:pPr>
            <a:r>
              <a:rPr lang="fr-FR" sz="1800" b="1" dirty="0"/>
              <a:t>Décret exécutif n° 15-59 du 8 février 2015 (art 87 LOI 90-11)</a:t>
            </a:r>
            <a:endParaRPr lang="fr-FR" sz="1800" b="1"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15000"/>
              </a:lnSpc>
              <a:spcAft>
                <a:spcPts val="600"/>
              </a:spcAft>
              <a:buNone/>
            </a:pPr>
            <a:r>
              <a:rPr lang="fr-FR" sz="1800" dirty="0">
                <a:latin typeface="Calibri" panose="020F0502020204030204" pitchFamily="34" charset="0"/>
                <a:ea typeface="Calibri" panose="020F0502020204030204" pitchFamily="34" charset="0"/>
                <a:cs typeface="Calibri" panose="020F0502020204030204" pitchFamily="34" charset="0"/>
              </a:rPr>
              <a:t> 	Il comprend le </a:t>
            </a:r>
            <a:r>
              <a:rPr lang="fr-FR" sz="1800" b="1" dirty="0">
                <a:latin typeface="Calibri" panose="020F0502020204030204" pitchFamily="34" charset="0"/>
                <a:ea typeface="Calibri" panose="020F0502020204030204" pitchFamily="34" charset="0"/>
                <a:cs typeface="Calibri" panose="020F0502020204030204" pitchFamily="34" charset="0"/>
              </a:rPr>
              <a:t>salaire de base, les indemnités et primes</a:t>
            </a:r>
            <a:r>
              <a:rPr lang="fr-FR" sz="1800" dirty="0">
                <a:latin typeface="Calibri" panose="020F0502020204030204" pitchFamily="34" charset="0"/>
                <a:ea typeface="Calibri" panose="020F0502020204030204" pitchFamily="34" charset="0"/>
                <a:cs typeface="Calibri" panose="020F0502020204030204" pitchFamily="34" charset="0"/>
              </a:rPr>
              <a:t> de toute nature </a:t>
            </a:r>
            <a:r>
              <a:rPr lang="fr-FR" sz="1800" b="1" dirty="0">
                <a:latin typeface="Calibri" panose="020F0502020204030204" pitchFamily="34" charset="0"/>
                <a:ea typeface="Calibri" panose="020F0502020204030204" pitchFamily="34" charset="0"/>
                <a:cs typeface="Calibri" panose="020F0502020204030204" pitchFamily="34" charset="0"/>
              </a:rPr>
              <a:t>à l’exclusion</a:t>
            </a:r>
            <a:r>
              <a:rPr lang="fr-FR" sz="1800" dirty="0">
                <a:latin typeface="Calibri" panose="020F0502020204030204" pitchFamily="34" charset="0"/>
                <a:ea typeface="Calibri" panose="020F0502020204030204" pitchFamily="34" charset="0"/>
                <a:cs typeface="Calibri" panose="020F0502020204030204" pitchFamily="34" charset="0"/>
              </a:rPr>
              <a:t> de celles se rapportant :</a:t>
            </a:r>
            <a:endParaRPr lang="fr-FR" sz="18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600"/>
              </a:spcAft>
            </a:pPr>
            <a:r>
              <a:rPr lang="fr-FR" sz="1800" dirty="0">
                <a:latin typeface="Calibri" panose="020F0502020204030204" pitchFamily="34" charset="0"/>
                <a:ea typeface="Calibri" panose="020F0502020204030204" pitchFamily="34" charset="0"/>
                <a:cs typeface="Calibri" panose="020F0502020204030204" pitchFamily="34" charset="0"/>
              </a:rPr>
              <a:t>– aux remboursements de frais engagés par le travailleur ;</a:t>
            </a:r>
            <a:endParaRPr lang="fr-FR" sz="18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600"/>
              </a:spcAft>
            </a:pPr>
            <a:r>
              <a:rPr lang="fr-FR" sz="1800" dirty="0">
                <a:latin typeface="Calibri" panose="020F0502020204030204" pitchFamily="34" charset="0"/>
                <a:ea typeface="Calibri" panose="020F0502020204030204" pitchFamily="34" charset="0"/>
                <a:cs typeface="Calibri" panose="020F0502020204030204" pitchFamily="34" charset="0"/>
              </a:rPr>
              <a:t>– à l’expérience professionnelle ou toute indemnité rémunérant l’ancienneté IEP ;</a:t>
            </a:r>
            <a:endParaRPr lang="fr-FR" sz="18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600"/>
              </a:spcAft>
            </a:pPr>
            <a:r>
              <a:rPr lang="fr-FR" sz="1800" dirty="0">
                <a:latin typeface="Calibri" panose="020F0502020204030204" pitchFamily="34" charset="0"/>
                <a:ea typeface="Calibri" panose="020F0502020204030204" pitchFamily="34" charset="0"/>
                <a:cs typeface="Calibri" panose="020F0502020204030204" pitchFamily="34" charset="0"/>
              </a:rPr>
              <a:t>– à l’organisation du travail concernant le travail posté, le service permanent et les heures supplémentaires ;</a:t>
            </a:r>
            <a:endParaRPr lang="fr-FR" sz="18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600"/>
              </a:spcAft>
            </a:pPr>
            <a:r>
              <a:rPr lang="fr-FR" sz="1800" dirty="0">
                <a:latin typeface="Calibri" panose="020F0502020204030204" pitchFamily="34" charset="0"/>
                <a:ea typeface="Calibri" panose="020F0502020204030204" pitchFamily="34" charset="0"/>
                <a:cs typeface="Calibri" panose="020F0502020204030204" pitchFamily="34" charset="0"/>
              </a:rPr>
              <a:t>– aux conditions d’isolement ;</a:t>
            </a:r>
            <a:endParaRPr lang="fr-FR" sz="18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600"/>
              </a:spcAft>
            </a:pPr>
            <a:r>
              <a:rPr lang="fr-FR" sz="1800" dirty="0">
                <a:latin typeface="Calibri" panose="020F0502020204030204" pitchFamily="34" charset="0"/>
                <a:ea typeface="Calibri" panose="020F0502020204030204" pitchFamily="34" charset="0"/>
                <a:cs typeface="Calibri" panose="020F0502020204030204" pitchFamily="34" charset="0"/>
              </a:rPr>
              <a:t>– au rendement, à l’intéressement ou à la participation aux résultats ayant un caractère individuel ou collectif.</a:t>
            </a:r>
            <a:endParaRPr lang="fr-FR" sz="18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15000"/>
              </a:lnSpc>
              <a:spcAft>
                <a:spcPts val="600"/>
              </a:spcAft>
              <a:buNone/>
            </a:pPr>
            <a:r>
              <a:rPr lang="fr-FR" sz="1800" dirty="0">
                <a:latin typeface="Calibri" panose="020F0502020204030204" pitchFamily="34" charset="0"/>
                <a:ea typeface="Calibri" panose="020F0502020204030204" pitchFamily="34" charset="0"/>
                <a:cs typeface="Calibri" panose="020F0502020204030204" pitchFamily="34" charset="0"/>
              </a:rPr>
              <a:t>	Le montant du SNMG est fixé au 01/01/2012 à 18.000 DA.</a:t>
            </a:r>
            <a:endParaRPr lang="fr-FR" sz="18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15000"/>
              </a:lnSpc>
              <a:spcAft>
                <a:spcPts val="600"/>
              </a:spcAft>
              <a:buNone/>
            </a:pPr>
            <a:r>
              <a:rPr lang="fr-FR" sz="1800" dirty="0">
                <a:latin typeface="Calibri" panose="020F0502020204030204" pitchFamily="34" charset="0"/>
                <a:ea typeface="Calibri" panose="020F0502020204030204" pitchFamily="34" charset="0"/>
                <a:cs typeface="Calibri" panose="020F0502020204030204" pitchFamily="34" charset="0"/>
              </a:rPr>
              <a:t>	</a:t>
            </a:r>
            <a:r>
              <a:rPr lang="fr-FR" sz="1800" b="1" dirty="0">
                <a:latin typeface="Calibri" panose="020F0502020204030204" pitchFamily="34" charset="0"/>
                <a:ea typeface="Calibri" panose="020F0502020204030204" pitchFamily="34" charset="0"/>
                <a:cs typeface="Calibri" panose="020F0502020204030204" pitchFamily="34" charset="0"/>
              </a:rPr>
              <a:t>Il a été revu à partir du 01/06/2020 à 20.000 DA (DP 2021).</a:t>
            </a:r>
            <a:endParaRPr lang="fr-FR" sz="18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7172" name="Espace réservé du numéro de diapositive 3">
            <a:extLst>
              <a:ext uri="{FF2B5EF4-FFF2-40B4-BE49-F238E27FC236}">
                <a16:creationId xmlns:a16="http://schemas.microsoft.com/office/drawing/2014/main" xmlns="" id="{F00E216A-A99C-4EC4-82A8-9944A2D7E71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cs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cs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cs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cs typeface="Arial" panose="020B0604020202020204" pitchFamily="34" charset="0"/>
              </a:defRPr>
            </a:lvl9pPr>
          </a:lstStyle>
          <a:p>
            <a:pPr>
              <a:spcBef>
                <a:spcPct val="0"/>
              </a:spcBef>
              <a:buFontTx/>
              <a:buNone/>
            </a:pPr>
            <a:fld id="{82101473-E56E-4BA3-B1D0-48D2835ED88C}" type="slidenum">
              <a:rPr lang="es-ES" altLang="fr-FR" sz="1050">
                <a:solidFill>
                  <a:prstClr val="black"/>
                </a:solidFill>
              </a:rPr>
              <a:pPr>
                <a:spcBef>
                  <a:spcPct val="0"/>
                </a:spcBef>
                <a:buFontTx/>
                <a:buNone/>
              </a:pPr>
              <a:t>21</a:t>
            </a:fld>
            <a:endParaRPr lang="es-ES" altLang="fr-FR" sz="1050">
              <a:solidFill>
                <a:prstClr val="black"/>
              </a:solidFill>
            </a:endParaRPr>
          </a:p>
        </p:txBody>
      </p:sp>
    </p:spTree>
    <p:extLst>
      <p:ext uri="{BB962C8B-B14F-4D97-AF65-F5344CB8AC3E}">
        <p14:creationId xmlns:p14="http://schemas.microsoft.com/office/powerpoint/2010/main" val="16915067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45474" y="287383"/>
            <a:ext cx="10332720" cy="6466114"/>
          </a:xfrm>
        </p:spPr>
        <p:txBody>
          <a:bodyPr>
            <a:normAutofit/>
          </a:bodyPr>
          <a:lstStyle/>
          <a:p>
            <a:pPr marL="173736" indent="0" algn="just">
              <a:lnSpc>
                <a:spcPct val="107000"/>
              </a:lnSpc>
              <a:spcAft>
                <a:spcPts val="175"/>
              </a:spcAft>
              <a:buNone/>
            </a:pPr>
            <a:endParaRPr lang="fr-FR" b="1" dirty="0">
              <a:solidFill>
                <a:srgbClr val="000000"/>
              </a:solidFill>
              <a:ea typeface="Calibri" panose="020F0502020204030204" pitchFamily="34" charset="0"/>
              <a:cs typeface="Calibri" panose="020F0502020204030204" pitchFamily="34" charset="0"/>
            </a:endParaRPr>
          </a:p>
          <a:p>
            <a:pPr marL="173736" indent="0" algn="just">
              <a:lnSpc>
                <a:spcPct val="107000"/>
              </a:lnSpc>
              <a:spcAft>
                <a:spcPts val="175"/>
              </a:spcAft>
              <a:buNone/>
            </a:pPr>
            <a:endParaRPr lang="fr-FR" sz="2800" b="1"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73736" indent="0" algn="just">
              <a:lnSpc>
                <a:spcPct val="107000"/>
              </a:lnSpc>
              <a:spcAft>
                <a:spcPts val="175"/>
              </a:spcAft>
              <a:buNone/>
            </a:pPr>
            <a:endParaRPr lang="fr-FR" sz="28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73736" indent="0" algn="just">
              <a:lnSpc>
                <a:spcPct val="107000"/>
              </a:lnSpc>
              <a:spcAft>
                <a:spcPts val="175"/>
              </a:spcAft>
              <a:buNone/>
            </a:pPr>
            <a:endParaRPr lang="fr-FR" sz="2800" dirty="0">
              <a:latin typeface="Calibri" panose="020F0502020204030204" pitchFamily="34" charset="0"/>
              <a:ea typeface="Calibri" panose="020F0502020204030204" pitchFamily="34" charset="0"/>
              <a:cs typeface="Times New Roman" panose="02020603050405020304" pitchFamily="18" charset="0"/>
            </a:endParaRPr>
          </a:p>
          <a:p>
            <a:pPr indent="-6350" algn="just">
              <a:lnSpc>
                <a:spcPct val="107000"/>
              </a:lnSpc>
              <a:spcAft>
                <a:spcPts val="185"/>
              </a:spcAft>
            </a:pPr>
            <a:r>
              <a:rPr lang="fr-FR" dirty="0">
                <a:solidFill>
                  <a:srgbClr val="231F20"/>
                </a:solidFill>
                <a:latin typeface="Calibri" panose="020F0502020204030204" pitchFamily="34" charset="0"/>
                <a:ea typeface="Book Antiqua" panose="02040602050305030304" pitchFamily="18" charset="0"/>
                <a:cs typeface="Calibri" panose="020F0502020204030204" pitchFamily="34" charset="0"/>
              </a:rPr>
              <a:t>Le produit de la taxe est recouvré et réparti comme suit :  </a:t>
            </a:r>
            <a:endParaRPr lang="fr-FR"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245"/>
              </a:spcAft>
              <a:buClr>
                <a:srgbClr val="231F20"/>
              </a:buClr>
              <a:buSzPts val="1100"/>
              <a:buFont typeface="Arial" panose="020B0604020202020204" pitchFamily="34" charset="0"/>
              <a:buChar char="•"/>
            </a:pPr>
            <a:r>
              <a:rPr lang="fr-FR" dirty="0">
                <a:solidFill>
                  <a:srgbClr val="231F20"/>
                </a:solidFill>
                <a:uFill>
                  <a:solidFill>
                    <a:srgbClr val="000000"/>
                  </a:solidFill>
                </a:uFill>
                <a:latin typeface="Arial" panose="020B0604020202020204" pitchFamily="34" charset="0"/>
                <a:ea typeface="Book Antiqua" panose="02040602050305030304" pitchFamily="18" charset="0"/>
                <a:cs typeface="Calibri" panose="020F0502020204030204" pitchFamily="34" charset="0"/>
              </a:rPr>
              <a:t>80% au profit du budget de l’État ; </a:t>
            </a:r>
            <a:endParaRPr lang="fr-FR" sz="2800" dirty="0">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algn="just" fontAlgn="base">
              <a:lnSpc>
                <a:spcPct val="107000"/>
              </a:lnSpc>
              <a:spcAft>
                <a:spcPts val="185"/>
              </a:spcAft>
              <a:buClr>
                <a:srgbClr val="231F20"/>
              </a:buClr>
              <a:buSzPts val="1100"/>
              <a:buFont typeface="Arial" panose="020B0604020202020204" pitchFamily="34" charset="0"/>
              <a:buChar char="•"/>
            </a:pPr>
            <a:r>
              <a:rPr lang="fr-FR" b="1" dirty="0">
                <a:solidFill>
                  <a:srgbClr val="FF0000"/>
                </a:solidFill>
                <a:uFill>
                  <a:solidFill>
                    <a:srgbClr val="000000"/>
                  </a:solidFill>
                </a:uFill>
                <a:latin typeface="Arial" panose="020B0604020202020204" pitchFamily="34" charset="0"/>
                <a:ea typeface="Book Antiqua" panose="02040602050305030304" pitchFamily="18" charset="0"/>
                <a:cs typeface="Calibri" panose="020F0502020204030204" pitchFamily="34" charset="0"/>
              </a:rPr>
              <a:t>20% au profit de la caisse nationale des retraites (CNR).</a:t>
            </a:r>
            <a:endParaRPr lang="fr-FR" sz="28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7360312"/>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45474" y="287383"/>
            <a:ext cx="9940834" cy="6466114"/>
          </a:xfrm>
        </p:spPr>
        <p:txBody>
          <a:bodyPr>
            <a:normAutofit/>
          </a:bodyPr>
          <a:lstStyle/>
          <a:p>
            <a:pPr marL="124841" indent="0" algn="just">
              <a:spcAft>
                <a:spcPts val="0"/>
              </a:spcAft>
              <a:buNone/>
            </a:pPr>
            <a:r>
              <a:rPr lang="fr-FR" sz="2800" dirty="0">
                <a:ea typeface="Times New Roman" panose="02020603050405020304" pitchFamily="18" charset="0"/>
                <a:cs typeface="Calibri" panose="020F0502020204030204" pitchFamily="34" charset="0"/>
              </a:rPr>
              <a:t> </a:t>
            </a:r>
            <a:endParaRPr lang="fr-FR" sz="2800" dirty="0"/>
          </a:p>
          <a:p>
            <a:pPr marL="0" lvl="0" indent="0" algn="just">
              <a:spcAft>
                <a:spcPts val="0"/>
              </a:spcAft>
              <a:buNone/>
            </a:pPr>
            <a:endParaRPr lang="fr-FR" sz="2800" b="1" dirty="0" smtClean="0">
              <a:solidFill>
                <a:srgbClr val="000000"/>
              </a:solidFill>
              <a:ea typeface="Times New Roman" panose="02020603050405020304" pitchFamily="18" charset="0"/>
              <a:cs typeface="Calibri" panose="020F0502020204030204" pitchFamily="34" charset="0"/>
            </a:endParaRPr>
          </a:p>
          <a:p>
            <a:pPr marL="0" lvl="0" indent="0" algn="just">
              <a:spcAft>
                <a:spcPts val="0"/>
              </a:spcAft>
              <a:buNone/>
            </a:pPr>
            <a:endParaRPr lang="fr-FR" sz="2800" b="1" dirty="0">
              <a:solidFill>
                <a:srgbClr val="000000"/>
              </a:solidFill>
              <a:ea typeface="Times New Roman" panose="02020603050405020304" pitchFamily="18" charset="0"/>
              <a:cs typeface="Calibri" panose="020F0502020204030204" pitchFamily="34" charset="0"/>
            </a:endParaRPr>
          </a:p>
          <a:p>
            <a:pPr marL="0" lvl="0" indent="0" algn="just">
              <a:spcAft>
                <a:spcPts val="0"/>
              </a:spcAft>
              <a:buNone/>
            </a:pPr>
            <a:endParaRPr lang="fr-FR" sz="2800" b="1" dirty="0" smtClean="0">
              <a:solidFill>
                <a:srgbClr val="000000"/>
              </a:solidFill>
              <a:ea typeface="Times New Roman" panose="02020603050405020304" pitchFamily="18" charset="0"/>
              <a:cs typeface="Calibri" panose="020F0502020204030204" pitchFamily="34" charset="0"/>
            </a:endParaRPr>
          </a:p>
          <a:p>
            <a:pPr marL="0" lvl="0" indent="0" algn="just">
              <a:spcAft>
                <a:spcPts val="0"/>
              </a:spcAft>
              <a:buNone/>
            </a:pPr>
            <a:endParaRPr lang="fr-FR" sz="2800" b="1" dirty="0">
              <a:solidFill>
                <a:srgbClr val="000000"/>
              </a:solidFill>
              <a:ea typeface="Times New Roman" panose="02020603050405020304" pitchFamily="18" charset="0"/>
              <a:cs typeface="Calibri" panose="020F0502020204030204" pitchFamily="34" charset="0"/>
            </a:endParaRPr>
          </a:p>
          <a:p>
            <a:pPr marL="0" lvl="0" indent="0" algn="ctr">
              <a:spcAft>
                <a:spcPts val="0"/>
              </a:spcAft>
              <a:buNone/>
            </a:pPr>
            <a:r>
              <a:rPr lang="fr-FR" sz="2800" b="1" dirty="0" smtClean="0">
                <a:solidFill>
                  <a:srgbClr val="000000"/>
                </a:solidFill>
                <a:ea typeface="Times New Roman" panose="02020603050405020304" pitchFamily="18" charset="0"/>
                <a:cs typeface="Calibri" panose="020F0502020204030204" pitchFamily="34" charset="0"/>
              </a:rPr>
              <a:t>XVI- Analyse </a:t>
            </a:r>
            <a:r>
              <a:rPr lang="fr-FR" sz="2800" b="1" dirty="0">
                <a:solidFill>
                  <a:srgbClr val="000000"/>
                </a:solidFill>
                <a:ea typeface="Times New Roman" panose="02020603050405020304" pitchFamily="18" charset="0"/>
                <a:cs typeface="Calibri" panose="020F0502020204030204" pitchFamily="34" charset="0"/>
              </a:rPr>
              <a:t>des mesures de diversification des modes de financement</a:t>
            </a:r>
            <a:endParaRPr lang="fr-FR" sz="2800" dirty="0">
              <a:effectLst/>
            </a:endParaRPr>
          </a:p>
        </p:txBody>
      </p:sp>
    </p:spTree>
    <p:extLst>
      <p:ext uri="{BB962C8B-B14F-4D97-AF65-F5344CB8AC3E}">
        <p14:creationId xmlns:p14="http://schemas.microsoft.com/office/powerpoint/2010/main" val="1023876679"/>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45474" y="287383"/>
            <a:ext cx="9940834" cy="6466114"/>
          </a:xfrm>
        </p:spPr>
        <p:txBody>
          <a:bodyPr>
            <a:normAutofit/>
          </a:bodyPr>
          <a:lstStyle/>
          <a:p>
            <a:pPr marL="82296" indent="0" algn="just">
              <a:spcAft>
                <a:spcPts val="0"/>
              </a:spcAft>
              <a:buNone/>
            </a:pPr>
            <a:r>
              <a:rPr lang="fr-FR" b="1" dirty="0" smtClean="0">
                <a:solidFill>
                  <a:srgbClr val="000000"/>
                </a:solidFill>
                <a:ea typeface="Times New Roman" panose="02020603050405020304" pitchFamily="18" charset="0"/>
                <a:cs typeface="Calibri" panose="020F0502020204030204" pitchFamily="34" charset="0"/>
              </a:rPr>
              <a:t> </a:t>
            </a:r>
          </a:p>
          <a:p>
            <a:pPr algn="just">
              <a:spcAft>
                <a:spcPts val="0"/>
              </a:spcAft>
            </a:pPr>
            <a:endParaRPr lang="fr-FR" sz="2800" b="1" dirty="0">
              <a:solidFill>
                <a:srgbClr val="000000"/>
              </a:solidFill>
              <a:ea typeface="Times New Roman" panose="02020603050405020304" pitchFamily="18" charset="0"/>
              <a:cs typeface="Calibri" panose="020F0502020204030204" pitchFamily="34" charset="0"/>
            </a:endParaRPr>
          </a:p>
          <a:p>
            <a:pPr algn="just">
              <a:spcAft>
                <a:spcPts val="0"/>
              </a:spcAft>
            </a:pPr>
            <a:endParaRPr lang="fr-FR" sz="2800" b="1" dirty="0" smtClean="0">
              <a:solidFill>
                <a:srgbClr val="000000"/>
              </a:solidFill>
              <a:ea typeface="Times New Roman" panose="02020603050405020304" pitchFamily="18" charset="0"/>
              <a:cs typeface="Calibri" panose="020F0502020204030204" pitchFamily="34" charset="0"/>
            </a:endParaRPr>
          </a:p>
          <a:p>
            <a:pPr algn="just">
              <a:spcAft>
                <a:spcPts val="0"/>
              </a:spcAft>
            </a:pPr>
            <a:r>
              <a:rPr lang="fr-FR" sz="2800" b="1" dirty="0" smtClean="0">
                <a:solidFill>
                  <a:srgbClr val="000000"/>
                </a:solidFill>
                <a:ea typeface="Times New Roman" panose="02020603050405020304" pitchFamily="18" charset="0"/>
                <a:cs typeface="Calibri" panose="020F0502020204030204" pitchFamily="34" charset="0"/>
              </a:rPr>
              <a:t>-</a:t>
            </a:r>
            <a:r>
              <a:rPr lang="fr-FR" sz="2800" b="1" dirty="0">
                <a:solidFill>
                  <a:srgbClr val="000000"/>
                </a:solidFill>
                <a:ea typeface="Times New Roman" panose="02020603050405020304" pitchFamily="18" charset="0"/>
                <a:cs typeface="Calibri" panose="020F0502020204030204" pitchFamily="34" charset="0"/>
              </a:rPr>
              <a:t>Art de LF 2026 :</a:t>
            </a:r>
            <a:r>
              <a:rPr lang="fr-FR" sz="2800" dirty="0">
                <a:solidFill>
                  <a:srgbClr val="000000"/>
                </a:solidFill>
                <a:ea typeface="Times New Roman" panose="02020603050405020304" pitchFamily="18" charset="0"/>
                <a:cs typeface="Calibri" panose="020F0502020204030204" pitchFamily="34" charset="0"/>
              </a:rPr>
              <a:t> </a:t>
            </a:r>
            <a:r>
              <a:rPr lang="fr-FR" sz="2800" dirty="0" smtClean="0">
                <a:solidFill>
                  <a:srgbClr val="000000"/>
                </a:solidFill>
                <a:ea typeface="Times New Roman" panose="02020603050405020304" pitchFamily="18" charset="0"/>
                <a:cs typeface="Calibri" panose="020F0502020204030204" pitchFamily="34" charset="0"/>
              </a:rPr>
              <a:t>105</a:t>
            </a:r>
            <a:endParaRPr lang="fr-FR" sz="2800" dirty="0"/>
          </a:p>
          <a:p>
            <a:pPr algn="just">
              <a:spcAft>
                <a:spcPts val="0"/>
              </a:spcAft>
            </a:pPr>
            <a:r>
              <a:rPr lang="fr-FR" sz="2800" b="1" dirty="0">
                <a:solidFill>
                  <a:srgbClr val="000000"/>
                </a:solidFill>
                <a:ea typeface="Times New Roman" panose="02020603050405020304" pitchFamily="18" charset="0"/>
                <a:cs typeface="Calibri" panose="020F0502020204030204" pitchFamily="34" charset="0"/>
              </a:rPr>
              <a:t>-Art modifié :</a:t>
            </a:r>
            <a:r>
              <a:rPr lang="fr-FR" sz="2800" dirty="0">
                <a:solidFill>
                  <a:srgbClr val="000000"/>
                </a:solidFill>
                <a:ea typeface="Times New Roman" panose="02020603050405020304" pitchFamily="18" charset="0"/>
                <a:cs typeface="Calibri" panose="020F0502020204030204" pitchFamily="34" charset="0"/>
              </a:rPr>
              <a:t> 135 de la LF 2025</a:t>
            </a:r>
            <a:endParaRPr lang="fr-FR" sz="2800" dirty="0"/>
          </a:p>
          <a:p>
            <a:pPr algn="just">
              <a:spcAft>
                <a:spcPts val="0"/>
              </a:spcAft>
            </a:pPr>
            <a:r>
              <a:rPr lang="fr-FR" sz="2800" b="1" dirty="0">
                <a:solidFill>
                  <a:srgbClr val="000000"/>
                </a:solidFill>
                <a:ea typeface="Times New Roman" panose="02020603050405020304" pitchFamily="18" charset="0"/>
                <a:cs typeface="Calibri" panose="020F0502020204030204" pitchFamily="34" charset="0"/>
              </a:rPr>
              <a:t>-Objet de la mesure :</a:t>
            </a:r>
            <a:r>
              <a:rPr lang="fr-FR" sz="2800" dirty="0">
                <a:solidFill>
                  <a:srgbClr val="000000"/>
                </a:solidFill>
                <a:ea typeface="Times New Roman" panose="02020603050405020304" pitchFamily="18" charset="0"/>
                <a:cs typeface="Calibri" panose="020F0502020204030204" pitchFamily="34" charset="0"/>
              </a:rPr>
              <a:t> exonération des produits des SUKUK </a:t>
            </a:r>
            <a:endParaRPr lang="fr-FR" sz="2800" dirty="0"/>
          </a:p>
          <a:p>
            <a:pPr algn="just">
              <a:lnSpc>
                <a:spcPct val="107000"/>
              </a:lnSpc>
              <a:spcAft>
                <a:spcPts val="240"/>
              </a:spcAft>
            </a:pPr>
            <a:r>
              <a:rPr lang="fr-FR" sz="2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-Objectif de la mesure :</a:t>
            </a:r>
            <a:r>
              <a:rPr lang="fr-FR"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diversification des modes de financement budgétaire </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82296" indent="0" algn="just">
              <a:lnSpc>
                <a:spcPct val="107000"/>
              </a:lnSpc>
              <a:spcAft>
                <a:spcPts val="180"/>
              </a:spcAft>
              <a:buNone/>
            </a:pPr>
            <a:r>
              <a:rPr lang="fr-FR" sz="2800" dirty="0">
                <a:solidFill>
                  <a:srgbClr val="000000"/>
                </a:solidFill>
                <a:latin typeface="Calibri" panose="020F0502020204030204" pitchFamily="34" charset="0"/>
                <a:ea typeface="Book Antiqua" panose="02040602050305030304" pitchFamily="18" charset="0"/>
                <a:cs typeface="Calibri" panose="020F0502020204030204" pitchFamily="34"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5074947"/>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45474" y="287383"/>
            <a:ext cx="9940834" cy="6466114"/>
          </a:xfrm>
        </p:spPr>
        <p:txBody>
          <a:bodyPr>
            <a:normAutofit/>
          </a:bodyPr>
          <a:lstStyle/>
          <a:p>
            <a:pPr marL="6350" indent="0" algn="just">
              <a:lnSpc>
                <a:spcPct val="107000"/>
              </a:lnSpc>
              <a:spcAft>
                <a:spcPts val="175"/>
              </a:spcAft>
              <a:buNone/>
            </a:pPr>
            <a:r>
              <a:rPr lang="fr-FR" b="1" dirty="0" smtClean="0">
                <a:solidFill>
                  <a:srgbClr val="000000"/>
                </a:solidFill>
                <a:ea typeface="Times New Roman" panose="02020603050405020304" pitchFamily="18" charset="0"/>
                <a:cs typeface="Calibri" panose="020F0502020204030204" pitchFamily="34" charset="0"/>
              </a:rPr>
              <a:t> </a:t>
            </a:r>
          </a:p>
          <a:p>
            <a:pPr marL="6350" indent="173355" algn="just">
              <a:lnSpc>
                <a:spcPct val="107000"/>
              </a:lnSpc>
              <a:spcAft>
                <a:spcPts val="175"/>
              </a:spcAft>
            </a:pPr>
            <a:endParaRPr lang="fr-FR" b="1" dirty="0">
              <a:solidFill>
                <a:srgbClr val="000000"/>
              </a:solidFill>
              <a:ea typeface="Times New Roman" panose="02020603050405020304" pitchFamily="18" charset="0"/>
              <a:cs typeface="Calibri" panose="020F0502020204030204" pitchFamily="34" charset="0"/>
            </a:endParaRPr>
          </a:p>
          <a:p>
            <a:pPr marL="6350" indent="173355" algn="just">
              <a:lnSpc>
                <a:spcPct val="107000"/>
              </a:lnSpc>
              <a:spcAft>
                <a:spcPts val="175"/>
              </a:spcAft>
            </a:pPr>
            <a:endParaRPr lang="fr-FR" b="1" dirty="0" smtClean="0">
              <a:solidFill>
                <a:srgbClr val="000000"/>
              </a:solidFill>
              <a:ea typeface="Times New Roman" panose="02020603050405020304" pitchFamily="18" charset="0"/>
              <a:cs typeface="Calibri" panose="020F0502020204030204" pitchFamily="34" charset="0"/>
            </a:endParaRPr>
          </a:p>
          <a:p>
            <a:pPr marL="6350" indent="173355" algn="just">
              <a:lnSpc>
                <a:spcPct val="107000"/>
              </a:lnSpc>
              <a:spcAft>
                <a:spcPts val="175"/>
              </a:spcAft>
            </a:pPr>
            <a:r>
              <a:rPr lang="fr-FR" b="1" dirty="0">
                <a:solidFill>
                  <a:srgbClr val="000000"/>
                </a:solidFill>
                <a:ea typeface="Times New Roman" panose="02020603050405020304" pitchFamily="18" charset="0"/>
                <a:cs typeface="Calibri" panose="020F0502020204030204" pitchFamily="34" charset="0"/>
              </a:rPr>
              <a:t> </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 </a:t>
            </a:r>
            <a:r>
              <a:rPr lang="fr-FR" sz="2800" dirty="0">
                <a:solidFill>
                  <a:srgbClr val="000000"/>
                </a:solidFill>
                <a:latin typeface="Calibri" panose="020F0502020204030204" pitchFamily="34" charset="0"/>
                <a:ea typeface="Book Antiqua" panose="02040602050305030304" pitchFamily="18" charset="0"/>
                <a:cs typeface="Calibri" panose="020F0502020204030204" pitchFamily="34" charset="0"/>
              </a:rPr>
              <a:t>Sont exonérés de l'impôt sur le revenu global </a:t>
            </a:r>
            <a:r>
              <a:rPr lang="fr-FR" sz="2800" b="1" dirty="0">
                <a:solidFill>
                  <a:srgbClr val="FF0000"/>
                </a:solidFill>
                <a:latin typeface="Calibri" panose="020F0502020204030204" pitchFamily="34" charset="0"/>
                <a:ea typeface="Book Antiqua" panose="02040602050305030304" pitchFamily="18" charset="0"/>
                <a:cs typeface="Calibri" panose="020F0502020204030204" pitchFamily="34" charset="0"/>
              </a:rPr>
              <a:t>(IRG)</a:t>
            </a:r>
            <a:r>
              <a:rPr lang="fr-FR" sz="2800" dirty="0">
                <a:solidFill>
                  <a:srgbClr val="FF0000"/>
                </a:solidFill>
                <a:latin typeface="Calibri" panose="020F0502020204030204" pitchFamily="34" charset="0"/>
                <a:ea typeface="Book Antiqua" panose="02040602050305030304" pitchFamily="18" charset="0"/>
                <a:cs typeface="Calibri" panose="020F0502020204030204" pitchFamily="34" charset="0"/>
              </a:rPr>
              <a:t> </a:t>
            </a:r>
            <a:r>
              <a:rPr lang="fr-FR" sz="2800" dirty="0">
                <a:solidFill>
                  <a:srgbClr val="000000"/>
                </a:solidFill>
                <a:latin typeface="Calibri" panose="020F0502020204030204" pitchFamily="34" charset="0"/>
                <a:ea typeface="Book Antiqua" panose="02040602050305030304" pitchFamily="18" charset="0"/>
                <a:cs typeface="Calibri" panose="020F0502020204030204" pitchFamily="34" charset="0"/>
              </a:rPr>
              <a:t>et de l'impôt sur le bénéfice des sociétés </a:t>
            </a:r>
            <a:r>
              <a:rPr lang="fr-FR" sz="2800" b="1" dirty="0">
                <a:solidFill>
                  <a:srgbClr val="FF0000"/>
                </a:solidFill>
                <a:latin typeface="Calibri" panose="020F0502020204030204" pitchFamily="34" charset="0"/>
                <a:ea typeface="Book Antiqua" panose="02040602050305030304" pitchFamily="18" charset="0"/>
                <a:cs typeface="Calibri" panose="020F0502020204030204" pitchFamily="34" charset="0"/>
              </a:rPr>
              <a:t>(IBS),</a:t>
            </a:r>
            <a:r>
              <a:rPr lang="fr-FR" sz="2800" dirty="0">
                <a:solidFill>
                  <a:srgbClr val="FF0000"/>
                </a:solidFill>
                <a:latin typeface="Calibri" panose="020F0502020204030204" pitchFamily="34" charset="0"/>
                <a:ea typeface="Book Antiqua" panose="02040602050305030304" pitchFamily="18" charset="0"/>
                <a:cs typeface="Calibri" panose="020F0502020204030204" pitchFamily="34" charset="0"/>
              </a:rPr>
              <a:t> </a:t>
            </a:r>
            <a:r>
              <a:rPr lang="fr-FR" sz="2800" dirty="0">
                <a:solidFill>
                  <a:srgbClr val="000000"/>
                </a:solidFill>
                <a:latin typeface="Calibri" panose="020F0502020204030204" pitchFamily="34" charset="0"/>
                <a:ea typeface="Book Antiqua" panose="02040602050305030304" pitchFamily="18" charset="0"/>
                <a:cs typeface="Calibri" panose="020F0502020204030204" pitchFamily="34" charset="0"/>
              </a:rPr>
              <a:t>les </a:t>
            </a:r>
            <a:r>
              <a:rPr lang="fr-FR" sz="2800" b="1" dirty="0">
                <a:solidFill>
                  <a:srgbClr val="FF0000"/>
                </a:solidFill>
                <a:latin typeface="Calibri" panose="020F0502020204030204" pitchFamily="34" charset="0"/>
                <a:ea typeface="Book Antiqua" panose="02040602050305030304" pitchFamily="18" charset="0"/>
                <a:cs typeface="Calibri" panose="020F0502020204030204" pitchFamily="34" charset="0"/>
              </a:rPr>
              <a:t>produits et les plus -values de cession des </a:t>
            </a:r>
            <a:r>
              <a:rPr lang="fr-FR" sz="2800" b="1" i="1" dirty="0" err="1">
                <a:solidFill>
                  <a:srgbClr val="FF0000"/>
                </a:solidFill>
                <a:latin typeface="Calibri" panose="020F0502020204030204" pitchFamily="34" charset="0"/>
                <a:ea typeface="Book Antiqua" panose="02040602050305030304" pitchFamily="18" charset="0"/>
                <a:cs typeface="Calibri" panose="020F0502020204030204" pitchFamily="34" charset="0"/>
              </a:rPr>
              <a:t>Sukuk</a:t>
            </a:r>
            <a:r>
              <a:rPr lang="fr-FR" sz="2800" b="1" dirty="0">
                <a:solidFill>
                  <a:srgbClr val="FF0000"/>
                </a:solidFill>
                <a:latin typeface="Calibri" panose="020F0502020204030204" pitchFamily="34" charset="0"/>
                <a:ea typeface="Book Antiqua" panose="02040602050305030304" pitchFamily="18" charset="0"/>
                <a:cs typeface="Calibri" panose="020F0502020204030204" pitchFamily="34" charset="0"/>
              </a:rPr>
              <a:t> souverains</a:t>
            </a:r>
            <a:r>
              <a:rPr lang="fr-FR" sz="2800" dirty="0">
                <a:solidFill>
                  <a:srgbClr val="000000"/>
                </a:solidFill>
                <a:latin typeface="Calibri" panose="020F0502020204030204" pitchFamily="34" charset="0"/>
                <a:ea typeface="Book Antiqua" panose="02040602050305030304" pitchFamily="18" charset="0"/>
                <a:cs typeface="Calibri" panose="020F0502020204030204" pitchFamily="34" charset="0"/>
              </a:rPr>
              <a:t>, d’une échéance, minimale, de cinq (5) ans, émis au cours d’une période de (5) ans, à compter du </a:t>
            </a:r>
            <a:r>
              <a:rPr lang="fr-FR" sz="2800" b="1" dirty="0">
                <a:solidFill>
                  <a:srgbClr val="FF0000"/>
                </a:solidFill>
                <a:latin typeface="Calibri" panose="020F0502020204030204" pitchFamily="34" charset="0"/>
                <a:ea typeface="Book Antiqua" panose="02040602050305030304" pitchFamily="18" charset="0"/>
                <a:cs typeface="Calibri" panose="020F0502020204030204" pitchFamily="34" charset="0"/>
              </a:rPr>
              <a:t>1</a:t>
            </a:r>
            <a:r>
              <a:rPr lang="fr-FR" sz="2800" b="1" baseline="30000" dirty="0">
                <a:solidFill>
                  <a:srgbClr val="FF0000"/>
                </a:solidFill>
                <a:latin typeface="Calibri" panose="020F0502020204030204" pitchFamily="34" charset="0"/>
                <a:ea typeface="Book Antiqua" panose="02040602050305030304" pitchFamily="18" charset="0"/>
                <a:cs typeface="Calibri" panose="020F0502020204030204" pitchFamily="34" charset="0"/>
              </a:rPr>
              <a:t>er</a:t>
            </a:r>
            <a:r>
              <a:rPr lang="fr-FR" sz="2800" b="1" dirty="0">
                <a:solidFill>
                  <a:srgbClr val="FF0000"/>
                </a:solidFill>
                <a:latin typeface="Calibri" panose="020F0502020204030204" pitchFamily="34" charset="0"/>
                <a:ea typeface="Book Antiqua" panose="02040602050305030304" pitchFamily="18" charset="0"/>
                <a:cs typeface="Calibri" panose="020F0502020204030204" pitchFamily="34" charset="0"/>
              </a:rPr>
              <a:t> janvier 2025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4705604"/>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0788" y="169817"/>
            <a:ext cx="9940834" cy="6466114"/>
          </a:xfrm>
        </p:spPr>
        <p:txBody>
          <a:bodyPr>
            <a:normAutofit/>
          </a:bodyPr>
          <a:lstStyle/>
          <a:p>
            <a:pPr algn="just">
              <a:spcAft>
                <a:spcPts val="0"/>
              </a:spcAft>
            </a:pPr>
            <a:endParaRPr lang="fr-FR" b="1" dirty="0">
              <a:solidFill>
                <a:srgbClr val="000000"/>
              </a:solidFill>
              <a:ea typeface="Times New Roman" panose="02020603050405020304" pitchFamily="18" charset="0"/>
              <a:cs typeface="Calibri" panose="020F0502020204030204" pitchFamily="34" charset="0"/>
            </a:endParaRPr>
          </a:p>
          <a:p>
            <a:pPr algn="just">
              <a:spcAft>
                <a:spcPts val="0"/>
              </a:spcAft>
            </a:pPr>
            <a:endParaRPr lang="fr-FR" b="1" dirty="0" smtClean="0">
              <a:solidFill>
                <a:srgbClr val="000000"/>
              </a:solidFill>
              <a:ea typeface="Times New Roman" panose="02020603050405020304" pitchFamily="18" charset="0"/>
              <a:cs typeface="Calibri" panose="020F0502020204030204" pitchFamily="34" charset="0"/>
            </a:endParaRPr>
          </a:p>
          <a:p>
            <a:pPr algn="just">
              <a:spcAft>
                <a:spcPts val="0"/>
              </a:spcAft>
            </a:pPr>
            <a:endParaRPr lang="fr-FR" b="1" dirty="0">
              <a:solidFill>
                <a:srgbClr val="000000"/>
              </a:solidFill>
              <a:ea typeface="Times New Roman" panose="02020603050405020304" pitchFamily="18" charset="0"/>
              <a:cs typeface="Calibri" panose="020F0502020204030204" pitchFamily="34" charset="0"/>
            </a:endParaRPr>
          </a:p>
          <a:p>
            <a:pPr algn="just">
              <a:spcAft>
                <a:spcPts val="0"/>
              </a:spcAft>
            </a:pPr>
            <a:r>
              <a:rPr lang="fr-FR" b="1" dirty="0" smtClean="0">
                <a:solidFill>
                  <a:srgbClr val="000000"/>
                </a:solidFill>
                <a:ea typeface="Times New Roman" panose="02020603050405020304" pitchFamily="18" charset="0"/>
                <a:cs typeface="Calibri" panose="020F0502020204030204" pitchFamily="34" charset="0"/>
              </a:rPr>
              <a:t>-</a:t>
            </a:r>
            <a:r>
              <a:rPr lang="fr-FR" b="1" dirty="0">
                <a:solidFill>
                  <a:srgbClr val="000000"/>
                </a:solidFill>
                <a:ea typeface="Times New Roman" panose="02020603050405020304" pitchFamily="18" charset="0"/>
                <a:cs typeface="Calibri" panose="020F0502020204030204" pitchFamily="34" charset="0"/>
              </a:rPr>
              <a:t>Art de LF 2026 :</a:t>
            </a:r>
            <a:r>
              <a:rPr lang="fr-FR" dirty="0">
                <a:solidFill>
                  <a:srgbClr val="000000"/>
                </a:solidFill>
                <a:ea typeface="Times New Roman" panose="02020603050405020304" pitchFamily="18" charset="0"/>
                <a:cs typeface="Calibri" panose="020F0502020204030204" pitchFamily="34" charset="0"/>
              </a:rPr>
              <a:t> </a:t>
            </a:r>
            <a:r>
              <a:rPr lang="fr-FR" dirty="0" smtClean="0">
                <a:solidFill>
                  <a:srgbClr val="000000"/>
                </a:solidFill>
                <a:ea typeface="Times New Roman" panose="02020603050405020304" pitchFamily="18" charset="0"/>
                <a:cs typeface="Calibri" panose="020F0502020204030204" pitchFamily="34" charset="0"/>
              </a:rPr>
              <a:t>151</a:t>
            </a:r>
            <a:endParaRPr lang="fr-FR" dirty="0"/>
          </a:p>
          <a:p>
            <a:pPr algn="just">
              <a:spcAft>
                <a:spcPts val="0"/>
              </a:spcAft>
            </a:pPr>
            <a:r>
              <a:rPr lang="fr-FR" b="1" dirty="0">
                <a:solidFill>
                  <a:srgbClr val="000000"/>
                </a:solidFill>
                <a:ea typeface="Times New Roman" panose="02020603050405020304" pitchFamily="18" charset="0"/>
                <a:cs typeface="Calibri" panose="020F0502020204030204" pitchFamily="34" charset="0"/>
              </a:rPr>
              <a:t>-Art modifié :</a:t>
            </a:r>
            <a:r>
              <a:rPr lang="fr-FR" dirty="0">
                <a:solidFill>
                  <a:srgbClr val="000000"/>
                </a:solidFill>
                <a:ea typeface="Times New Roman" panose="02020603050405020304" pitchFamily="18" charset="0"/>
                <a:cs typeface="Calibri" panose="020F0502020204030204" pitchFamily="34" charset="0"/>
              </a:rPr>
              <a:t> /</a:t>
            </a:r>
            <a:endParaRPr lang="fr-FR" dirty="0"/>
          </a:p>
          <a:p>
            <a:pPr algn="just">
              <a:spcAft>
                <a:spcPts val="0"/>
              </a:spcAft>
            </a:pPr>
            <a:r>
              <a:rPr lang="fr-FR" b="1" dirty="0">
                <a:solidFill>
                  <a:srgbClr val="000000"/>
                </a:solidFill>
                <a:ea typeface="Times New Roman" panose="02020603050405020304" pitchFamily="18" charset="0"/>
                <a:cs typeface="Calibri" panose="020F0502020204030204" pitchFamily="34" charset="0"/>
              </a:rPr>
              <a:t>-Objet de la mesure :</a:t>
            </a:r>
            <a:r>
              <a:rPr lang="fr-FR" dirty="0">
                <a:solidFill>
                  <a:srgbClr val="000000"/>
                </a:solidFill>
                <a:ea typeface="Times New Roman" panose="02020603050405020304" pitchFamily="18" charset="0"/>
                <a:cs typeface="Calibri" panose="020F0502020204030204" pitchFamily="34" charset="0"/>
              </a:rPr>
              <a:t> émission de titres d’emprunt </a:t>
            </a:r>
            <a:endParaRPr lang="fr-FR" dirty="0"/>
          </a:p>
          <a:p>
            <a:pPr algn="just">
              <a:lnSpc>
                <a:spcPct val="107000"/>
              </a:lnSpc>
              <a:spcAft>
                <a:spcPts val="240"/>
              </a:spcAft>
            </a:pPr>
            <a:r>
              <a:rPr lang="fr-FR"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-Objectif de la mesure :</a:t>
            </a: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 diversification des modes de financement budgétaire </a:t>
            </a:r>
            <a:endParaRPr lang="fr-FR" sz="28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175"/>
              </a:spcAft>
              <a:buNone/>
            </a:pP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9271137"/>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0788" y="169817"/>
            <a:ext cx="9940834" cy="6466114"/>
          </a:xfrm>
        </p:spPr>
        <p:txBody>
          <a:bodyPr>
            <a:normAutofit/>
          </a:bodyPr>
          <a:lstStyle/>
          <a:p>
            <a:pPr marL="0" indent="0" algn="just">
              <a:lnSpc>
                <a:spcPct val="107000"/>
              </a:lnSpc>
              <a:spcAft>
                <a:spcPts val="175"/>
              </a:spcAft>
              <a:buNone/>
            </a:pPr>
            <a:endParaRPr lang="fr-FR" b="1" dirty="0">
              <a:solidFill>
                <a:srgbClr val="000000"/>
              </a:solidFill>
              <a:ea typeface="Calibri" panose="020F0502020204030204" pitchFamily="34" charset="0"/>
              <a:cs typeface="Calibri" panose="020F0502020204030204" pitchFamily="34" charset="0"/>
            </a:endParaRPr>
          </a:p>
          <a:p>
            <a:pPr marL="0" indent="0" algn="just">
              <a:lnSpc>
                <a:spcPct val="107000"/>
              </a:lnSpc>
              <a:spcAft>
                <a:spcPts val="175"/>
              </a:spcAft>
              <a:buNone/>
            </a:pPr>
            <a:endParaRPr lang="fr-FR" sz="2800" b="1"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7000"/>
              </a:lnSpc>
              <a:spcAft>
                <a:spcPts val="175"/>
              </a:spcAft>
              <a:buNone/>
            </a:pPr>
            <a:endParaRPr lang="fr-FR" sz="28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7000"/>
              </a:lnSpc>
              <a:spcAft>
                <a:spcPts val="175"/>
              </a:spcAft>
              <a:buNone/>
            </a:pPr>
            <a:endParaRPr lang="fr-FR" sz="2800" dirty="0">
              <a:latin typeface="Calibri" panose="020F0502020204030204" pitchFamily="34" charset="0"/>
              <a:ea typeface="Calibri" panose="020F0502020204030204" pitchFamily="34" charset="0"/>
              <a:cs typeface="Times New Roman" panose="02020603050405020304" pitchFamily="18" charset="0"/>
            </a:endParaRPr>
          </a:p>
          <a:p>
            <a:pPr marL="6350" indent="443230" algn="just">
              <a:lnSpc>
                <a:spcPct val="107000"/>
              </a:lnSpc>
              <a:spcAft>
                <a:spcPts val="175"/>
              </a:spcAft>
            </a:pP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Conformément aux dispositions de l’article 64 de la loi organique n°18-15 du 2 septembre 2018, modifiée et complétée, relative aux lois de finances, le </a:t>
            </a:r>
            <a:r>
              <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rPr>
              <a:t>Trésor public est autorisé à émettre des titres d’emprunt, destinés au paiement des dépenses publiques.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264164"/>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0788" y="169817"/>
            <a:ext cx="9940834" cy="6466114"/>
          </a:xfrm>
        </p:spPr>
        <p:txBody>
          <a:bodyPr>
            <a:normAutofit/>
          </a:bodyPr>
          <a:lstStyle/>
          <a:p>
            <a:pPr algn="just">
              <a:spcAft>
                <a:spcPts val="0"/>
              </a:spcAft>
            </a:pPr>
            <a:endParaRPr lang="fr-FR" b="1" dirty="0">
              <a:solidFill>
                <a:srgbClr val="000000"/>
              </a:solidFill>
              <a:ea typeface="Times New Roman" panose="02020603050405020304" pitchFamily="18" charset="0"/>
              <a:cs typeface="Calibri" panose="020F0502020204030204" pitchFamily="34" charset="0"/>
            </a:endParaRPr>
          </a:p>
          <a:p>
            <a:pPr algn="just">
              <a:spcAft>
                <a:spcPts val="0"/>
              </a:spcAft>
            </a:pPr>
            <a:endParaRPr lang="fr-FR" sz="2800" b="1" dirty="0" smtClean="0">
              <a:solidFill>
                <a:srgbClr val="000000"/>
              </a:solidFill>
              <a:ea typeface="Times New Roman" panose="02020603050405020304" pitchFamily="18" charset="0"/>
              <a:cs typeface="Calibri" panose="020F0502020204030204" pitchFamily="34" charset="0"/>
            </a:endParaRPr>
          </a:p>
          <a:p>
            <a:pPr algn="just">
              <a:spcAft>
                <a:spcPts val="0"/>
              </a:spcAft>
            </a:pPr>
            <a:endParaRPr lang="fr-FR" sz="2800" b="1" dirty="0">
              <a:solidFill>
                <a:srgbClr val="000000"/>
              </a:solidFill>
              <a:ea typeface="Times New Roman" panose="02020603050405020304" pitchFamily="18" charset="0"/>
              <a:cs typeface="Calibri" panose="020F0502020204030204" pitchFamily="34" charset="0"/>
            </a:endParaRPr>
          </a:p>
          <a:p>
            <a:pPr algn="just">
              <a:spcAft>
                <a:spcPts val="0"/>
              </a:spcAft>
            </a:pPr>
            <a:endParaRPr lang="fr-FR" sz="2800" b="1" dirty="0" smtClean="0">
              <a:solidFill>
                <a:srgbClr val="000000"/>
              </a:solidFill>
              <a:ea typeface="Times New Roman" panose="02020603050405020304" pitchFamily="18" charset="0"/>
              <a:cs typeface="Calibri" panose="020F0502020204030204" pitchFamily="34" charset="0"/>
            </a:endParaRPr>
          </a:p>
          <a:p>
            <a:pPr algn="just">
              <a:spcAft>
                <a:spcPts val="0"/>
              </a:spcAft>
            </a:pPr>
            <a:r>
              <a:rPr lang="fr-FR" sz="2800" b="1" dirty="0" smtClean="0">
                <a:solidFill>
                  <a:srgbClr val="000000"/>
                </a:solidFill>
                <a:ea typeface="Times New Roman" panose="02020603050405020304" pitchFamily="18" charset="0"/>
                <a:cs typeface="Calibri" panose="020F0502020204030204" pitchFamily="34" charset="0"/>
              </a:rPr>
              <a:t>-</a:t>
            </a:r>
            <a:r>
              <a:rPr lang="fr-FR" sz="2800" b="1" dirty="0">
                <a:solidFill>
                  <a:srgbClr val="000000"/>
                </a:solidFill>
                <a:ea typeface="Times New Roman" panose="02020603050405020304" pitchFamily="18" charset="0"/>
                <a:cs typeface="Calibri" panose="020F0502020204030204" pitchFamily="34" charset="0"/>
              </a:rPr>
              <a:t>Art de LF 2026 :</a:t>
            </a:r>
            <a:r>
              <a:rPr lang="fr-FR" sz="2800" dirty="0">
                <a:solidFill>
                  <a:srgbClr val="000000"/>
                </a:solidFill>
                <a:ea typeface="Times New Roman" panose="02020603050405020304" pitchFamily="18" charset="0"/>
                <a:cs typeface="Calibri" panose="020F0502020204030204" pitchFamily="34" charset="0"/>
              </a:rPr>
              <a:t> </a:t>
            </a:r>
            <a:r>
              <a:rPr lang="fr-FR" sz="2800" dirty="0" smtClean="0">
                <a:solidFill>
                  <a:srgbClr val="000000"/>
                </a:solidFill>
                <a:ea typeface="Times New Roman" panose="02020603050405020304" pitchFamily="18" charset="0"/>
                <a:cs typeface="Calibri" panose="020F0502020204030204" pitchFamily="34" charset="0"/>
              </a:rPr>
              <a:t>153</a:t>
            </a:r>
            <a:endParaRPr lang="fr-FR" sz="2800" dirty="0"/>
          </a:p>
          <a:p>
            <a:pPr algn="just">
              <a:spcAft>
                <a:spcPts val="0"/>
              </a:spcAft>
            </a:pPr>
            <a:r>
              <a:rPr lang="fr-FR" sz="2800" b="1" dirty="0">
                <a:solidFill>
                  <a:srgbClr val="000000"/>
                </a:solidFill>
                <a:ea typeface="Times New Roman" panose="02020603050405020304" pitchFamily="18" charset="0"/>
                <a:cs typeface="Calibri" panose="020F0502020204030204" pitchFamily="34" charset="0"/>
              </a:rPr>
              <a:t>-Art modifié :</a:t>
            </a:r>
            <a:r>
              <a:rPr lang="fr-FR" sz="2800" dirty="0">
                <a:solidFill>
                  <a:srgbClr val="000000"/>
                </a:solidFill>
                <a:ea typeface="Times New Roman" panose="02020603050405020304" pitchFamily="18" charset="0"/>
                <a:cs typeface="Calibri" panose="020F0502020204030204" pitchFamily="34" charset="0"/>
              </a:rPr>
              <a:t> /</a:t>
            </a:r>
            <a:endParaRPr lang="fr-FR" sz="2800" dirty="0"/>
          </a:p>
          <a:p>
            <a:pPr algn="just">
              <a:spcAft>
                <a:spcPts val="0"/>
              </a:spcAft>
            </a:pPr>
            <a:r>
              <a:rPr lang="fr-FR" sz="2800" b="1" dirty="0">
                <a:solidFill>
                  <a:srgbClr val="000000"/>
                </a:solidFill>
                <a:ea typeface="Times New Roman" panose="02020603050405020304" pitchFamily="18" charset="0"/>
                <a:cs typeface="Calibri" panose="020F0502020204030204" pitchFamily="34" charset="0"/>
              </a:rPr>
              <a:t>-Objet de la mesure :</a:t>
            </a:r>
            <a:r>
              <a:rPr lang="fr-FR" sz="2800" dirty="0">
                <a:solidFill>
                  <a:srgbClr val="000000"/>
                </a:solidFill>
                <a:ea typeface="Times New Roman" panose="02020603050405020304" pitchFamily="18" charset="0"/>
                <a:cs typeface="Calibri" panose="020F0502020204030204" pitchFamily="34" charset="0"/>
              </a:rPr>
              <a:t> contribution des EPE et EPIC au budget de l’Etat</a:t>
            </a:r>
            <a:endParaRPr lang="fr-FR" sz="2800" dirty="0"/>
          </a:p>
          <a:p>
            <a:pPr algn="just">
              <a:lnSpc>
                <a:spcPct val="107000"/>
              </a:lnSpc>
              <a:spcAft>
                <a:spcPts val="240"/>
              </a:spcAft>
            </a:pPr>
            <a:r>
              <a:rPr lang="fr-FR" sz="2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-Objectif de la mesure :</a:t>
            </a:r>
            <a:r>
              <a:rPr lang="fr-FR"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diversification des modes de financement budgétaire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3243620"/>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0788" y="169817"/>
            <a:ext cx="9940834" cy="6466114"/>
          </a:xfrm>
        </p:spPr>
        <p:txBody>
          <a:bodyPr>
            <a:normAutofit/>
          </a:bodyPr>
          <a:lstStyle/>
          <a:p>
            <a:pPr marL="124841" indent="0" algn="just">
              <a:spcAft>
                <a:spcPts val="0"/>
              </a:spcAft>
              <a:buNone/>
            </a:pPr>
            <a:r>
              <a:rPr lang="fr-FR" b="1" dirty="0">
                <a:solidFill>
                  <a:srgbClr val="FF0000"/>
                </a:solidFill>
                <a:ea typeface="Times New Roman" panose="02020603050405020304" pitchFamily="18" charset="0"/>
                <a:cs typeface="Calibri" panose="020F0502020204030204" pitchFamily="34" charset="0"/>
              </a:rPr>
              <a:t> </a:t>
            </a:r>
            <a:endParaRPr lang="fr-FR" dirty="0"/>
          </a:p>
          <a:p>
            <a:pPr marL="6350" indent="443230" algn="just">
              <a:lnSpc>
                <a:spcPct val="107000"/>
              </a:lnSpc>
              <a:spcAft>
                <a:spcPts val="175"/>
              </a:spcAft>
            </a:pPr>
            <a:r>
              <a:rPr lang="fr-FR" dirty="0">
                <a:latin typeface="Calibri" panose="020F0502020204030204" pitchFamily="34" charset="0"/>
                <a:ea typeface="Book Antiqua" panose="02040602050305030304" pitchFamily="18" charset="0"/>
                <a:cs typeface="Calibri" panose="020F0502020204030204" pitchFamily="34" charset="0"/>
              </a:rPr>
              <a:t>Les entreprises publiques </a:t>
            </a:r>
            <a:r>
              <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rPr>
              <a:t>EPE</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 dont le capital est détenu à 100 % par l’État, les établissements publics à caractère industriel et commercial </a:t>
            </a:r>
            <a:r>
              <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rPr>
              <a:t>EPIC</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 , ainsi que les établissements à caractère spécifique </a:t>
            </a:r>
            <a:r>
              <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rPr>
              <a:t>sont tenus de</a:t>
            </a:r>
            <a:r>
              <a:rPr lang="fr-FR" dirty="0">
                <a:solidFill>
                  <a:srgbClr val="FF0000"/>
                </a:solidFill>
                <a:latin typeface="Calibri" panose="020F0502020204030204" pitchFamily="34" charset="0"/>
                <a:ea typeface="Book Antiqua" panose="02040602050305030304" pitchFamily="18" charset="0"/>
                <a:cs typeface="Calibri" panose="020F0502020204030204" pitchFamily="34" charset="0"/>
              </a:rPr>
              <a:t> </a:t>
            </a:r>
            <a:r>
              <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rPr>
              <a:t>contribuer au budget de l’État</a:t>
            </a:r>
            <a:r>
              <a:rPr lang="fr-FR" dirty="0">
                <a:solidFill>
                  <a:srgbClr val="FF0000"/>
                </a:solidFill>
                <a:latin typeface="Calibri" panose="020F0502020204030204" pitchFamily="34" charset="0"/>
                <a:ea typeface="Book Antiqua" panose="02040602050305030304" pitchFamily="18" charset="0"/>
                <a:cs typeface="Calibri" panose="020F0502020204030204" pitchFamily="34" charset="0"/>
              </a:rPr>
              <a:t> </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par le versement d’une </a:t>
            </a:r>
            <a:r>
              <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rPr>
              <a:t>partie de leurs ressources financières</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 et ce, </a:t>
            </a:r>
            <a:r>
              <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rPr>
              <a:t>avant la détermination de leur résultat comptable. </a:t>
            </a:r>
            <a:endParaRPr lang="fr-FR" b="1" dirty="0" smtClean="0">
              <a:solidFill>
                <a:srgbClr val="FF0000"/>
              </a:solidFill>
              <a:latin typeface="Calibri" panose="020F0502020204030204" pitchFamily="34" charset="0"/>
              <a:ea typeface="Book Antiqua" panose="02040602050305030304" pitchFamily="18" charset="0"/>
              <a:cs typeface="Calibri" panose="020F0502020204030204" pitchFamily="34" charset="0"/>
            </a:endParaRPr>
          </a:p>
          <a:p>
            <a:pPr marL="6350" indent="443230" algn="just">
              <a:lnSpc>
                <a:spcPct val="107000"/>
              </a:lnSpc>
              <a:spcAft>
                <a:spcPts val="175"/>
              </a:spcAft>
            </a:pPr>
            <a:endParaRPr lang="fr-FR"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95"/>
              </a:spcAft>
            </a:pPr>
            <a:r>
              <a:rPr lang="fr-FR" b="1" dirty="0">
                <a:solidFill>
                  <a:srgbClr val="000000"/>
                </a:solidFill>
                <a:latin typeface="Calibri" panose="020F0502020204030204" pitchFamily="34" charset="0"/>
                <a:ea typeface="Book Antiqua" panose="02040602050305030304" pitchFamily="18" charset="0"/>
                <a:cs typeface="Calibri" panose="020F0502020204030204" pitchFamily="34" charset="0"/>
              </a:rPr>
              <a:t> NB : Les modalités d'application du présent article sont fixées par voie réglementaire. </a:t>
            </a:r>
            <a:endParaRPr lang="fr-FR" sz="2800" dirty="0">
              <a:latin typeface="Calibri" panose="020F0502020204030204" pitchFamily="34" charset="0"/>
              <a:ea typeface="Calibri" panose="020F0502020204030204" pitchFamily="34" charset="0"/>
              <a:cs typeface="Times New Roman" panose="02020603050405020304" pitchFamily="18" charset="0"/>
            </a:endParaRPr>
          </a:p>
          <a:p>
            <a:pPr marL="82296" indent="0" algn="just">
              <a:spcAft>
                <a:spcPts val="0"/>
              </a:spcAft>
              <a:buNone/>
            </a:pPr>
            <a:endParaRPr lang="fr-FR" dirty="0">
              <a:effectLst/>
            </a:endParaRPr>
          </a:p>
        </p:txBody>
      </p:sp>
    </p:spTree>
    <p:extLst>
      <p:ext uri="{BB962C8B-B14F-4D97-AF65-F5344CB8AC3E}">
        <p14:creationId xmlns:p14="http://schemas.microsoft.com/office/powerpoint/2010/main" val="1842637670"/>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0788" y="169817"/>
            <a:ext cx="9940834" cy="6466114"/>
          </a:xfrm>
        </p:spPr>
        <p:txBody>
          <a:bodyPr>
            <a:normAutofit/>
          </a:bodyPr>
          <a:lstStyle/>
          <a:p>
            <a:pPr marL="82296" indent="0" algn="just">
              <a:spcAft>
                <a:spcPts val="0"/>
              </a:spcAft>
              <a:buNone/>
            </a:pPr>
            <a:r>
              <a:rPr lang="fr-FR" b="1" dirty="0" smtClean="0">
                <a:solidFill>
                  <a:srgbClr val="000000"/>
                </a:solidFill>
                <a:ea typeface="Times New Roman" panose="02020603050405020304" pitchFamily="18" charset="0"/>
                <a:cs typeface="Calibri" panose="020F0502020204030204" pitchFamily="34" charset="0"/>
              </a:rPr>
              <a:t> </a:t>
            </a:r>
          </a:p>
          <a:p>
            <a:pPr algn="just">
              <a:spcAft>
                <a:spcPts val="0"/>
              </a:spcAft>
            </a:pPr>
            <a:endParaRPr lang="fr-FR" b="1" dirty="0">
              <a:solidFill>
                <a:srgbClr val="000000"/>
              </a:solidFill>
              <a:ea typeface="Times New Roman" panose="02020603050405020304" pitchFamily="18" charset="0"/>
              <a:cs typeface="Calibri" panose="020F0502020204030204" pitchFamily="34" charset="0"/>
            </a:endParaRPr>
          </a:p>
          <a:p>
            <a:pPr algn="just">
              <a:spcAft>
                <a:spcPts val="0"/>
              </a:spcAft>
            </a:pPr>
            <a:endParaRPr lang="fr-FR" b="1" dirty="0" smtClean="0">
              <a:solidFill>
                <a:srgbClr val="000000"/>
              </a:solidFill>
              <a:ea typeface="Times New Roman" panose="02020603050405020304" pitchFamily="18" charset="0"/>
              <a:cs typeface="Calibri" panose="020F0502020204030204" pitchFamily="34" charset="0"/>
            </a:endParaRPr>
          </a:p>
          <a:p>
            <a:pPr algn="just">
              <a:spcAft>
                <a:spcPts val="0"/>
              </a:spcAft>
            </a:pPr>
            <a:r>
              <a:rPr lang="fr-FR" b="1" dirty="0" smtClean="0">
                <a:solidFill>
                  <a:srgbClr val="000000"/>
                </a:solidFill>
                <a:ea typeface="Times New Roman" panose="02020603050405020304" pitchFamily="18" charset="0"/>
                <a:cs typeface="Calibri" panose="020F0502020204030204" pitchFamily="34" charset="0"/>
              </a:rPr>
              <a:t>-</a:t>
            </a:r>
            <a:r>
              <a:rPr lang="fr-FR" b="1" dirty="0">
                <a:solidFill>
                  <a:srgbClr val="000000"/>
                </a:solidFill>
                <a:ea typeface="Times New Roman" panose="02020603050405020304" pitchFamily="18" charset="0"/>
                <a:cs typeface="Calibri" panose="020F0502020204030204" pitchFamily="34" charset="0"/>
              </a:rPr>
              <a:t>Art de LF 2026 :</a:t>
            </a:r>
            <a:r>
              <a:rPr lang="fr-FR" dirty="0">
                <a:solidFill>
                  <a:srgbClr val="000000"/>
                </a:solidFill>
                <a:ea typeface="Times New Roman" panose="02020603050405020304" pitchFamily="18" charset="0"/>
                <a:cs typeface="Calibri" panose="020F0502020204030204" pitchFamily="34" charset="0"/>
              </a:rPr>
              <a:t> </a:t>
            </a:r>
            <a:r>
              <a:rPr lang="fr-FR" dirty="0" smtClean="0">
                <a:solidFill>
                  <a:srgbClr val="000000"/>
                </a:solidFill>
                <a:ea typeface="Times New Roman" panose="02020603050405020304" pitchFamily="18" charset="0"/>
                <a:cs typeface="Calibri" panose="020F0502020204030204" pitchFamily="34" charset="0"/>
              </a:rPr>
              <a:t>156</a:t>
            </a:r>
            <a:endParaRPr lang="fr-FR" dirty="0"/>
          </a:p>
          <a:p>
            <a:pPr algn="just">
              <a:spcAft>
                <a:spcPts val="0"/>
              </a:spcAft>
            </a:pPr>
            <a:r>
              <a:rPr lang="fr-FR" b="1" dirty="0">
                <a:solidFill>
                  <a:srgbClr val="000000"/>
                </a:solidFill>
                <a:ea typeface="Times New Roman" panose="02020603050405020304" pitchFamily="18" charset="0"/>
                <a:cs typeface="Calibri" panose="020F0502020204030204" pitchFamily="34" charset="0"/>
              </a:rPr>
              <a:t>-Art modifié :</a:t>
            </a:r>
            <a:r>
              <a:rPr lang="fr-FR" dirty="0">
                <a:solidFill>
                  <a:srgbClr val="000000"/>
                </a:solidFill>
                <a:ea typeface="Times New Roman" panose="02020603050405020304" pitchFamily="18" charset="0"/>
                <a:cs typeface="Calibri" panose="020F0502020204030204" pitchFamily="34" charset="0"/>
              </a:rPr>
              <a:t> 48 de la LMB n°23-09 </a:t>
            </a:r>
            <a:endParaRPr lang="fr-FR" dirty="0"/>
          </a:p>
          <a:p>
            <a:pPr algn="just">
              <a:spcAft>
                <a:spcPts val="0"/>
              </a:spcAft>
            </a:pPr>
            <a:r>
              <a:rPr lang="fr-FR" b="1" dirty="0">
                <a:solidFill>
                  <a:srgbClr val="000000"/>
                </a:solidFill>
                <a:ea typeface="Times New Roman" panose="02020603050405020304" pitchFamily="18" charset="0"/>
                <a:cs typeface="Calibri" panose="020F0502020204030204" pitchFamily="34" charset="0"/>
              </a:rPr>
              <a:t>-Objet de la mesure :</a:t>
            </a:r>
            <a:r>
              <a:rPr lang="fr-FR" dirty="0">
                <a:solidFill>
                  <a:srgbClr val="000000"/>
                </a:solidFill>
                <a:ea typeface="Times New Roman" panose="02020603050405020304" pitchFamily="18" charset="0"/>
                <a:cs typeface="Calibri" panose="020F0502020204030204" pitchFamily="34" charset="0"/>
              </a:rPr>
              <a:t> avance de la BA au TP </a:t>
            </a:r>
            <a:endParaRPr lang="fr-FR" dirty="0"/>
          </a:p>
          <a:p>
            <a:pPr algn="just">
              <a:lnSpc>
                <a:spcPct val="107000"/>
              </a:lnSpc>
              <a:spcAft>
                <a:spcPts val="240"/>
              </a:spcAft>
            </a:pPr>
            <a:r>
              <a:rPr lang="fr-FR"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-Objectif de la mesure :</a:t>
            </a: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 diversification des modes de financement budgétaire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3951804"/>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0788" y="169817"/>
            <a:ext cx="9940834" cy="6466114"/>
          </a:xfrm>
        </p:spPr>
        <p:txBody>
          <a:bodyPr>
            <a:normAutofit/>
          </a:bodyPr>
          <a:lstStyle/>
          <a:p>
            <a:pPr algn="just">
              <a:lnSpc>
                <a:spcPct val="107000"/>
              </a:lnSpc>
              <a:spcAft>
                <a:spcPts val="180"/>
              </a:spcAft>
            </a:pPr>
            <a:endParaRPr lang="fr-FR"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180"/>
              </a:spcAft>
            </a:pPr>
            <a:endParaRPr lang="fr-FR" sz="2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82296" indent="0" algn="just">
              <a:lnSpc>
                <a:spcPct val="107000"/>
              </a:lnSpc>
              <a:spcAft>
                <a:spcPts val="180"/>
              </a:spcAft>
              <a:buNone/>
            </a:pPr>
            <a:endParaRPr lang="fr-FR" sz="2800" dirty="0">
              <a:latin typeface="Calibri" panose="020F0502020204030204" pitchFamily="34" charset="0"/>
              <a:ea typeface="Calibri" panose="020F0502020204030204" pitchFamily="34" charset="0"/>
              <a:cs typeface="Times New Roman" panose="02020603050405020304" pitchFamily="18" charset="0"/>
            </a:endParaRPr>
          </a:p>
          <a:p>
            <a:pPr marL="6350" indent="443230" algn="just">
              <a:lnSpc>
                <a:spcPct val="107000"/>
              </a:lnSpc>
              <a:spcAft>
                <a:spcPts val="175"/>
              </a:spcAft>
            </a:pP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Sur une base contractuelle, et dans la limite d’un </a:t>
            </a:r>
            <a:r>
              <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rPr>
              <a:t>montant maximum égal à 20% des ressources budgétaires de l’État</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 constatées au cours du précédent exercice budgétaire, la </a:t>
            </a:r>
            <a:r>
              <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rPr>
              <a:t>Banque d’Algérie peut consentir au Trésor des avances</a:t>
            </a:r>
            <a:r>
              <a:rPr lang="fr-FR" dirty="0">
                <a:solidFill>
                  <a:srgbClr val="FF0000"/>
                </a:solidFill>
                <a:latin typeface="Calibri" panose="020F0502020204030204" pitchFamily="34" charset="0"/>
                <a:ea typeface="Book Antiqua" panose="02040602050305030304" pitchFamily="18" charset="0"/>
                <a:cs typeface="Calibri" panose="020F0502020204030204" pitchFamily="34" charset="0"/>
              </a:rPr>
              <a:t> </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en compte courant d’une durée d’un </a:t>
            </a:r>
            <a:r>
              <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rPr>
              <a:t>(1) an.</a:t>
            </a:r>
            <a:r>
              <a:rPr lang="fr-FR" dirty="0">
                <a:solidFill>
                  <a:srgbClr val="FF0000"/>
                </a:solidFill>
                <a:latin typeface="Calibri" panose="020F0502020204030204" pitchFamily="34" charset="0"/>
                <a:ea typeface="Book Antiqua" panose="02040602050305030304" pitchFamily="18" charset="0"/>
                <a:cs typeface="Calibri" panose="020F0502020204030204" pitchFamily="34" charset="0"/>
              </a:rPr>
              <a:t> </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Cette durée peut être </a:t>
            </a:r>
            <a:r>
              <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rPr>
              <a:t>prolongée d’un (1) an. </a:t>
            </a:r>
            <a:endParaRPr lang="fr-FR" sz="2800" dirty="0">
              <a:latin typeface="Calibri" panose="020F0502020204030204" pitchFamily="34" charset="0"/>
              <a:ea typeface="Calibri" panose="020F0502020204030204" pitchFamily="34" charset="0"/>
              <a:cs typeface="Times New Roman" panose="02020603050405020304" pitchFamily="18" charset="0"/>
            </a:endParaRPr>
          </a:p>
          <a:p>
            <a:pPr marL="82296" indent="0" algn="just">
              <a:lnSpc>
                <a:spcPct val="107000"/>
              </a:lnSpc>
              <a:spcAft>
                <a:spcPts val="195"/>
              </a:spcAft>
              <a:buNone/>
            </a:pP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33000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47528" y="188641"/>
            <a:ext cx="8208912" cy="576329"/>
          </a:xfrm>
        </p:spPr>
        <p:txBody>
          <a:bodyPr>
            <a:noAutofit/>
          </a:bodyPr>
          <a:lstStyle/>
          <a:p>
            <a:pPr algn="ctr"/>
            <a:r>
              <a:rPr lang="fr-FR" sz="2800" b="1" dirty="0"/>
              <a:t>Q- Indexation </a:t>
            </a:r>
            <a:r>
              <a:rPr lang="fr-FR" sz="2800" b="1" dirty="0">
                <a:latin typeface="Calibri" panose="020F0502020204030204" pitchFamily="34" charset="0"/>
                <a:ea typeface="Calibri" panose="020F0502020204030204" pitchFamily="34" charset="0"/>
                <a:cs typeface="Arial" panose="020B0604020202020204" pitchFamily="34" charset="0"/>
              </a:rPr>
              <a:t>SNMG ou SALAIRE DE REFERENCE ?</a:t>
            </a:r>
            <a:endParaRPr lang="fr-FR" sz="2800" dirty="0">
              <a:latin typeface="Calibri" panose="020F0502020204030204" pitchFamily="34" charset="0"/>
              <a:ea typeface="Calibri" panose="020F0502020204030204" pitchFamily="34" charset="0"/>
              <a:cs typeface="Arial" panose="020B0604020202020204" pitchFamily="34" charset="0"/>
            </a:endParaRPr>
          </a:p>
        </p:txBody>
      </p:sp>
      <p:sp>
        <p:nvSpPr>
          <p:cNvPr id="3" name="Espace réservé du contenu 2"/>
          <p:cNvSpPr>
            <a:spLocks noGrp="1"/>
          </p:cNvSpPr>
          <p:nvPr>
            <p:ph idx="1"/>
          </p:nvPr>
        </p:nvSpPr>
        <p:spPr>
          <a:xfrm>
            <a:off x="927279" y="764969"/>
            <a:ext cx="9561209" cy="6408712"/>
          </a:xfrm>
        </p:spPr>
        <p:txBody>
          <a:bodyPr>
            <a:noAutofit/>
          </a:bodyPr>
          <a:lstStyle/>
          <a:p>
            <a:pPr marL="0" indent="0">
              <a:buNone/>
            </a:pPr>
            <a:r>
              <a:rPr lang="fr-FR" sz="1050" b="1" dirty="0"/>
              <a:t>	</a:t>
            </a:r>
            <a:endParaRPr lang="fr-FR" sz="2800" b="1" dirty="0"/>
          </a:p>
          <a:p>
            <a:pPr>
              <a:lnSpc>
                <a:spcPct val="107000"/>
              </a:lnSpc>
              <a:spcAft>
                <a:spcPts val="600"/>
              </a:spcAft>
            </a:pPr>
            <a:r>
              <a:rPr lang="fr-FR" sz="2800" b="1" dirty="0">
                <a:latin typeface="Calibri" panose="020F0502020204030204" pitchFamily="34" charset="0"/>
                <a:ea typeface="Calibri" panose="020F0502020204030204" pitchFamily="34" charset="0"/>
                <a:cs typeface="Arial" panose="020B0604020202020204" pitchFamily="34" charset="0"/>
              </a:rPr>
              <a:t>-Art. 44. LFC 2020 </a:t>
            </a:r>
            <a:r>
              <a:rPr lang="fr-FR" sz="2800" dirty="0">
                <a:latin typeface="Calibri" panose="020F0502020204030204" pitchFamily="34" charset="0"/>
                <a:ea typeface="Calibri" panose="020F0502020204030204" pitchFamily="34" charset="0"/>
                <a:cs typeface="Arial" panose="020B0604020202020204" pitchFamily="34" charset="0"/>
              </a:rPr>
              <a:t>: </a:t>
            </a:r>
            <a:r>
              <a:rPr lang="fr-FR" sz="2800" b="1" dirty="0">
                <a:latin typeface="Calibri" panose="020F0502020204030204" pitchFamily="34" charset="0"/>
                <a:ea typeface="Calibri" panose="020F0502020204030204" pitchFamily="34" charset="0"/>
                <a:cs typeface="Arial" panose="020B0604020202020204" pitchFamily="34" charset="0"/>
              </a:rPr>
              <a:t>Les revenus indexés</a:t>
            </a:r>
            <a:r>
              <a:rPr lang="fr-FR" sz="2800" dirty="0">
                <a:latin typeface="Calibri" panose="020F0502020204030204" pitchFamily="34" charset="0"/>
                <a:ea typeface="Calibri" panose="020F0502020204030204" pitchFamily="34" charset="0"/>
                <a:cs typeface="Arial" panose="020B0604020202020204" pitchFamily="34" charset="0"/>
              </a:rPr>
              <a:t> au salaire national minimum garanti, à la date d’effet de la présente loi, </a:t>
            </a:r>
            <a:r>
              <a:rPr lang="fr-FR" sz="2800" b="1" dirty="0">
                <a:latin typeface="Calibri" panose="020F0502020204030204" pitchFamily="34" charset="0"/>
                <a:ea typeface="Calibri" panose="020F0502020204030204" pitchFamily="34" charset="0"/>
                <a:cs typeface="Arial" panose="020B0604020202020204" pitchFamily="34" charset="0"/>
              </a:rPr>
              <a:t>sont calculés sur la base d’un salaire de référence</a:t>
            </a:r>
            <a:r>
              <a:rPr lang="fr-FR" sz="2800" dirty="0">
                <a:latin typeface="Calibri" panose="020F0502020204030204" pitchFamily="34" charset="0"/>
                <a:ea typeface="Calibri" panose="020F0502020204030204" pitchFamily="34" charset="0"/>
                <a:cs typeface="Arial" panose="020B0604020202020204" pitchFamily="34" charset="0"/>
              </a:rPr>
              <a:t>. Le montant du salaire de référence </a:t>
            </a:r>
            <a:r>
              <a:rPr lang="fr-FR" sz="2800" b="1" dirty="0">
                <a:latin typeface="Calibri" panose="020F0502020204030204" pitchFamily="34" charset="0"/>
                <a:ea typeface="Calibri" panose="020F0502020204030204" pitchFamily="34" charset="0"/>
                <a:cs typeface="Arial" panose="020B0604020202020204" pitchFamily="34" charset="0"/>
              </a:rPr>
              <a:t>est fixé par voie réglementaire</a:t>
            </a:r>
            <a:r>
              <a:rPr lang="fr-FR" sz="2800" dirty="0">
                <a:latin typeface="Calibri" panose="020F0502020204030204" pitchFamily="34" charset="0"/>
                <a:ea typeface="Calibri" panose="020F0502020204030204" pitchFamily="34" charset="0"/>
                <a:cs typeface="Arial" panose="020B0604020202020204" pitchFamily="34" charset="0"/>
              </a:rPr>
              <a:t>. La présente mesure prend effet, à compter du </a:t>
            </a:r>
            <a:r>
              <a:rPr lang="fr-FR" sz="2800" b="1" dirty="0">
                <a:latin typeface="Calibri" panose="020F0502020204030204" pitchFamily="34" charset="0"/>
                <a:ea typeface="Calibri" panose="020F0502020204030204" pitchFamily="34" charset="0"/>
                <a:cs typeface="Arial" panose="020B0604020202020204" pitchFamily="34" charset="0"/>
              </a:rPr>
              <a:t>1er juin 2020.</a:t>
            </a:r>
            <a:endParaRPr lang="fr-FR" sz="28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fr-FR" sz="2800" dirty="0">
                <a:latin typeface="Calibri" panose="020F0502020204030204" pitchFamily="34" charset="0"/>
                <a:ea typeface="Calibri" panose="020F0502020204030204" pitchFamily="34" charset="0"/>
                <a:cs typeface="Arial" panose="020B0604020202020204" pitchFamily="34" charset="0"/>
              </a:rPr>
              <a:t>-</a:t>
            </a:r>
            <a:r>
              <a:rPr lang="fr-FR" sz="2800" b="1" dirty="0">
                <a:latin typeface="Calibri" panose="020F0502020204030204" pitchFamily="34" charset="0"/>
                <a:ea typeface="Calibri" panose="020F0502020204030204" pitchFamily="34" charset="0"/>
                <a:cs typeface="Arial" panose="020B0604020202020204" pitchFamily="34" charset="0"/>
              </a:rPr>
              <a:t>Art 02 -Décret exécutif n° 20-240</a:t>
            </a:r>
            <a:r>
              <a:rPr lang="fr-FR" sz="2800" dirty="0">
                <a:latin typeface="Calibri" panose="020F0502020204030204" pitchFamily="34" charset="0"/>
                <a:ea typeface="Calibri" panose="020F0502020204030204" pitchFamily="34" charset="0"/>
                <a:cs typeface="Arial" panose="020B0604020202020204" pitchFamily="34" charset="0"/>
              </a:rPr>
              <a:t> du 31 août 2020 fixant le montant du salaire de référence : — Le montant du </a:t>
            </a:r>
            <a:r>
              <a:rPr lang="fr-FR" sz="2800" b="1" dirty="0">
                <a:latin typeface="Calibri" panose="020F0502020204030204" pitchFamily="34" charset="0"/>
                <a:ea typeface="Calibri" panose="020F0502020204030204" pitchFamily="34" charset="0"/>
                <a:cs typeface="Arial" panose="020B0604020202020204" pitchFamily="34" charset="0"/>
              </a:rPr>
              <a:t>salaire de référence</a:t>
            </a:r>
            <a:r>
              <a:rPr lang="fr-FR" sz="2800" dirty="0">
                <a:latin typeface="Calibri" panose="020F0502020204030204" pitchFamily="34" charset="0"/>
                <a:ea typeface="Calibri" panose="020F0502020204030204" pitchFamily="34" charset="0"/>
                <a:cs typeface="Arial" panose="020B0604020202020204" pitchFamily="34" charset="0"/>
              </a:rPr>
              <a:t> est fixé à dix-huit mille dinars </a:t>
            </a:r>
            <a:r>
              <a:rPr lang="fr-FR" sz="2800" b="1" dirty="0">
                <a:latin typeface="Calibri" panose="020F0502020204030204" pitchFamily="34" charset="0"/>
                <a:ea typeface="Calibri" panose="020F0502020204030204" pitchFamily="34" charset="0"/>
                <a:cs typeface="Arial" panose="020B0604020202020204" pitchFamily="34" charset="0"/>
              </a:rPr>
              <a:t>(18.000 DA).</a:t>
            </a:r>
            <a:r>
              <a:rPr lang="fr-FR" sz="2800" dirty="0">
                <a:latin typeface="Calibri" panose="020F0502020204030204" pitchFamily="34" charset="0"/>
                <a:ea typeface="Calibri" panose="020F0502020204030204" pitchFamily="34" charset="0"/>
                <a:cs typeface="Arial" panose="020B0604020202020204" pitchFamily="34" charset="0"/>
              </a:rPr>
              <a:t> </a:t>
            </a:r>
          </a:p>
          <a:p>
            <a:pPr marL="0" indent="0">
              <a:lnSpc>
                <a:spcPct val="107000"/>
              </a:lnSpc>
              <a:spcAft>
                <a:spcPts val="600"/>
              </a:spcAft>
              <a:buNone/>
            </a:pPr>
            <a:r>
              <a:rPr lang="fr-FR" sz="2800" dirty="0" smtClean="0">
                <a:latin typeface="Calibri" panose="020F0502020204030204" pitchFamily="34" charset="0"/>
                <a:ea typeface="Calibri" panose="020F0502020204030204" pitchFamily="34" charset="0"/>
                <a:cs typeface="Arial" panose="020B0604020202020204" pitchFamily="34" charset="0"/>
              </a:rPr>
              <a:t>Art</a:t>
            </a:r>
            <a:r>
              <a:rPr lang="fr-FR" sz="2800" dirty="0">
                <a:latin typeface="Calibri" panose="020F0502020204030204" pitchFamily="34" charset="0"/>
                <a:ea typeface="Calibri" panose="020F0502020204030204" pitchFamily="34" charset="0"/>
                <a:cs typeface="Arial" panose="020B0604020202020204" pitchFamily="34" charset="0"/>
              </a:rPr>
              <a:t>. 3. — Les dispositions du présent décret prennent effet, à compter du </a:t>
            </a:r>
            <a:r>
              <a:rPr lang="fr-FR" sz="2800" b="1" dirty="0">
                <a:latin typeface="Calibri" panose="020F0502020204030204" pitchFamily="34" charset="0"/>
                <a:ea typeface="Calibri" panose="020F0502020204030204" pitchFamily="34" charset="0"/>
                <a:cs typeface="Arial" panose="020B0604020202020204" pitchFamily="34" charset="0"/>
              </a:rPr>
              <a:t>1er juin 2020.</a:t>
            </a:r>
            <a:endParaRPr lang="fr-FR" sz="28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fr-FR" sz="2000" dirty="0"/>
          </a:p>
        </p:txBody>
      </p:sp>
    </p:spTree>
    <p:extLst>
      <p:ext uri="{BB962C8B-B14F-4D97-AF65-F5344CB8AC3E}">
        <p14:creationId xmlns:p14="http://schemas.microsoft.com/office/powerpoint/2010/main" val="555216743"/>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0788" y="169817"/>
            <a:ext cx="9940834" cy="6466114"/>
          </a:xfrm>
        </p:spPr>
        <p:txBody>
          <a:bodyPr>
            <a:normAutofit/>
          </a:bodyPr>
          <a:lstStyle/>
          <a:p>
            <a:pPr marL="82296" indent="0" algn="just">
              <a:lnSpc>
                <a:spcPct val="107000"/>
              </a:lnSpc>
              <a:spcAft>
                <a:spcPts val="195"/>
              </a:spcAft>
              <a:buNone/>
            </a:pPr>
            <a:endParaRPr lang="fr-FR" dirty="0" smtClean="0">
              <a:solidFill>
                <a:srgbClr val="000000"/>
              </a:solidFill>
              <a:latin typeface="Calibri" panose="020F0502020204030204" pitchFamily="34" charset="0"/>
              <a:ea typeface="Book Antiqua" panose="02040602050305030304" pitchFamily="18" charset="0"/>
              <a:cs typeface="Calibri" panose="020F0502020204030204" pitchFamily="34" charset="0"/>
            </a:endParaRPr>
          </a:p>
          <a:p>
            <a:pPr marL="82296" indent="0" algn="just">
              <a:lnSpc>
                <a:spcPct val="107000"/>
              </a:lnSpc>
              <a:spcAft>
                <a:spcPts val="195"/>
              </a:spcAft>
              <a:buNone/>
            </a:pPr>
            <a:endPar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endParaRPr>
          </a:p>
          <a:p>
            <a:pPr marL="82296" indent="0" algn="just">
              <a:lnSpc>
                <a:spcPct val="107000"/>
              </a:lnSpc>
              <a:spcAft>
                <a:spcPts val="195"/>
              </a:spcAft>
              <a:buNone/>
            </a:pPr>
            <a:endParaRPr lang="fr-FR" dirty="0" smtClean="0">
              <a:solidFill>
                <a:srgbClr val="000000"/>
              </a:solidFill>
              <a:latin typeface="Calibri" panose="020F0502020204030204" pitchFamily="34" charset="0"/>
              <a:ea typeface="Book Antiqua" panose="02040602050305030304" pitchFamily="18" charset="0"/>
              <a:cs typeface="Calibri" panose="020F0502020204030204" pitchFamily="34" charset="0"/>
            </a:endParaRPr>
          </a:p>
          <a:p>
            <a:pPr marL="82296" indent="0" algn="just">
              <a:lnSpc>
                <a:spcPct val="107000"/>
              </a:lnSpc>
              <a:spcAft>
                <a:spcPts val="195"/>
              </a:spcAft>
              <a:buNone/>
            </a:pP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 </a:t>
            </a:r>
            <a:endParaRPr lang="fr-FR" sz="2800" dirty="0">
              <a:latin typeface="Calibri" panose="020F0502020204030204" pitchFamily="34" charset="0"/>
              <a:ea typeface="Calibri" panose="020F0502020204030204" pitchFamily="34" charset="0"/>
              <a:cs typeface="Times New Roman" panose="02020603050405020304" pitchFamily="18" charset="0"/>
            </a:endParaRPr>
          </a:p>
          <a:p>
            <a:pPr marL="6350" indent="173355" algn="just">
              <a:lnSpc>
                <a:spcPct val="107000"/>
              </a:lnSpc>
              <a:spcAft>
                <a:spcPts val="175"/>
              </a:spcAft>
            </a:pP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La </a:t>
            </a:r>
            <a:r>
              <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rPr>
              <a:t>Banque d’Algérie </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peut, en outre, consentir au </a:t>
            </a:r>
            <a:r>
              <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rPr>
              <a:t>Trésor une avance exceptionnelle</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 conformément aux conditions et modalités fixées par le Conseil monétaire et bancaire.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8730615"/>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0788" y="169817"/>
            <a:ext cx="9940834" cy="6466114"/>
          </a:xfrm>
        </p:spPr>
        <p:txBody>
          <a:bodyPr>
            <a:normAutofit/>
          </a:bodyPr>
          <a:lstStyle/>
          <a:p>
            <a:pPr marL="124841" indent="0" algn="just">
              <a:spcAft>
                <a:spcPts val="0"/>
              </a:spcAft>
              <a:buNone/>
            </a:pPr>
            <a:endParaRPr lang="fr-FR"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24841" indent="0" algn="just">
              <a:spcAft>
                <a:spcPts val="0"/>
              </a:spcAft>
              <a:buNone/>
            </a:pPr>
            <a:endParaRPr lang="fr-FR" sz="2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24841" indent="0" algn="just">
              <a:spcAft>
                <a:spcPts val="0"/>
              </a:spcAft>
              <a:buNone/>
            </a:pPr>
            <a:endParaRPr lang="fr-FR" sz="28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24841" indent="0" algn="just">
              <a:spcAft>
                <a:spcPts val="0"/>
              </a:spcAft>
              <a:buNone/>
            </a:pPr>
            <a:endParaRPr lang="fr-FR" sz="2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24841" indent="0" algn="just">
              <a:spcAft>
                <a:spcPts val="0"/>
              </a:spcAft>
              <a:buNone/>
            </a:pPr>
            <a:r>
              <a:rPr lang="fr-FR" sz="2800" dirty="0">
                <a:ea typeface="Times New Roman" panose="02020603050405020304" pitchFamily="18" charset="0"/>
                <a:cs typeface="Calibri" panose="020F0502020204030204" pitchFamily="34" charset="0"/>
              </a:rPr>
              <a:t> </a:t>
            </a:r>
            <a:endParaRPr lang="fr-FR" sz="2800" dirty="0"/>
          </a:p>
          <a:p>
            <a:pPr marL="0" lvl="0" indent="0" algn="ctr">
              <a:spcAft>
                <a:spcPts val="0"/>
              </a:spcAft>
              <a:buNone/>
            </a:pPr>
            <a:r>
              <a:rPr lang="fr-FR" sz="2800" b="1" dirty="0" smtClean="0">
                <a:solidFill>
                  <a:srgbClr val="000000"/>
                </a:solidFill>
                <a:ea typeface="Times New Roman" panose="02020603050405020304" pitchFamily="18" charset="0"/>
                <a:cs typeface="Calibri" panose="020F0502020204030204" pitchFamily="34" charset="0"/>
              </a:rPr>
              <a:t>XVII- Analyse </a:t>
            </a:r>
            <a:r>
              <a:rPr lang="fr-FR" sz="2800" b="1" dirty="0">
                <a:solidFill>
                  <a:srgbClr val="000000"/>
                </a:solidFill>
                <a:ea typeface="Times New Roman" panose="02020603050405020304" pitchFamily="18" charset="0"/>
                <a:cs typeface="Calibri" panose="020F0502020204030204" pitchFamily="34" charset="0"/>
              </a:rPr>
              <a:t>des dispositions douanières</a:t>
            </a:r>
            <a:endParaRPr lang="fr-FR" sz="2800" dirty="0">
              <a:effectLst/>
            </a:endParaRPr>
          </a:p>
        </p:txBody>
      </p:sp>
    </p:spTree>
    <p:extLst>
      <p:ext uri="{BB962C8B-B14F-4D97-AF65-F5344CB8AC3E}">
        <p14:creationId xmlns:p14="http://schemas.microsoft.com/office/powerpoint/2010/main" val="2238471087"/>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0788" y="169817"/>
            <a:ext cx="9940834" cy="6466114"/>
          </a:xfrm>
        </p:spPr>
        <p:txBody>
          <a:bodyPr>
            <a:normAutofit/>
          </a:bodyPr>
          <a:lstStyle/>
          <a:p>
            <a:pPr marL="124841" indent="0" algn="just">
              <a:spcAft>
                <a:spcPts val="0"/>
              </a:spcAft>
              <a:buNone/>
            </a:pPr>
            <a:endParaRPr lang="fr-FR"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24841" indent="0" algn="just">
              <a:spcAft>
                <a:spcPts val="0"/>
              </a:spcAft>
              <a:buNone/>
            </a:pPr>
            <a:endParaRPr lang="fr-FR" sz="2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24841" indent="0" algn="just">
              <a:spcAft>
                <a:spcPts val="0"/>
              </a:spcAft>
              <a:buNone/>
            </a:pPr>
            <a:endParaRPr lang="fr-FR" sz="28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24841" indent="0" algn="just">
              <a:spcAft>
                <a:spcPts val="0"/>
              </a:spcAft>
              <a:buNone/>
            </a:pPr>
            <a:endParaRPr lang="fr-FR" sz="2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24841" indent="0" algn="just">
              <a:spcAft>
                <a:spcPts val="0"/>
              </a:spcAft>
              <a:buNone/>
            </a:pPr>
            <a:r>
              <a:rPr lang="fr-FR" sz="2800" dirty="0">
                <a:ea typeface="Times New Roman" panose="02020603050405020304" pitchFamily="18" charset="0"/>
                <a:cs typeface="Calibri" panose="020F0502020204030204" pitchFamily="34" charset="0"/>
              </a:rPr>
              <a:t> </a:t>
            </a:r>
            <a:endParaRPr lang="fr-FR" sz="2800" dirty="0"/>
          </a:p>
          <a:p>
            <a:pPr marL="0" lvl="0" indent="0" algn="ctr">
              <a:spcAft>
                <a:spcPts val="0"/>
              </a:spcAft>
              <a:buNone/>
            </a:pPr>
            <a:r>
              <a:rPr lang="fr-FR" sz="2800" b="1" dirty="0" smtClean="0">
                <a:solidFill>
                  <a:srgbClr val="000000"/>
                </a:solidFill>
                <a:ea typeface="Times New Roman" panose="02020603050405020304" pitchFamily="18" charset="0"/>
                <a:cs typeface="Calibri" panose="020F0502020204030204" pitchFamily="34" charset="0"/>
              </a:rPr>
              <a:t>XVIII- </a:t>
            </a:r>
            <a:r>
              <a:rPr lang="fr-FR" sz="2800" b="1" dirty="0">
                <a:solidFill>
                  <a:srgbClr val="000000"/>
                </a:solidFill>
                <a:ea typeface="Times New Roman" panose="02020603050405020304" pitchFamily="18" charset="0"/>
                <a:cs typeface="Calibri" panose="020F0502020204030204" pitchFamily="34" charset="0"/>
              </a:rPr>
              <a:t>Analyse des dispositions domaniales</a:t>
            </a:r>
            <a:endParaRPr lang="fr-FR" sz="2800" dirty="0">
              <a:effectLst/>
            </a:endParaRPr>
          </a:p>
        </p:txBody>
      </p:sp>
    </p:spTree>
    <p:extLst>
      <p:ext uri="{BB962C8B-B14F-4D97-AF65-F5344CB8AC3E}">
        <p14:creationId xmlns:p14="http://schemas.microsoft.com/office/powerpoint/2010/main" val="2048531732"/>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0788" y="169817"/>
            <a:ext cx="9940834" cy="6466114"/>
          </a:xfrm>
        </p:spPr>
        <p:txBody>
          <a:bodyPr>
            <a:normAutofit/>
          </a:bodyPr>
          <a:lstStyle/>
          <a:p>
            <a:pPr marL="124841" indent="0" algn="just">
              <a:spcAft>
                <a:spcPts val="0"/>
              </a:spcAft>
              <a:buNone/>
            </a:pPr>
            <a:endParaRPr lang="fr-FR" dirty="0" smtClean="0">
              <a:solidFill>
                <a:srgbClr val="000000"/>
              </a:solidFill>
              <a:latin typeface="Calibri" panose="020F0502020204030204" pitchFamily="34" charset="0"/>
              <a:cs typeface="Calibri" panose="020F0502020204030204" pitchFamily="34" charset="0"/>
            </a:endParaRPr>
          </a:p>
          <a:p>
            <a:pPr marL="124841" indent="0" algn="just">
              <a:spcAft>
                <a:spcPts val="0"/>
              </a:spcAft>
              <a:buNone/>
            </a:pPr>
            <a:endParaRPr lang="fr-FR" sz="2800" dirty="0">
              <a:solidFill>
                <a:srgbClr val="000000"/>
              </a:solidFill>
              <a:latin typeface="Calibri" panose="020F0502020204030204" pitchFamily="34" charset="0"/>
              <a:cs typeface="Calibri" panose="020F0502020204030204" pitchFamily="34" charset="0"/>
            </a:endParaRPr>
          </a:p>
          <a:p>
            <a:pPr marL="124841" indent="0" algn="just">
              <a:spcAft>
                <a:spcPts val="0"/>
              </a:spcAft>
              <a:buNone/>
            </a:pPr>
            <a:endParaRPr lang="fr-FR" sz="2800" dirty="0" smtClean="0">
              <a:solidFill>
                <a:srgbClr val="000000"/>
              </a:solidFill>
              <a:latin typeface="Calibri" panose="020F0502020204030204" pitchFamily="34" charset="0"/>
              <a:cs typeface="Calibri" panose="020F0502020204030204" pitchFamily="34" charset="0"/>
            </a:endParaRPr>
          </a:p>
          <a:p>
            <a:pPr marL="124841" indent="0" algn="just">
              <a:spcAft>
                <a:spcPts val="0"/>
              </a:spcAft>
              <a:buNone/>
            </a:pPr>
            <a:endParaRPr lang="fr-FR" sz="2800" dirty="0">
              <a:solidFill>
                <a:srgbClr val="000000"/>
              </a:solidFill>
              <a:latin typeface="Calibri" panose="020F0502020204030204" pitchFamily="34" charset="0"/>
              <a:cs typeface="Calibri" panose="020F0502020204030204" pitchFamily="34" charset="0"/>
            </a:endParaRPr>
          </a:p>
          <a:p>
            <a:pPr marL="124841" indent="0" algn="just">
              <a:spcAft>
                <a:spcPts val="0"/>
              </a:spcAft>
              <a:buNone/>
            </a:pPr>
            <a:endParaRPr lang="fr-FR" sz="2800" dirty="0" smtClean="0"/>
          </a:p>
          <a:p>
            <a:pPr marL="408305" algn="ctr">
              <a:spcAft>
                <a:spcPts val="0"/>
              </a:spcAft>
            </a:pPr>
            <a:r>
              <a:rPr lang="fr-FR" sz="2800" b="1" dirty="0" smtClean="0">
                <a:solidFill>
                  <a:srgbClr val="000000"/>
                </a:solidFill>
                <a:ea typeface="Times New Roman" panose="02020603050405020304" pitchFamily="18" charset="0"/>
                <a:cs typeface="Calibri" panose="020F0502020204030204" pitchFamily="34" charset="0"/>
              </a:rPr>
              <a:t>XIX- Analyse </a:t>
            </a:r>
            <a:r>
              <a:rPr lang="fr-FR" sz="2800" b="1" dirty="0">
                <a:solidFill>
                  <a:srgbClr val="000000"/>
                </a:solidFill>
                <a:ea typeface="Times New Roman" panose="02020603050405020304" pitchFamily="18" charset="0"/>
                <a:cs typeface="Calibri" panose="020F0502020204030204" pitchFamily="34" charset="0"/>
              </a:rPr>
              <a:t>des </a:t>
            </a:r>
            <a:r>
              <a:rPr lang="fr-FR" sz="2800" b="1" dirty="0" smtClean="0">
                <a:solidFill>
                  <a:srgbClr val="000000"/>
                </a:solidFill>
                <a:ea typeface="Times New Roman" panose="02020603050405020304" pitchFamily="18" charset="0"/>
                <a:cs typeface="Calibri" panose="020F0502020204030204" pitchFamily="34" charset="0"/>
              </a:rPr>
              <a:t>dispositions </a:t>
            </a:r>
            <a:r>
              <a:rPr lang="fr-FR" sz="2800" b="1" dirty="0">
                <a:solidFill>
                  <a:srgbClr val="000000"/>
                </a:solidFill>
                <a:ea typeface="Times New Roman" panose="02020603050405020304" pitchFamily="18" charset="0"/>
                <a:cs typeface="Calibri" panose="020F0502020204030204" pitchFamily="34" charset="0"/>
              </a:rPr>
              <a:t>diverses</a:t>
            </a:r>
            <a:endParaRPr lang="fr-FR" sz="2800" dirty="0">
              <a:effectLst/>
            </a:endParaRPr>
          </a:p>
        </p:txBody>
      </p:sp>
    </p:spTree>
    <p:extLst>
      <p:ext uri="{BB962C8B-B14F-4D97-AF65-F5344CB8AC3E}">
        <p14:creationId xmlns:p14="http://schemas.microsoft.com/office/powerpoint/2010/main" val="3686680986"/>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0788" y="169817"/>
            <a:ext cx="9940834" cy="6466114"/>
          </a:xfrm>
        </p:spPr>
        <p:txBody>
          <a:bodyPr>
            <a:normAutofit/>
          </a:bodyPr>
          <a:lstStyle/>
          <a:p>
            <a:pPr marL="173736" indent="0">
              <a:lnSpc>
                <a:spcPct val="107000"/>
              </a:lnSpc>
              <a:spcAft>
                <a:spcPts val="800"/>
              </a:spcAft>
              <a:buNone/>
            </a:pPr>
            <a:endParaRPr lang="fr-FR" sz="2800"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r>
              <a:rPr lang="fr-FR" sz="2400" b="1" dirty="0" smtClean="0"/>
              <a:t>-</a:t>
            </a:r>
            <a:r>
              <a:rPr lang="fr-FR" sz="2400" b="1" dirty="0"/>
              <a:t>Art de LF 2026 :</a:t>
            </a:r>
            <a:r>
              <a:rPr lang="fr-FR" sz="2400" dirty="0"/>
              <a:t> </a:t>
            </a:r>
            <a:r>
              <a:rPr lang="fr-FR" sz="2400" dirty="0" smtClean="0"/>
              <a:t>135</a:t>
            </a:r>
            <a:endParaRPr lang="fr-FR" sz="2400" dirty="0"/>
          </a:p>
          <a:p>
            <a:r>
              <a:rPr lang="fr-FR" sz="2400" b="1" dirty="0"/>
              <a:t>-Art modifié </a:t>
            </a:r>
            <a:r>
              <a:rPr lang="fr-FR" sz="2400" b="1" dirty="0" smtClean="0"/>
              <a:t>: /</a:t>
            </a:r>
            <a:endParaRPr lang="fr-FR" sz="2400" dirty="0"/>
          </a:p>
          <a:p>
            <a:r>
              <a:rPr lang="fr-FR" sz="2400" b="1" dirty="0"/>
              <a:t>-Objet de la mesure :</a:t>
            </a:r>
            <a:r>
              <a:rPr lang="fr-FR" sz="2400" dirty="0"/>
              <a:t> avantages pour importation de bus </a:t>
            </a:r>
            <a:endParaRPr lang="fr-FR" sz="2400" dirty="0" smtClean="0"/>
          </a:p>
          <a:p>
            <a:r>
              <a:rPr lang="fr-FR" sz="2400" b="1" dirty="0" smtClean="0"/>
              <a:t>-</a:t>
            </a:r>
            <a:r>
              <a:rPr lang="fr-FR" sz="2400" b="1" dirty="0"/>
              <a:t>Objectif de la mesure :</a:t>
            </a:r>
            <a:r>
              <a:rPr lang="fr-FR" sz="2400" dirty="0"/>
              <a:t> </a:t>
            </a:r>
            <a:r>
              <a:rPr lang="fr-FR" sz="2400" dirty="0" smtClean="0"/>
              <a:t>renouvellement du parc routier, amélioration et sécurisation du transport public </a:t>
            </a:r>
          </a:p>
          <a:p>
            <a:endParaRPr lang="fr-FR" sz="2400" dirty="0" smtClean="0"/>
          </a:p>
          <a:p>
            <a:pPr marL="82296" indent="0">
              <a:buNone/>
            </a:pPr>
            <a:endParaRPr lang="fr-FR" sz="2400" dirty="0"/>
          </a:p>
          <a:p>
            <a:pPr marL="82296" indent="0">
              <a:buNone/>
            </a:pPr>
            <a:r>
              <a:rPr lang="fr-FR" sz="2400" dirty="0"/>
              <a:t>	</a:t>
            </a:r>
            <a:r>
              <a:rPr lang="fr-FR" sz="2400" dirty="0" smtClean="0"/>
              <a:t>Exonération </a:t>
            </a:r>
            <a:r>
              <a:rPr lang="fr-FR" sz="2400" dirty="0"/>
              <a:t>de tous les droits et taxes, des importations des véhicules automobiles pour le transport de dix personnes ou plus (bus), dans la limite de dix mille (10.000) unités</a:t>
            </a:r>
            <a:r>
              <a:rPr lang="fr-FR" sz="2400"/>
              <a:t>. </a:t>
            </a:r>
            <a:endParaRPr lang="fr-FR" sz="2400" dirty="0"/>
          </a:p>
          <a:p>
            <a:pPr marL="82296" indent="0">
              <a:buNone/>
            </a:pPr>
            <a:endParaRPr lang="fr-FR" sz="2400" dirty="0">
              <a:effectLst/>
            </a:endParaRPr>
          </a:p>
        </p:txBody>
      </p:sp>
    </p:spTree>
    <p:extLst>
      <p:ext uri="{BB962C8B-B14F-4D97-AF65-F5344CB8AC3E}">
        <p14:creationId xmlns:p14="http://schemas.microsoft.com/office/powerpoint/2010/main" val="2102602814"/>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0788" y="169817"/>
            <a:ext cx="9940834" cy="6466114"/>
          </a:xfrm>
        </p:spPr>
        <p:txBody>
          <a:bodyPr>
            <a:normAutofit/>
          </a:bodyPr>
          <a:lstStyle/>
          <a:p>
            <a:pPr marL="173736" indent="0">
              <a:lnSpc>
                <a:spcPct val="107000"/>
              </a:lnSpc>
              <a:spcAft>
                <a:spcPts val="800"/>
              </a:spcAft>
              <a:buNone/>
            </a:pPr>
            <a:endParaRPr lang="fr-FR" sz="2800"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r>
              <a:rPr lang="fr-FR" sz="2400" b="1" dirty="0" smtClean="0"/>
              <a:t>-</a:t>
            </a:r>
            <a:r>
              <a:rPr lang="fr-FR" sz="2400" b="1" dirty="0"/>
              <a:t>Art de LF 2026 :</a:t>
            </a:r>
            <a:r>
              <a:rPr lang="fr-FR" sz="2400" dirty="0"/>
              <a:t> </a:t>
            </a:r>
            <a:r>
              <a:rPr lang="fr-FR" sz="2400" dirty="0" smtClean="0"/>
              <a:t>149</a:t>
            </a:r>
            <a:endParaRPr lang="fr-FR" sz="2400" dirty="0"/>
          </a:p>
          <a:p>
            <a:r>
              <a:rPr lang="fr-FR" sz="2400" b="1" dirty="0"/>
              <a:t>-Art modifié :</a:t>
            </a:r>
            <a:r>
              <a:rPr lang="fr-FR" sz="2400" dirty="0"/>
              <a:t> 35 de la LFC 2022 </a:t>
            </a:r>
          </a:p>
          <a:p>
            <a:r>
              <a:rPr lang="fr-FR" sz="2400" b="1" dirty="0"/>
              <a:t>-Objet de la mesure :</a:t>
            </a:r>
            <a:r>
              <a:rPr lang="fr-FR" sz="2400" dirty="0"/>
              <a:t> prorogation du délai de cession des biens immobiliers OPGI</a:t>
            </a:r>
          </a:p>
          <a:p>
            <a:r>
              <a:rPr lang="fr-FR" sz="2400" b="1" dirty="0"/>
              <a:t>-Objectif de la mesure :</a:t>
            </a:r>
            <a:r>
              <a:rPr lang="fr-FR" sz="2400" dirty="0"/>
              <a:t> facilité de l’accès au logement </a:t>
            </a:r>
            <a:endParaRPr lang="fr-FR" sz="2400" dirty="0" smtClean="0"/>
          </a:p>
          <a:p>
            <a:endParaRPr lang="fr-FR" sz="2400" dirty="0" smtClean="0"/>
          </a:p>
          <a:p>
            <a:pPr marL="82296" indent="0">
              <a:buNone/>
            </a:pPr>
            <a:r>
              <a:rPr lang="fr-FR" sz="2400" dirty="0"/>
              <a:t>	</a:t>
            </a:r>
            <a:r>
              <a:rPr lang="fr-FR" sz="2400" dirty="0" smtClean="0"/>
              <a:t>Sur </a:t>
            </a:r>
            <a:r>
              <a:rPr lang="fr-FR" sz="2400" dirty="0"/>
              <a:t>le nombre des biens immobiliers cessibles estimé à 1 371 991 </a:t>
            </a:r>
            <a:endParaRPr lang="fr-FR" sz="2400" dirty="0" smtClean="0"/>
          </a:p>
          <a:p>
            <a:pPr marL="82296" indent="0">
              <a:buNone/>
            </a:pPr>
            <a:r>
              <a:rPr lang="fr-FR" sz="2400" dirty="0" smtClean="0"/>
              <a:t>(</a:t>
            </a:r>
            <a:r>
              <a:rPr lang="fr-FR" sz="2400" dirty="0"/>
              <a:t>1 316 774 logements et 55 217 locaux commerciaux), seules 188 224 demandes de cessions ont été enregistrées (16,34%). </a:t>
            </a:r>
          </a:p>
          <a:p>
            <a:r>
              <a:rPr lang="fr-FR" sz="2400" dirty="0"/>
              <a:t>La mesure prévoit la prorogation pour une durée d’un (1) an, </a:t>
            </a:r>
            <a:r>
              <a:rPr lang="fr-FR" sz="2400" b="1" dirty="0"/>
              <a:t>jusqu’au 31/12/2026</a:t>
            </a:r>
            <a:r>
              <a:rPr lang="fr-FR" sz="2400" dirty="0"/>
              <a:t>, du dispositif de cession des biens OPGI, à l’effet de permettre aux personnes intéressées d’introduire leurs demandes.</a:t>
            </a:r>
          </a:p>
        </p:txBody>
      </p:sp>
    </p:spTree>
    <p:extLst>
      <p:ext uri="{BB962C8B-B14F-4D97-AF65-F5344CB8AC3E}">
        <p14:creationId xmlns:p14="http://schemas.microsoft.com/office/powerpoint/2010/main" val="2500829386"/>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0788" y="169817"/>
            <a:ext cx="9940834" cy="6466114"/>
          </a:xfrm>
        </p:spPr>
        <p:txBody>
          <a:bodyPr>
            <a:normAutofit/>
          </a:bodyPr>
          <a:lstStyle/>
          <a:p>
            <a:pPr marL="173736" indent="0">
              <a:lnSpc>
                <a:spcPct val="107000"/>
              </a:lnSpc>
              <a:spcAft>
                <a:spcPts val="800"/>
              </a:spcAft>
              <a:buNone/>
            </a:pPr>
            <a:endParaRPr lang="fr-FR"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73736" indent="0">
              <a:lnSpc>
                <a:spcPct val="107000"/>
              </a:lnSpc>
              <a:spcAft>
                <a:spcPts val="800"/>
              </a:spcAft>
              <a:buNone/>
            </a:pPr>
            <a:endParaRPr lang="fr-FR" sz="2800"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r>
              <a:rPr lang="fr-FR" sz="2800" b="1" dirty="0" smtClean="0"/>
              <a:t>-</a:t>
            </a:r>
            <a:r>
              <a:rPr lang="fr-FR" sz="2800" b="1" dirty="0"/>
              <a:t>Art de LF 2026 :</a:t>
            </a:r>
            <a:r>
              <a:rPr lang="fr-FR" sz="2800" dirty="0"/>
              <a:t> </a:t>
            </a:r>
            <a:r>
              <a:rPr lang="fr-FR" sz="2800" dirty="0" smtClean="0"/>
              <a:t>150 </a:t>
            </a:r>
            <a:endParaRPr lang="fr-FR" sz="2800" dirty="0"/>
          </a:p>
          <a:p>
            <a:r>
              <a:rPr lang="fr-FR" sz="2800" b="1" dirty="0"/>
              <a:t>-Art modifié :</a:t>
            </a:r>
            <a:r>
              <a:rPr lang="fr-FR" sz="2800" dirty="0"/>
              <a:t> 34 LFC 2022</a:t>
            </a:r>
          </a:p>
          <a:p>
            <a:r>
              <a:rPr lang="fr-FR" sz="2800" b="1" dirty="0"/>
              <a:t>-Objet de la mesure :</a:t>
            </a:r>
            <a:r>
              <a:rPr lang="fr-FR" sz="2800" dirty="0"/>
              <a:t> dédouanement des navires de pêche</a:t>
            </a:r>
          </a:p>
          <a:p>
            <a:r>
              <a:rPr lang="fr-FR" sz="2800" b="1" dirty="0"/>
              <a:t>-Objectif de la mesure :</a:t>
            </a:r>
            <a:r>
              <a:rPr lang="fr-FR" sz="2800" dirty="0"/>
              <a:t> encouragement de l’investissement dans le secteur halieutique</a:t>
            </a:r>
          </a:p>
          <a:p>
            <a:pPr marL="82296" indent="0">
              <a:buNone/>
            </a:pPr>
            <a:r>
              <a:rPr lang="fr-FR" sz="2800" dirty="0" smtClean="0"/>
              <a:t>	La </a:t>
            </a:r>
            <a:r>
              <a:rPr lang="fr-FR" sz="2800" dirty="0"/>
              <a:t>mesure prévoit la révision à la hausse à quinze (15) ans, au lieu de cinq (5) ans, de l’exigence relative aux années d’exercice des navires de grande pêche et en haute mer, importé à l’état usagé. </a:t>
            </a:r>
          </a:p>
        </p:txBody>
      </p:sp>
    </p:spTree>
    <p:extLst>
      <p:ext uri="{BB962C8B-B14F-4D97-AF65-F5344CB8AC3E}">
        <p14:creationId xmlns:p14="http://schemas.microsoft.com/office/powerpoint/2010/main" val="3414803239"/>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0788" y="169817"/>
            <a:ext cx="9940834" cy="6466114"/>
          </a:xfrm>
        </p:spPr>
        <p:txBody>
          <a:bodyPr>
            <a:normAutofit fontScale="85000" lnSpcReduction="20000"/>
          </a:bodyPr>
          <a:lstStyle/>
          <a:p>
            <a:pPr marL="173736" indent="0">
              <a:lnSpc>
                <a:spcPct val="107000"/>
              </a:lnSpc>
              <a:spcAft>
                <a:spcPts val="800"/>
              </a:spcAft>
              <a:buNone/>
            </a:pPr>
            <a:endParaRPr lang="fr-FR"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r>
              <a:rPr lang="fr-FR" sz="2800" b="1" dirty="0"/>
              <a:t>-Art de LF 2026 :</a:t>
            </a:r>
            <a:r>
              <a:rPr lang="fr-FR" sz="2800" dirty="0"/>
              <a:t> </a:t>
            </a:r>
            <a:r>
              <a:rPr lang="fr-FR" sz="2800" dirty="0" smtClean="0"/>
              <a:t>154</a:t>
            </a:r>
            <a:endParaRPr lang="fr-FR" sz="2800" dirty="0"/>
          </a:p>
          <a:p>
            <a:r>
              <a:rPr lang="fr-FR" sz="2800" b="1" dirty="0"/>
              <a:t>-Art modifié :</a:t>
            </a:r>
            <a:r>
              <a:rPr lang="fr-FR" sz="2800" dirty="0"/>
              <a:t> /</a:t>
            </a:r>
          </a:p>
          <a:p>
            <a:r>
              <a:rPr lang="fr-FR" sz="2800" b="1" dirty="0"/>
              <a:t>-Objet de la mesure :</a:t>
            </a:r>
            <a:r>
              <a:rPr lang="fr-FR" sz="2800" dirty="0"/>
              <a:t> contrats d’assurance EPE et EPIC  </a:t>
            </a:r>
          </a:p>
          <a:p>
            <a:r>
              <a:rPr lang="fr-FR" sz="2800" b="1" dirty="0"/>
              <a:t>-Objectif de la mesure :</a:t>
            </a:r>
            <a:r>
              <a:rPr lang="fr-FR" sz="2800" dirty="0"/>
              <a:t> meilleure exploitation des capacités nationales d’assurance et réduction du recours à la réassurance internationale.</a:t>
            </a:r>
          </a:p>
          <a:p>
            <a:pPr marL="82296" indent="0">
              <a:buNone/>
            </a:pPr>
            <a:endParaRPr lang="fr-FR" sz="2800" dirty="0"/>
          </a:p>
          <a:p>
            <a:pPr marL="82296" indent="0">
              <a:buNone/>
            </a:pPr>
            <a:r>
              <a:rPr lang="fr-FR" sz="2800" dirty="0" smtClean="0"/>
              <a:t>	Les </a:t>
            </a:r>
            <a:r>
              <a:rPr lang="fr-FR" sz="2800" dirty="0"/>
              <a:t>entreprises publiques économiques </a:t>
            </a:r>
            <a:r>
              <a:rPr lang="fr-FR" sz="2800" b="1" dirty="0"/>
              <a:t>EPE</a:t>
            </a:r>
            <a:r>
              <a:rPr lang="fr-FR" sz="2800" dirty="0"/>
              <a:t>, ainsi que les établissements publics à caractère industriel et commercial </a:t>
            </a:r>
            <a:r>
              <a:rPr lang="fr-FR" sz="2800" b="1" dirty="0"/>
              <a:t>EPIC,</a:t>
            </a:r>
            <a:r>
              <a:rPr lang="fr-FR" sz="2800" dirty="0"/>
              <a:t> </a:t>
            </a:r>
            <a:r>
              <a:rPr lang="fr-FR" sz="2800" b="1" dirty="0"/>
              <a:t>sont tenues</a:t>
            </a:r>
            <a:r>
              <a:rPr lang="fr-FR" sz="2800" dirty="0"/>
              <a:t> </a:t>
            </a:r>
            <a:r>
              <a:rPr lang="fr-FR" sz="2800" b="1" dirty="0"/>
              <a:t>de souscrire</a:t>
            </a:r>
            <a:r>
              <a:rPr lang="fr-FR" sz="2800" dirty="0"/>
              <a:t> leurs contrats d’assurances obligatoires et facultatives dans le cadre d’une </a:t>
            </a:r>
            <a:r>
              <a:rPr lang="fr-FR" sz="2800" b="1" dirty="0"/>
              <a:t>coassurance</a:t>
            </a:r>
            <a:r>
              <a:rPr lang="fr-FR" sz="2800" dirty="0"/>
              <a:t> auprès de sociétés d’assurance agréées en Algérie.</a:t>
            </a:r>
            <a:r>
              <a:rPr lang="fr-FR" sz="2800" b="1" dirty="0"/>
              <a:t> </a:t>
            </a:r>
            <a:endParaRPr lang="fr-FR" sz="2800" dirty="0"/>
          </a:p>
          <a:p>
            <a:pPr marL="82296" indent="0">
              <a:buNone/>
            </a:pPr>
            <a:endParaRPr lang="fr-FR" sz="2800" dirty="0"/>
          </a:p>
          <a:p>
            <a:pPr marL="82296" indent="0">
              <a:buNone/>
            </a:pPr>
            <a:r>
              <a:rPr lang="fr-FR" sz="2800" b="1" dirty="0"/>
              <a:t>NB : Les conditions et modalités d’application des dispositions de cet article sont précisées par voie réglementaire.</a:t>
            </a:r>
            <a:r>
              <a:rPr lang="fr-FR" sz="2800" dirty="0"/>
              <a:t> </a:t>
            </a:r>
          </a:p>
          <a:p>
            <a:endParaRPr lang="fr-FR" sz="2800" dirty="0"/>
          </a:p>
          <a:p>
            <a:pPr marL="82296" indent="0">
              <a:buNone/>
            </a:pPr>
            <a:r>
              <a:rPr lang="fr-FR" sz="2800" b="1" dirty="0"/>
              <a:t>Q : définition de la coassurance ? </a:t>
            </a:r>
            <a:endParaRPr lang="fr-FR" sz="2800" dirty="0"/>
          </a:p>
        </p:txBody>
      </p:sp>
    </p:spTree>
    <p:extLst>
      <p:ext uri="{BB962C8B-B14F-4D97-AF65-F5344CB8AC3E}">
        <p14:creationId xmlns:p14="http://schemas.microsoft.com/office/powerpoint/2010/main" val="1823990849"/>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0788" y="169817"/>
            <a:ext cx="9940834" cy="6466114"/>
          </a:xfrm>
        </p:spPr>
        <p:txBody>
          <a:bodyPr>
            <a:normAutofit/>
          </a:bodyPr>
          <a:lstStyle/>
          <a:p>
            <a:r>
              <a:rPr lang="fr-FR" dirty="0"/>
              <a:t>La coassurance est définie comme « la participation de plusieurs assureurs à la couverture du même risque, dans le cadre d’un contrat d’assurance unique. La gestion et l’exécution du contrat d’assurance sont confiées à l’un des assureurs appelé apériteur et dûment mandaté par les autres assureurs participant avec lui à la couverture du risque ». </a:t>
            </a:r>
          </a:p>
          <a:p>
            <a:r>
              <a:rPr lang="fr-FR" dirty="0"/>
              <a:t> 	La coassurance permet, ainsi, une plus grande mobilisation des capacités de couverture des risques et limiter le recours à la réassurance internationale dont le paiement se fait en devise.</a:t>
            </a:r>
          </a:p>
        </p:txBody>
      </p:sp>
    </p:spTree>
    <p:extLst>
      <p:ext uri="{BB962C8B-B14F-4D97-AF65-F5344CB8AC3E}">
        <p14:creationId xmlns:p14="http://schemas.microsoft.com/office/powerpoint/2010/main" val="3483153839"/>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0788" y="169817"/>
            <a:ext cx="9940834" cy="6466114"/>
          </a:xfrm>
        </p:spPr>
        <p:txBody>
          <a:bodyPr>
            <a:normAutofit fontScale="92500" lnSpcReduction="20000"/>
          </a:bodyPr>
          <a:lstStyle/>
          <a:p>
            <a:r>
              <a:rPr lang="fr-FR" b="1" dirty="0"/>
              <a:t>-Art de LF 2026 :</a:t>
            </a:r>
            <a:r>
              <a:rPr lang="fr-FR" dirty="0"/>
              <a:t> </a:t>
            </a:r>
            <a:r>
              <a:rPr lang="fr-FR" dirty="0" smtClean="0"/>
              <a:t>164</a:t>
            </a:r>
            <a:endParaRPr lang="fr-FR" dirty="0"/>
          </a:p>
          <a:p>
            <a:r>
              <a:rPr lang="fr-FR" b="1" dirty="0"/>
              <a:t>-Art modifié :</a:t>
            </a:r>
            <a:r>
              <a:rPr lang="fr-FR" dirty="0"/>
              <a:t> 52 de la LFC 2020</a:t>
            </a:r>
          </a:p>
          <a:p>
            <a:r>
              <a:rPr lang="fr-FR" b="1" dirty="0"/>
              <a:t>-Objet de la mesure :</a:t>
            </a:r>
            <a:r>
              <a:rPr lang="fr-FR" dirty="0"/>
              <a:t> encadrement de la cession d’actions au profit des étrangers   </a:t>
            </a:r>
          </a:p>
          <a:p>
            <a:r>
              <a:rPr lang="fr-FR" b="1" dirty="0"/>
              <a:t>-Objectif de la mesure :</a:t>
            </a:r>
            <a:r>
              <a:rPr lang="fr-FR" dirty="0"/>
              <a:t> application du droit de préemption et encouragement de la production nationale des secteurs stratégiques</a:t>
            </a:r>
          </a:p>
          <a:p>
            <a:pPr marL="82296" indent="0">
              <a:buNone/>
            </a:pPr>
            <a:endParaRPr lang="fr-FR" b="1" dirty="0"/>
          </a:p>
          <a:p>
            <a:pPr marL="82296" indent="0">
              <a:buNone/>
            </a:pPr>
            <a:r>
              <a:rPr lang="fr-FR" b="1" dirty="0"/>
              <a:t>	</a:t>
            </a:r>
            <a:r>
              <a:rPr lang="fr-FR" dirty="0" smtClean="0"/>
              <a:t>Toute </a:t>
            </a:r>
            <a:r>
              <a:rPr lang="fr-FR" dirty="0"/>
              <a:t>cession d'actions ou de parts sociales, détenues dans le capital social d'une société de droit algérien, exerçant dans l'un des secteurs stratégiques, réalisée au profit de personnes physiques ou morales étrangères ou au profit d'une société de droit algérien dont le capital est détenu majoritairement par une personne étrangère, est subordonnée à l'autorisation préalable des services habilités.  </a:t>
            </a:r>
          </a:p>
        </p:txBody>
      </p:sp>
    </p:spTree>
    <p:extLst>
      <p:ext uri="{BB962C8B-B14F-4D97-AF65-F5344CB8AC3E}">
        <p14:creationId xmlns:p14="http://schemas.microsoft.com/office/powerpoint/2010/main" val="40433596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670304" y="2276872"/>
            <a:ext cx="10338816" cy="1872208"/>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a:noAutofit/>
          </a:bodyPr>
          <a:lstStyle/>
          <a:p>
            <a:pPr algn="ctr">
              <a:lnSpc>
                <a:spcPct val="150000"/>
              </a:lnSpc>
              <a:spcBef>
                <a:spcPct val="0"/>
              </a:spcBef>
              <a:defRPr/>
            </a:pPr>
            <a:r>
              <a:rPr lang="fr-FR" sz="3200" b="1" dirty="0" smtClean="0">
                <a:solidFill>
                  <a:srgbClr val="FF0000"/>
                </a:solidFill>
                <a:effectLst>
                  <a:outerShdw blurRad="50000" dist="30000" dir="5400000" algn="tl" rotWithShape="0">
                    <a:srgbClr val="000000">
                      <a:alpha val="30000"/>
                    </a:srgbClr>
                  </a:outerShdw>
                </a:effectLst>
                <a:latin typeface="Gill Sans MT"/>
              </a:rPr>
              <a:t>III- </a:t>
            </a:r>
            <a:r>
              <a:rPr lang="fr-FR" sz="3200" b="1" dirty="0">
                <a:solidFill>
                  <a:srgbClr val="FF0000"/>
                </a:solidFill>
                <a:effectLst>
                  <a:outerShdw blurRad="50000" dist="30000" dir="5400000" algn="tl" rotWithShape="0">
                    <a:srgbClr val="000000">
                      <a:alpha val="30000"/>
                    </a:srgbClr>
                  </a:outerShdw>
                </a:effectLst>
                <a:latin typeface="Gill Sans MT"/>
              </a:rPr>
              <a:t>P</a:t>
            </a:r>
            <a:r>
              <a:rPr lang="fr-FR" sz="3200" b="1" dirty="0" smtClean="0">
                <a:solidFill>
                  <a:srgbClr val="FF0000"/>
                </a:solidFill>
                <a:effectLst>
                  <a:outerShdw blurRad="50000" dist="30000" dir="5400000" algn="tl" rotWithShape="0">
                    <a:srgbClr val="000000">
                      <a:alpha val="30000"/>
                    </a:srgbClr>
                  </a:outerShdw>
                </a:effectLst>
                <a:latin typeface="Gill Sans MT"/>
              </a:rPr>
              <a:t>résentation générales des </a:t>
            </a:r>
          </a:p>
          <a:p>
            <a:pPr algn="ctr">
              <a:lnSpc>
                <a:spcPct val="150000"/>
              </a:lnSpc>
              <a:spcBef>
                <a:spcPct val="0"/>
              </a:spcBef>
              <a:defRPr/>
            </a:pPr>
            <a:r>
              <a:rPr lang="fr-FR" sz="3200" b="1" dirty="0" smtClean="0">
                <a:solidFill>
                  <a:srgbClr val="FF0000"/>
                </a:solidFill>
                <a:effectLst>
                  <a:outerShdw blurRad="50000" dist="30000" dir="5400000" algn="tl" rotWithShape="0">
                    <a:srgbClr val="000000">
                      <a:alpha val="30000"/>
                    </a:srgbClr>
                  </a:outerShdw>
                </a:effectLst>
                <a:latin typeface="Gill Sans MT"/>
              </a:rPr>
              <a:t>DISPOSITIONS LEGISLATIVES 2026</a:t>
            </a:r>
            <a:endParaRPr lang="fr-FR" sz="3200" b="1" dirty="0">
              <a:solidFill>
                <a:srgbClr val="FF0000"/>
              </a:solidFill>
              <a:effectLst>
                <a:outerShdw blurRad="50000" dist="30000" dir="5400000" algn="tl" rotWithShape="0">
                  <a:srgbClr val="000000">
                    <a:alpha val="30000"/>
                  </a:srgbClr>
                </a:outerShdw>
              </a:effectLst>
              <a:latin typeface="Gill Sans MT"/>
            </a:endParaRPr>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0788" y="169817"/>
            <a:ext cx="9940834" cy="6466114"/>
          </a:xfrm>
        </p:spPr>
        <p:txBody>
          <a:bodyPr>
            <a:normAutofit fontScale="92500"/>
          </a:bodyPr>
          <a:lstStyle/>
          <a:p>
            <a:r>
              <a:rPr lang="fr-FR" b="1" dirty="0"/>
              <a:t>-Art de LF 2026 :</a:t>
            </a:r>
            <a:r>
              <a:rPr lang="fr-FR" dirty="0"/>
              <a:t> </a:t>
            </a:r>
            <a:r>
              <a:rPr lang="fr-FR" dirty="0" smtClean="0"/>
              <a:t>165</a:t>
            </a:r>
            <a:endParaRPr lang="fr-FR" dirty="0"/>
          </a:p>
          <a:p>
            <a:r>
              <a:rPr lang="fr-FR" b="1" dirty="0"/>
              <a:t>-Art modifié :</a:t>
            </a:r>
            <a:r>
              <a:rPr lang="fr-FR" dirty="0"/>
              <a:t> </a:t>
            </a:r>
            <a:r>
              <a:rPr lang="fr-FR" dirty="0" smtClean="0"/>
              <a:t>94 </a:t>
            </a:r>
            <a:r>
              <a:rPr lang="fr-FR" dirty="0"/>
              <a:t>de la </a:t>
            </a:r>
            <a:r>
              <a:rPr lang="fr-FR" dirty="0" smtClean="0"/>
              <a:t>loi 08-15 du 20 juillet 2008</a:t>
            </a:r>
            <a:endParaRPr lang="fr-FR" dirty="0"/>
          </a:p>
          <a:p>
            <a:r>
              <a:rPr lang="fr-FR" b="1" dirty="0"/>
              <a:t>-Objet de la mesure :</a:t>
            </a:r>
            <a:r>
              <a:rPr lang="fr-FR" dirty="0"/>
              <a:t> </a:t>
            </a:r>
            <a:r>
              <a:rPr lang="fr-FR" dirty="0" smtClean="0"/>
              <a:t>prorogation de la mesure de mise en conformité des constructions</a:t>
            </a:r>
          </a:p>
          <a:p>
            <a:r>
              <a:rPr lang="fr-FR" b="1" dirty="0" smtClean="0"/>
              <a:t>-</a:t>
            </a:r>
            <a:r>
              <a:rPr lang="fr-FR" b="1" dirty="0"/>
              <a:t>Objectif de la mesure :</a:t>
            </a:r>
            <a:r>
              <a:rPr lang="fr-FR" dirty="0"/>
              <a:t> </a:t>
            </a:r>
            <a:r>
              <a:rPr lang="fr-FR" dirty="0" smtClean="0"/>
              <a:t> assainissement des dossiers et régularisation des biens immobiliers</a:t>
            </a:r>
          </a:p>
          <a:p>
            <a:pPr marL="82296" indent="0">
              <a:buNone/>
            </a:pPr>
            <a:endParaRPr lang="fr-FR" dirty="0"/>
          </a:p>
          <a:p>
            <a:pPr marL="82296" indent="0">
              <a:buNone/>
            </a:pPr>
            <a:r>
              <a:rPr lang="fr-FR" dirty="0" smtClean="0"/>
              <a:t>	Les </a:t>
            </a:r>
            <a:r>
              <a:rPr lang="fr-FR" dirty="0"/>
              <a:t>mesures de mise en conformité des constructions en vue de leur achèvement, telles qu'édictées par les dispositions de l’alinéa 1er de l'article 94 de la loi n° 08-15 du 17 </a:t>
            </a:r>
            <a:r>
              <a:rPr lang="fr-FR" dirty="0" err="1"/>
              <a:t>Rajab</a:t>
            </a:r>
            <a:r>
              <a:rPr lang="fr-FR" dirty="0"/>
              <a:t> 1429 correspondant au 20 juillet 2008 fixant les règles de mise en conformité des constructions et de leur achèvement, sont prolongées </a:t>
            </a:r>
            <a:r>
              <a:rPr lang="fr-FR" b="1" dirty="0">
                <a:solidFill>
                  <a:srgbClr val="FF0000"/>
                </a:solidFill>
              </a:rPr>
              <a:t>jusqu’au 31 décembre 2026</a:t>
            </a:r>
            <a:r>
              <a:rPr lang="fr-FR" b="1" dirty="0" smtClean="0">
                <a:solidFill>
                  <a:srgbClr val="FF0000"/>
                </a:solidFill>
              </a:rPr>
              <a:t>.</a:t>
            </a:r>
            <a:endParaRPr lang="fr-FR" b="1" dirty="0">
              <a:solidFill>
                <a:srgbClr val="FF0000"/>
              </a:solidFill>
            </a:endParaRPr>
          </a:p>
          <a:p>
            <a:pPr marL="82296" indent="0">
              <a:buNone/>
            </a:pPr>
            <a:endParaRPr lang="fr-FR" dirty="0"/>
          </a:p>
        </p:txBody>
      </p:sp>
    </p:spTree>
    <p:extLst>
      <p:ext uri="{BB962C8B-B14F-4D97-AF65-F5344CB8AC3E}">
        <p14:creationId xmlns:p14="http://schemas.microsoft.com/office/powerpoint/2010/main" val="2347219730"/>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p:cNvSpPr txBox="1"/>
          <p:nvPr/>
        </p:nvSpPr>
        <p:spPr>
          <a:xfrm>
            <a:off x="618187" y="231346"/>
            <a:ext cx="11088894" cy="74174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fr-FR" sz="4400" b="1" dirty="0" smtClean="0">
              <a:solidFill>
                <a:srgbClr val="00B050"/>
              </a:solidFill>
              <a:effectLst>
                <a:outerShdw blurRad="38100" dist="38100" dir="2700000" algn="tl">
                  <a:srgbClr val="000000">
                    <a:alpha val="43137"/>
                  </a:srgbClr>
                </a:outerShdw>
              </a:effectLst>
              <a:latin typeface="Book Antiqua" pitchFamily="18" charset="0"/>
            </a:endParaRPr>
          </a:p>
          <a:p>
            <a:pPr algn="ctr"/>
            <a:r>
              <a:rPr lang="fr-FR" sz="4400" b="1" dirty="0" smtClean="0">
                <a:solidFill>
                  <a:srgbClr val="00B050"/>
                </a:solidFill>
                <a:effectLst>
                  <a:outerShdw blurRad="38100" dist="38100" dir="2700000" algn="tl">
                    <a:srgbClr val="000000">
                      <a:alpha val="43137"/>
                    </a:srgbClr>
                  </a:outerShdw>
                </a:effectLst>
                <a:latin typeface="Book Antiqua" pitchFamily="18" charset="0"/>
              </a:rPr>
              <a:t>MERCI</a:t>
            </a:r>
            <a:endParaRPr lang="fr-FR" sz="4400" b="1" dirty="0" smtClean="0">
              <a:solidFill>
                <a:srgbClr val="FF0000"/>
              </a:solidFill>
              <a:effectLst>
                <a:outerShdw blurRad="38100" dist="38100" dir="2700000" algn="tl">
                  <a:srgbClr val="000000">
                    <a:alpha val="43137"/>
                  </a:srgbClr>
                </a:outerShdw>
              </a:effectLst>
              <a:latin typeface="Book Antiqua" pitchFamily="18" charset="0"/>
            </a:endParaRPr>
          </a:p>
          <a:p>
            <a:pPr algn="ctr"/>
            <a:r>
              <a:rPr lang="fr-FR" sz="4400" b="1" dirty="0">
                <a:solidFill>
                  <a:srgbClr val="0070C0"/>
                </a:solidFill>
                <a:effectLst>
                  <a:outerShdw blurRad="38100" dist="38100" dir="2700000" algn="tl">
                    <a:srgbClr val="000000">
                      <a:alpha val="43137"/>
                    </a:srgbClr>
                  </a:outerShdw>
                </a:effectLst>
                <a:latin typeface="Book Antiqua" pitchFamily="18" charset="0"/>
              </a:rPr>
              <a:t>P</a:t>
            </a:r>
            <a:r>
              <a:rPr lang="fr-FR" sz="4400" b="1" dirty="0" smtClean="0">
                <a:solidFill>
                  <a:srgbClr val="0070C0"/>
                </a:solidFill>
                <a:effectLst>
                  <a:outerShdw blurRad="38100" dist="38100" dir="2700000" algn="tl">
                    <a:srgbClr val="000000">
                      <a:alpha val="43137"/>
                    </a:srgbClr>
                  </a:outerShdw>
                </a:effectLst>
                <a:latin typeface="Book Antiqua" pitchFamily="18" charset="0"/>
              </a:rPr>
              <a:t>our votre </a:t>
            </a:r>
            <a:r>
              <a:rPr lang="fr-FR" sz="4400" b="1" dirty="0">
                <a:solidFill>
                  <a:srgbClr val="0070C0"/>
                </a:solidFill>
                <a:effectLst>
                  <a:outerShdw blurRad="38100" dist="38100" dir="2700000" algn="tl">
                    <a:srgbClr val="000000">
                      <a:alpha val="43137"/>
                    </a:srgbClr>
                  </a:outerShdw>
                </a:effectLst>
                <a:latin typeface="Book Antiqua" pitchFamily="18" charset="0"/>
              </a:rPr>
              <a:t>participation et </a:t>
            </a:r>
            <a:r>
              <a:rPr lang="fr-FR" sz="4400" b="1" dirty="0" smtClean="0">
                <a:solidFill>
                  <a:srgbClr val="0070C0"/>
                </a:solidFill>
                <a:effectLst>
                  <a:outerShdw blurRad="38100" dist="38100" dir="2700000" algn="tl">
                    <a:srgbClr val="000000">
                      <a:alpha val="43137"/>
                    </a:srgbClr>
                  </a:outerShdw>
                </a:effectLst>
                <a:latin typeface="Book Antiqua" pitchFamily="18" charset="0"/>
              </a:rPr>
              <a:t>interactivité</a:t>
            </a:r>
          </a:p>
          <a:p>
            <a:pPr algn="ctr"/>
            <a:r>
              <a:rPr lang="fr-FR" sz="4400" b="1" dirty="0" smtClean="0">
                <a:solidFill>
                  <a:srgbClr val="0070C0"/>
                </a:solidFill>
                <a:effectLst>
                  <a:outerShdw blurRad="38100" dist="38100" dir="2700000" algn="tl">
                    <a:srgbClr val="000000">
                      <a:alpha val="43137"/>
                    </a:srgbClr>
                  </a:outerShdw>
                </a:effectLst>
                <a:latin typeface="Book Antiqua" pitchFamily="18" charset="0"/>
              </a:rPr>
              <a:t>Bonne réussite socio-professionnelle</a:t>
            </a:r>
          </a:p>
          <a:p>
            <a:pPr algn="ctr"/>
            <a:endParaRPr lang="fr-FR" sz="4400" b="1" dirty="0" smtClean="0">
              <a:solidFill>
                <a:srgbClr val="0070C0"/>
              </a:solidFill>
              <a:effectLst>
                <a:outerShdw blurRad="38100" dist="38100" dir="2700000" algn="tl">
                  <a:srgbClr val="000000">
                    <a:alpha val="43137"/>
                  </a:srgbClr>
                </a:outerShdw>
              </a:effectLst>
              <a:latin typeface="Book Antiqua" pitchFamily="18" charset="0"/>
            </a:endParaRPr>
          </a:p>
          <a:p>
            <a:pPr algn="ctr"/>
            <a:r>
              <a:rPr lang="fr-FR" sz="4400" b="1" dirty="0" smtClean="0">
                <a:solidFill>
                  <a:srgbClr val="FFC000"/>
                </a:solidFill>
                <a:effectLst>
                  <a:outerShdw blurRad="38100" dist="38100" dir="2700000" algn="tl">
                    <a:srgbClr val="000000">
                      <a:alpha val="43137"/>
                    </a:srgbClr>
                  </a:outerShdw>
                </a:effectLst>
                <a:latin typeface="Book Antiqua" pitchFamily="18" charset="0"/>
              </a:rPr>
              <a:t>*MEILLEURS VŒUX  2026*</a:t>
            </a:r>
          </a:p>
          <a:p>
            <a:pPr algn="ctr"/>
            <a:endParaRPr lang="fr-FR" sz="4400" b="1" dirty="0" smtClean="0">
              <a:solidFill>
                <a:srgbClr val="FFC000"/>
              </a:solidFill>
              <a:effectLst>
                <a:outerShdw blurRad="38100" dist="38100" dir="2700000" algn="tl">
                  <a:srgbClr val="000000">
                    <a:alpha val="43137"/>
                  </a:srgbClr>
                </a:outerShdw>
              </a:effectLst>
              <a:latin typeface="Book Antiqua" pitchFamily="18" charset="0"/>
            </a:endParaRPr>
          </a:p>
          <a:p>
            <a:pPr algn="ctr"/>
            <a:r>
              <a:rPr lang="fr-FR" sz="4400" b="1" dirty="0" smtClean="0">
                <a:solidFill>
                  <a:schemeClr val="tx1"/>
                </a:solidFill>
                <a:effectLst>
                  <a:outerShdw blurRad="38100" dist="38100" dir="2700000" algn="tl">
                    <a:srgbClr val="000000">
                      <a:alpha val="43137"/>
                    </a:srgbClr>
                  </a:outerShdw>
                </a:effectLst>
                <a:latin typeface="Book Antiqua" pitchFamily="18" charset="0"/>
              </a:rPr>
              <a:t>Email: skaciaissa@gmail.com</a:t>
            </a:r>
          </a:p>
          <a:p>
            <a:pPr algn="ctr"/>
            <a:endParaRPr lang="fr-FR" sz="4400" b="1" dirty="0" smtClean="0">
              <a:solidFill>
                <a:schemeClr val="tx1"/>
              </a:solidFill>
              <a:effectLst>
                <a:outerShdw blurRad="38100" dist="38100" dir="2700000" algn="tl">
                  <a:srgbClr val="000000">
                    <a:alpha val="43137"/>
                  </a:srgbClr>
                </a:outerShdw>
              </a:effectLst>
              <a:latin typeface="Book Antiqua" pitchFamily="18" charset="0"/>
            </a:endParaRPr>
          </a:p>
          <a:p>
            <a:pPr algn="ctr"/>
            <a:endParaRPr lang="fr-FR" sz="4400" b="1" dirty="0">
              <a:solidFill>
                <a:prstClr val="black"/>
              </a:solidFill>
              <a:effectLst>
                <a:outerShdw blurRad="38100" dist="38100" dir="2700000" algn="tl">
                  <a:srgbClr val="000000">
                    <a:alpha val="43137"/>
                  </a:srgbClr>
                </a:outerShdw>
              </a:effectLst>
              <a:latin typeface="Book Antiqua" pitchFamily="18" charset="0"/>
            </a:endParaRPr>
          </a:p>
          <a:p>
            <a:pPr algn="ctr"/>
            <a:endParaRPr lang="fr-FR" sz="3600" b="1" dirty="0">
              <a:solidFill>
                <a:prstClr val="black"/>
              </a:solidFill>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val="321342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u numéro de diapositive 5"/>
          <p:cNvSpPr>
            <a:spLocks noGrp="1"/>
          </p:cNvSpPr>
          <p:nvPr>
            <p:ph type="sldNum" sz="quarter" idx="12"/>
          </p:nvPr>
        </p:nvSpPr>
        <p:spPr>
          <a:xfrm>
            <a:off x="9912425" y="6309321"/>
            <a:ext cx="480913" cy="272653"/>
          </a:xfrm>
          <a:noFill/>
        </p:spPr>
        <p:txBody>
          <a:bodyPr/>
          <a:lstStyle/>
          <a:p>
            <a:fld id="{95E510F3-01DC-4C2C-82A8-B5EB4A2CDA16}" type="slidenum">
              <a:rPr lang="es-ES" altLang="fr-FR">
                <a:solidFill>
                  <a:srgbClr val="E7DEC9">
                    <a:shade val="50000"/>
                    <a:satMod val="200000"/>
                  </a:srgbClr>
                </a:solidFill>
                <a:latin typeface="Gill Sans MT"/>
              </a:rPr>
              <a:pPr/>
              <a:t>24</a:t>
            </a:fld>
            <a:endParaRPr lang="es-ES" altLang="fr-FR" dirty="0">
              <a:solidFill>
                <a:srgbClr val="E7DEC9">
                  <a:shade val="50000"/>
                  <a:satMod val="200000"/>
                </a:srgbClr>
              </a:solidFill>
              <a:latin typeface="Gill Sans MT"/>
            </a:endParaRPr>
          </a:p>
        </p:txBody>
      </p:sp>
      <p:sp>
        <p:nvSpPr>
          <p:cNvPr id="4101" name="Rectangle 5"/>
          <p:cNvSpPr>
            <a:spLocks noChangeArrowheads="1"/>
          </p:cNvSpPr>
          <p:nvPr/>
        </p:nvSpPr>
        <p:spPr bwMode="auto">
          <a:xfrm>
            <a:off x="1214846" y="2627799"/>
            <a:ext cx="4287035" cy="120032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fr-FR" altLang="fr-FR" sz="2400" b="1" dirty="0">
                <a:solidFill>
                  <a:srgbClr val="FEB80A">
                    <a:lumMod val="50000"/>
                  </a:srgbClr>
                </a:solidFill>
                <a:latin typeface="Gill Sans MT"/>
              </a:rPr>
              <a:t>LF </a:t>
            </a:r>
            <a:r>
              <a:rPr lang="fr-FR" altLang="fr-FR" sz="2400" b="1" dirty="0" smtClean="0">
                <a:solidFill>
                  <a:srgbClr val="FEB80A">
                    <a:lumMod val="50000"/>
                  </a:srgbClr>
                </a:solidFill>
                <a:latin typeface="Gill Sans MT"/>
              </a:rPr>
              <a:t>2026</a:t>
            </a:r>
            <a:endParaRPr lang="fr-FR" altLang="fr-FR" sz="2400" b="1" dirty="0">
              <a:solidFill>
                <a:srgbClr val="FEB80A">
                  <a:lumMod val="50000"/>
                </a:srgbClr>
              </a:solidFill>
              <a:latin typeface="Gill Sans MT"/>
            </a:endParaRPr>
          </a:p>
          <a:p>
            <a:pPr algn="ctr">
              <a:defRPr/>
            </a:pPr>
            <a:r>
              <a:rPr lang="fr-FR" sz="2400" b="1" dirty="0">
                <a:solidFill>
                  <a:srgbClr val="FEB80A">
                    <a:lumMod val="50000"/>
                  </a:srgbClr>
                </a:solidFill>
                <a:latin typeface="Calibri" pitchFamily="34" charset="0"/>
                <a:ea typeface="Calibri" pitchFamily="34" charset="0"/>
              </a:rPr>
              <a:t>Comporte </a:t>
            </a:r>
            <a:r>
              <a:rPr lang="fr-FR" sz="2400" b="1" dirty="0" smtClean="0">
                <a:solidFill>
                  <a:srgbClr val="FF0000"/>
                </a:solidFill>
                <a:latin typeface="Calibri" pitchFamily="34" charset="0"/>
                <a:ea typeface="Calibri" pitchFamily="34" charset="0"/>
              </a:rPr>
              <a:t>176 </a:t>
            </a:r>
            <a:r>
              <a:rPr lang="fr-FR" sz="2400" b="1" dirty="0" smtClean="0">
                <a:solidFill>
                  <a:srgbClr val="FEB80A">
                    <a:lumMod val="50000"/>
                  </a:srgbClr>
                </a:solidFill>
                <a:latin typeface="Calibri" pitchFamily="34" charset="0"/>
                <a:ea typeface="Calibri" pitchFamily="34" charset="0"/>
              </a:rPr>
              <a:t>articles</a:t>
            </a:r>
          </a:p>
          <a:p>
            <a:pPr algn="ctr">
              <a:defRPr/>
            </a:pPr>
            <a:r>
              <a:rPr lang="fr-FR" sz="2400" b="1" dirty="0" smtClean="0">
                <a:solidFill>
                  <a:srgbClr val="0070C0"/>
                </a:solidFill>
                <a:latin typeface="Calibri" pitchFamily="34" charset="0"/>
                <a:ea typeface="Calibri" pitchFamily="34" charset="0"/>
              </a:rPr>
              <a:t>Mesures fiscales: 117/176 = 67%</a:t>
            </a:r>
            <a:endParaRPr lang="fr-FR" sz="2400" b="1" dirty="0">
              <a:solidFill>
                <a:srgbClr val="0070C0"/>
              </a:solidFill>
              <a:latin typeface="Calibri" pitchFamily="34" charset="0"/>
              <a:ea typeface="Calibri" pitchFamily="34" charset="0"/>
            </a:endParaRPr>
          </a:p>
        </p:txBody>
      </p:sp>
      <p:sp>
        <p:nvSpPr>
          <p:cNvPr id="4" name="Rectangle 3"/>
          <p:cNvSpPr/>
          <p:nvPr/>
        </p:nvSpPr>
        <p:spPr>
          <a:xfrm>
            <a:off x="7104113" y="3356993"/>
            <a:ext cx="3078137" cy="720079"/>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fr-FR" sz="1600" b="1" dirty="0">
                <a:solidFill>
                  <a:prstClr val="black"/>
                </a:solidFill>
                <a:latin typeface="Gill Sans MT"/>
              </a:rPr>
              <a:t>Dispositions domaniales </a:t>
            </a:r>
          </a:p>
          <a:p>
            <a:pPr algn="ctr">
              <a:defRPr/>
            </a:pPr>
            <a:r>
              <a:rPr lang="fr-FR" sz="1600" b="1" dirty="0" smtClean="0">
                <a:solidFill>
                  <a:srgbClr val="FF0000"/>
                </a:solidFill>
                <a:latin typeface="Gill Sans MT"/>
              </a:rPr>
              <a:t>05 art (144 à 148)</a:t>
            </a:r>
            <a:endParaRPr lang="fr-FR" sz="1600" b="1" dirty="0">
              <a:solidFill>
                <a:srgbClr val="FF0000"/>
              </a:solidFill>
              <a:latin typeface="Gill Sans MT"/>
            </a:endParaRPr>
          </a:p>
        </p:txBody>
      </p:sp>
      <p:sp>
        <p:nvSpPr>
          <p:cNvPr id="5" name="Rectangle 4"/>
          <p:cNvSpPr/>
          <p:nvPr/>
        </p:nvSpPr>
        <p:spPr>
          <a:xfrm>
            <a:off x="7104112" y="1844824"/>
            <a:ext cx="3096344" cy="66613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fr-FR" sz="1600" b="1" dirty="0">
                <a:solidFill>
                  <a:prstClr val="black"/>
                </a:solidFill>
                <a:latin typeface="Gill Sans MT"/>
              </a:rPr>
              <a:t>Dispositions fiscales diverses </a:t>
            </a:r>
          </a:p>
          <a:p>
            <a:pPr algn="ctr">
              <a:defRPr/>
            </a:pPr>
            <a:r>
              <a:rPr lang="fr-FR" sz="1600" b="1" dirty="0" smtClean="0">
                <a:solidFill>
                  <a:srgbClr val="FF0000"/>
                </a:solidFill>
                <a:latin typeface="Gill Sans MT"/>
              </a:rPr>
              <a:t>31 art </a:t>
            </a:r>
            <a:r>
              <a:rPr lang="fr-FR" sz="1600" b="1" dirty="0">
                <a:solidFill>
                  <a:srgbClr val="FF0000"/>
                </a:solidFill>
                <a:latin typeface="Gill Sans MT"/>
              </a:rPr>
              <a:t>(de </a:t>
            </a:r>
            <a:r>
              <a:rPr lang="fr-FR" sz="1600" b="1" dirty="0" smtClean="0">
                <a:solidFill>
                  <a:srgbClr val="FF0000"/>
                </a:solidFill>
                <a:latin typeface="Gill Sans MT"/>
              </a:rPr>
              <a:t>92 </a:t>
            </a:r>
            <a:r>
              <a:rPr lang="fr-FR" sz="1600" b="1" dirty="0">
                <a:solidFill>
                  <a:srgbClr val="FF0000"/>
                </a:solidFill>
                <a:latin typeface="Gill Sans MT"/>
              </a:rPr>
              <a:t>à </a:t>
            </a:r>
            <a:r>
              <a:rPr lang="fr-FR" sz="1600" b="1" dirty="0" smtClean="0">
                <a:solidFill>
                  <a:srgbClr val="FF0000"/>
                </a:solidFill>
                <a:latin typeface="Gill Sans MT"/>
              </a:rPr>
              <a:t>122)</a:t>
            </a:r>
            <a:endParaRPr lang="fr-FR" sz="1600" b="1" dirty="0">
              <a:solidFill>
                <a:srgbClr val="FF0000"/>
              </a:solidFill>
              <a:latin typeface="Gill Sans MT"/>
            </a:endParaRPr>
          </a:p>
        </p:txBody>
      </p:sp>
      <p:sp>
        <p:nvSpPr>
          <p:cNvPr id="6" name="Rectangle 5"/>
          <p:cNvSpPr/>
          <p:nvPr/>
        </p:nvSpPr>
        <p:spPr>
          <a:xfrm>
            <a:off x="7104112" y="4221088"/>
            <a:ext cx="3078136" cy="594122"/>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fr-FR" sz="1600" b="1" dirty="0">
                <a:solidFill>
                  <a:prstClr val="black"/>
                </a:solidFill>
                <a:latin typeface="Gill Sans MT"/>
              </a:rPr>
              <a:t>Dispositions diverses</a:t>
            </a:r>
            <a:endParaRPr lang="fr-FR" sz="1600" dirty="0">
              <a:solidFill>
                <a:prstClr val="black"/>
              </a:solidFill>
              <a:latin typeface="Gill Sans MT"/>
            </a:endParaRPr>
          </a:p>
          <a:p>
            <a:pPr algn="ctr">
              <a:defRPr/>
            </a:pPr>
            <a:r>
              <a:rPr lang="fr-FR" sz="1600" dirty="0">
                <a:solidFill>
                  <a:prstClr val="black"/>
                </a:solidFill>
                <a:latin typeface="Gill Sans MT"/>
              </a:rPr>
              <a:t> </a:t>
            </a:r>
            <a:r>
              <a:rPr lang="fr-FR" sz="1600" b="1" dirty="0" smtClean="0">
                <a:solidFill>
                  <a:srgbClr val="FF0000"/>
                </a:solidFill>
                <a:latin typeface="Gill Sans MT"/>
              </a:rPr>
              <a:t>17 </a:t>
            </a:r>
            <a:r>
              <a:rPr lang="fr-FR" sz="1600" b="1" dirty="0">
                <a:solidFill>
                  <a:srgbClr val="FF0000"/>
                </a:solidFill>
                <a:latin typeface="Gill Sans MT"/>
              </a:rPr>
              <a:t>art (de </a:t>
            </a:r>
            <a:r>
              <a:rPr lang="fr-FR" sz="1600" b="1" dirty="0" smtClean="0">
                <a:solidFill>
                  <a:srgbClr val="FF0000"/>
                </a:solidFill>
                <a:latin typeface="Gill Sans MT"/>
              </a:rPr>
              <a:t>149 </a:t>
            </a:r>
            <a:r>
              <a:rPr lang="fr-FR" sz="1600" b="1" dirty="0">
                <a:solidFill>
                  <a:srgbClr val="FF0000"/>
                </a:solidFill>
                <a:latin typeface="Gill Sans MT"/>
              </a:rPr>
              <a:t>à </a:t>
            </a:r>
            <a:r>
              <a:rPr lang="fr-FR" sz="1600" b="1" dirty="0" smtClean="0">
                <a:solidFill>
                  <a:srgbClr val="FF0000"/>
                </a:solidFill>
                <a:latin typeface="Gill Sans MT"/>
              </a:rPr>
              <a:t>165)</a:t>
            </a:r>
            <a:endParaRPr lang="fr-FR" sz="1600" b="1" dirty="0">
              <a:solidFill>
                <a:srgbClr val="FF0000"/>
              </a:solidFill>
              <a:latin typeface="Gill Sans MT"/>
            </a:endParaRPr>
          </a:p>
        </p:txBody>
      </p:sp>
      <p:sp>
        <p:nvSpPr>
          <p:cNvPr id="7" name="Rectangle 6"/>
          <p:cNvSpPr/>
          <p:nvPr/>
        </p:nvSpPr>
        <p:spPr>
          <a:xfrm>
            <a:off x="7104112" y="1209815"/>
            <a:ext cx="3096344" cy="55771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fr-FR" sz="1600" b="1" dirty="0">
                <a:solidFill>
                  <a:prstClr val="black"/>
                </a:solidFill>
                <a:latin typeface="Gill Sans MT"/>
              </a:rPr>
              <a:t>Dispositions fiscales </a:t>
            </a:r>
            <a:endParaRPr lang="fr-FR" sz="1600" b="1" dirty="0" smtClean="0">
              <a:solidFill>
                <a:prstClr val="black"/>
              </a:solidFill>
              <a:latin typeface="Gill Sans MT"/>
            </a:endParaRPr>
          </a:p>
          <a:p>
            <a:pPr algn="ctr">
              <a:defRPr/>
            </a:pPr>
            <a:r>
              <a:rPr lang="fr-FR" sz="1600" b="1" dirty="0" smtClean="0">
                <a:solidFill>
                  <a:srgbClr val="FF0000"/>
                </a:solidFill>
                <a:latin typeface="Gill Sans MT"/>
              </a:rPr>
              <a:t>86</a:t>
            </a:r>
            <a:r>
              <a:rPr lang="fr-FR" sz="1600" b="1" dirty="0" smtClean="0">
                <a:solidFill>
                  <a:prstClr val="black"/>
                </a:solidFill>
                <a:latin typeface="Gill Sans MT"/>
              </a:rPr>
              <a:t> </a:t>
            </a:r>
            <a:r>
              <a:rPr lang="fr-FR" sz="1600" b="1" dirty="0">
                <a:solidFill>
                  <a:srgbClr val="FF0000"/>
                </a:solidFill>
                <a:latin typeface="Gill Sans MT"/>
              </a:rPr>
              <a:t>art </a:t>
            </a:r>
            <a:r>
              <a:rPr lang="fr-FR" sz="1600" b="1" dirty="0" smtClean="0">
                <a:solidFill>
                  <a:srgbClr val="FF0000"/>
                </a:solidFill>
                <a:latin typeface="Gill Sans MT"/>
              </a:rPr>
              <a:t>(</a:t>
            </a:r>
            <a:r>
              <a:rPr lang="fr-FR" sz="1600" b="1" dirty="0">
                <a:solidFill>
                  <a:srgbClr val="FF0000"/>
                </a:solidFill>
                <a:latin typeface="Gill Sans MT"/>
              </a:rPr>
              <a:t>de 5 à </a:t>
            </a:r>
            <a:r>
              <a:rPr lang="fr-FR" sz="1600" b="1" dirty="0" smtClean="0">
                <a:solidFill>
                  <a:srgbClr val="FF0000"/>
                </a:solidFill>
                <a:latin typeface="Gill Sans MT"/>
              </a:rPr>
              <a:t>91)</a:t>
            </a:r>
            <a:endParaRPr lang="fr-FR" sz="1600" b="1" dirty="0">
              <a:solidFill>
                <a:srgbClr val="FF0000"/>
              </a:solidFill>
              <a:latin typeface="Gill Sans MT"/>
            </a:endParaRPr>
          </a:p>
        </p:txBody>
      </p:sp>
      <p:sp>
        <p:nvSpPr>
          <p:cNvPr id="8" name="Rectangle 7"/>
          <p:cNvSpPr/>
          <p:nvPr/>
        </p:nvSpPr>
        <p:spPr>
          <a:xfrm>
            <a:off x="7122320" y="4994672"/>
            <a:ext cx="3078137" cy="810592"/>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fr-FR" sz="1600" b="1" dirty="0">
                <a:solidFill>
                  <a:prstClr val="black"/>
                </a:solidFill>
                <a:latin typeface="Gill Sans MT"/>
              </a:rPr>
              <a:t>Autres dispositions </a:t>
            </a:r>
          </a:p>
          <a:p>
            <a:pPr algn="ctr">
              <a:defRPr/>
            </a:pPr>
            <a:r>
              <a:rPr lang="fr-FR" sz="1600" b="1" dirty="0" smtClean="0">
                <a:solidFill>
                  <a:prstClr val="black"/>
                </a:solidFill>
                <a:latin typeface="Gill Sans MT"/>
              </a:rPr>
              <a:t>(TPF, budget </a:t>
            </a:r>
            <a:r>
              <a:rPr lang="fr-FR" sz="1600" b="1" dirty="0">
                <a:solidFill>
                  <a:prstClr val="black"/>
                </a:solidFill>
                <a:latin typeface="Gill Sans MT"/>
              </a:rPr>
              <a:t>et CAS)</a:t>
            </a:r>
          </a:p>
          <a:p>
            <a:pPr algn="ctr">
              <a:defRPr/>
            </a:pPr>
            <a:r>
              <a:rPr lang="fr-FR" sz="1600" b="1" dirty="0" smtClean="0">
                <a:solidFill>
                  <a:srgbClr val="FF0000"/>
                </a:solidFill>
                <a:latin typeface="Gill Sans MT"/>
              </a:rPr>
              <a:t>11 </a:t>
            </a:r>
            <a:r>
              <a:rPr lang="fr-FR" sz="1600" b="1" dirty="0">
                <a:solidFill>
                  <a:srgbClr val="FF0000"/>
                </a:solidFill>
                <a:latin typeface="Gill Sans MT"/>
              </a:rPr>
              <a:t>art (de </a:t>
            </a:r>
            <a:r>
              <a:rPr lang="fr-FR" sz="1600" b="1" dirty="0" smtClean="0">
                <a:solidFill>
                  <a:srgbClr val="FF0000"/>
                </a:solidFill>
                <a:latin typeface="Gill Sans MT"/>
              </a:rPr>
              <a:t>166 </a:t>
            </a:r>
            <a:r>
              <a:rPr lang="fr-FR" sz="1600" b="1" dirty="0">
                <a:solidFill>
                  <a:srgbClr val="FF0000"/>
                </a:solidFill>
                <a:latin typeface="Gill Sans MT"/>
              </a:rPr>
              <a:t>à </a:t>
            </a:r>
            <a:r>
              <a:rPr lang="fr-FR" sz="1600" b="1" dirty="0" smtClean="0">
                <a:solidFill>
                  <a:srgbClr val="FF0000"/>
                </a:solidFill>
                <a:latin typeface="Gill Sans MT"/>
              </a:rPr>
              <a:t>176)</a:t>
            </a:r>
            <a:endParaRPr lang="fr-FR" sz="1600" b="1" dirty="0">
              <a:solidFill>
                <a:srgbClr val="FF0000"/>
              </a:solidFill>
              <a:latin typeface="Gill Sans MT"/>
            </a:endParaRPr>
          </a:p>
        </p:txBody>
      </p:sp>
      <p:sp>
        <p:nvSpPr>
          <p:cNvPr id="9" name="Rectangle 8"/>
          <p:cNvSpPr/>
          <p:nvPr/>
        </p:nvSpPr>
        <p:spPr>
          <a:xfrm>
            <a:off x="7122320" y="2672954"/>
            <a:ext cx="3078136" cy="491078"/>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fr-FR" sz="1600" b="1" dirty="0">
                <a:solidFill>
                  <a:prstClr val="black"/>
                </a:solidFill>
                <a:latin typeface="Gill Sans MT"/>
              </a:rPr>
              <a:t>Dispositions douanières</a:t>
            </a:r>
            <a:r>
              <a:rPr lang="fr-FR" sz="1600" dirty="0">
                <a:solidFill>
                  <a:prstClr val="black"/>
                </a:solidFill>
                <a:latin typeface="Gill Sans MT"/>
              </a:rPr>
              <a:t> </a:t>
            </a:r>
          </a:p>
          <a:p>
            <a:pPr algn="ctr">
              <a:defRPr/>
            </a:pPr>
            <a:r>
              <a:rPr lang="fr-FR" sz="1600" b="1" dirty="0" smtClean="0">
                <a:solidFill>
                  <a:srgbClr val="FF0000"/>
                </a:solidFill>
                <a:latin typeface="Gill Sans MT"/>
              </a:rPr>
              <a:t>21 </a:t>
            </a:r>
            <a:r>
              <a:rPr lang="fr-FR" sz="1600" b="1" dirty="0">
                <a:solidFill>
                  <a:srgbClr val="FF0000"/>
                </a:solidFill>
                <a:latin typeface="Gill Sans MT"/>
              </a:rPr>
              <a:t>art </a:t>
            </a:r>
            <a:r>
              <a:rPr lang="fr-FR" sz="1600" b="1" dirty="0" smtClean="0">
                <a:solidFill>
                  <a:srgbClr val="FF0000"/>
                </a:solidFill>
                <a:latin typeface="Gill Sans MT"/>
              </a:rPr>
              <a:t>(123 à</a:t>
            </a:r>
            <a:r>
              <a:rPr kumimoji="0" lang="fr-FR" sz="1600" b="1" i="0" u="none" strike="noStrike" kern="1200" cap="none" spc="0" normalizeH="0" noProof="0" dirty="0" smtClean="0">
                <a:ln>
                  <a:noFill/>
                </a:ln>
                <a:solidFill>
                  <a:srgbClr val="FF0000"/>
                </a:solidFill>
                <a:effectLst/>
                <a:uLnTx/>
                <a:uFillTx/>
                <a:latin typeface="Gill Sans MT"/>
                <a:ea typeface="+mn-ea"/>
                <a:cs typeface="+mn-cs"/>
              </a:rPr>
              <a:t> </a:t>
            </a:r>
            <a:r>
              <a:rPr lang="fr-FR" sz="1600" b="1" noProof="0" dirty="0" smtClean="0">
                <a:solidFill>
                  <a:srgbClr val="FF0000"/>
                </a:solidFill>
                <a:latin typeface="Gill Sans MT"/>
              </a:rPr>
              <a:t>143</a:t>
            </a:r>
            <a:r>
              <a:rPr lang="fr-FR" sz="1600" b="1" dirty="0" smtClean="0">
                <a:solidFill>
                  <a:srgbClr val="FF0000"/>
                </a:solidFill>
                <a:latin typeface="Gill Sans MT"/>
              </a:rPr>
              <a:t>)</a:t>
            </a:r>
            <a:endParaRPr lang="fr-FR" sz="1600" b="1" dirty="0">
              <a:solidFill>
                <a:srgbClr val="FF0000"/>
              </a:solidFill>
              <a:latin typeface="Gill Sans MT"/>
            </a:endParaRPr>
          </a:p>
        </p:txBody>
      </p:sp>
      <p:cxnSp>
        <p:nvCxnSpPr>
          <p:cNvPr id="11" name="Connecteur droit avec flèche 10"/>
          <p:cNvCxnSpPr/>
          <p:nvPr/>
        </p:nvCxnSpPr>
        <p:spPr>
          <a:xfrm flipV="1">
            <a:off x="5610226" y="2349103"/>
            <a:ext cx="1457325" cy="91797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Connecteur droit avec flèche 11"/>
          <p:cNvCxnSpPr>
            <a:cxnSpLocks/>
          </p:cNvCxnSpPr>
          <p:nvPr/>
        </p:nvCxnSpPr>
        <p:spPr>
          <a:xfrm flipV="1">
            <a:off x="5610226" y="1412777"/>
            <a:ext cx="1421878" cy="185430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Connecteur droit avec flèche 12"/>
          <p:cNvCxnSpPr/>
          <p:nvPr/>
        </p:nvCxnSpPr>
        <p:spPr>
          <a:xfrm>
            <a:off x="5610227" y="3267077"/>
            <a:ext cx="1350169" cy="107989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Connecteur droit avec flèche 13"/>
          <p:cNvCxnSpPr/>
          <p:nvPr/>
        </p:nvCxnSpPr>
        <p:spPr>
          <a:xfrm>
            <a:off x="5610227" y="3267075"/>
            <a:ext cx="1403747" cy="32385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Connecteur droit avec flèche 14"/>
          <p:cNvCxnSpPr/>
          <p:nvPr/>
        </p:nvCxnSpPr>
        <p:spPr>
          <a:xfrm flipV="1">
            <a:off x="5610226" y="2943225"/>
            <a:ext cx="1457325" cy="32385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Connecteur droit avec flèche 15"/>
          <p:cNvCxnSpPr/>
          <p:nvPr/>
        </p:nvCxnSpPr>
        <p:spPr>
          <a:xfrm>
            <a:off x="5610226" y="3267076"/>
            <a:ext cx="1457325" cy="194429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959608" y="1447800"/>
            <a:ext cx="8378952" cy="4800600"/>
          </a:xfrm>
        </p:spPr>
        <p:txBody>
          <a:bodyPr>
            <a:normAutofit/>
          </a:bodyPr>
          <a:lstStyle/>
          <a:p>
            <a:pPr algn="ctr">
              <a:buNone/>
            </a:pPr>
            <a:endParaRPr lang="fr-FR" b="1" dirty="0"/>
          </a:p>
          <a:p>
            <a:pPr algn="ctr">
              <a:buNone/>
            </a:pPr>
            <a:endParaRPr lang="fr-FR" b="1" dirty="0"/>
          </a:p>
          <a:p>
            <a:pPr marL="0" lvl="0" indent="0" algn="ctr">
              <a:spcAft>
                <a:spcPts val="0"/>
              </a:spcAft>
              <a:buNone/>
            </a:pPr>
            <a:r>
              <a:rPr lang="fr-FR" sz="2800" b="1" dirty="0" smtClean="0">
                <a:solidFill>
                  <a:srgbClr val="000000"/>
                </a:solidFill>
                <a:ea typeface="Times New Roman" panose="02020603050405020304" pitchFamily="18" charset="0"/>
                <a:cs typeface="Calibri" panose="020F0502020204030204" pitchFamily="34" charset="0"/>
              </a:rPr>
              <a:t>IV- Analyse </a:t>
            </a:r>
            <a:r>
              <a:rPr lang="fr-FR" sz="2800" b="1" dirty="0">
                <a:solidFill>
                  <a:srgbClr val="000000"/>
                </a:solidFill>
                <a:ea typeface="Times New Roman" panose="02020603050405020304" pitchFamily="18" charset="0"/>
                <a:cs typeface="Calibri" panose="020F0502020204030204" pitchFamily="34" charset="0"/>
              </a:rPr>
              <a:t>des mesures de simplification et d’harmonisation des procédures fiscales de déclaration et de paiement</a:t>
            </a:r>
            <a:endParaRPr lang="fr-FR" sz="2800" dirty="0">
              <a:effectLst/>
            </a:endParaRPr>
          </a:p>
        </p:txBody>
      </p:sp>
    </p:spTree>
    <p:extLst>
      <p:ext uri="{BB962C8B-B14F-4D97-AF65-F5344CB8AC3E}">
        <p14:creationId xmlns:p14="http://schemas.microsoft.com/office/powerpoint/2010/main" val="30918018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97726" y="261257"/>
            <a:ext cx="9940834" cy="6466114"/>
          </a:xfrm>
        </p:spPr>
        <p:txBody>
          <a:bodyPr>
            <a:normAutofit lnSpcReduction="10000"/>
          </a:bodyPr>
          <a:lstStyle/>
          <a:p>
            <a:pPr marL="82296" indent="0">
              <a:buNone/>
            </a:pPr>
            <a:r>
              <a:rPr lang="fr-FR" b="1" dirty="0"/>
              <a:t>-Art de LF 2026 :</a:t>
            </a:r>
            <a:r>
              <a:rPr lang="fr-FR" dirty="0"/>
              <a:t> 05</a:t>
            </a:r>
          </a:p>
          <a:p>
            <a:pPr marL="82296" indent="0">
              <a:buNone/>
            </a:pPr>
            <a:r>
              <a:rPr lang="fr-FR" b="1" dirty="0"/>
              <a:t>-Art modifié :</a:t>
            </a:r>
            <a:r>
              <a:rPr lang="fr-FR" dirty="0"/>
              <a:t> abrogation des art 44, 53 et 59 du CID</a:t>
            </a:r>
          </a:p>
          <a:p>
            <a:pPr marL="82296" indent="0">
              <a:buNone/>
            </a:pPr>
            <a:r>
              <a:rPr lang="fr-FR" b="1" dirty="0"/>
              <a:t>-Objet de la mesure :</a:t>
            </a:r>
            <a:r>
              <a:rPr lang="fr-FR" dirty="0"/>
              <a:t> suppression des déclarations spéciales RF et RCM (titres et RCDC)</a:t>
            </a:r>
          </a:p>
          <a:p>
            <a:pPr marL="82296" indent="0">
              <a:buNone/>
            </a:pPr>
            <a:r>
              <a:rPr lang="fr-FR" b="1" dirty="0"/>
              <a:t>-Objectif de la mesure :</a:t>
            </a:r>
            <a:r>
              <a:rPr lang="fr-FR" dirty="0"/>
              <a:t> allégement des procédures de déclaration des revenus soumis à l’IRG</a:t>
            </a:r>
          </a:p>
          <a:p>
            <a:pPr marL="82296" indent="0">
              <a:buNone/>
            </a:pPr>
            <a:r>
              <a:rPr lang="fr-FR" b="1" dirty="0"/>
              <a:t> </a:t>
            </a:r>
            <a:endParaRPr lang="fr-FR" dirty="0"/>
          </a:p>
          <a:p>
            <a:r>
              <a:rPr lang="fr-FR" dirty="0"/>
              <a:t>Les déclarations spéciales relatives aux revenus fonciers (RF) et aux revenus financiers (RCM) sont supprimées, étant donné que les loyers sont déclarés sur G51 et les retenues RCM sont reversées sur G50. Aussi, la déclaration annuelle G01 regroupe l’ensemble des revenus soumis à l’IRG.</a:t>
            </a:r>
          </a:p>
          <a:p>
            <a:pPr>
              <a:buNone/>
            </a:pPr>
            <a:endParaRPr lang="fr-FR" b="1" dirty="0" smtClean="0"/>
          </a:p>
          <a:p>
            <a:pPr algn="ctr">
              <a:buNone/>
            </a:pPr>
            <a:endParaRPr lang="fr-FR" b="1" dirty="0" smtClean="0"/>
          </a:p>
          <a:p>
            <a:pPr>
              <a:buNone/>
            </a:pPr>
            <a:endParaRPr lang="fr-FR" b="1" dirty="0" smtClean="0"/>
          </a:p>
          <a:p>
            <a:pPr marL="0" lvl="0" indent="0" algn="just">
              <a:spcAft>
                <a:spcPts val="0"/>
              </a:spcAft>
              <a:buNone/>
            </a:pPr>
            <a:endParaRPr lang="fr-FR" sz="2800" dirty="0">
              <a:effectLst/>
            </a:endParaRPr>
          </a:p>
        </p:txBody>
      </p:sp>
    </p:spTree>
    <p:extLst>
      <p:ext uri="{BB962C8B-B14F-4D97-AF65-F5344CB8AC3E}">
        <p14:creationId xmlns:p14="http://schemas.microsoft.com/office/powerpoint/2010/main" val="13174862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97726" y="261257"/>
            <a:ext cx="9940834" cy="6466114"/>
          </a:xfrm>
        </p:spPr>
        <p:txBody>
          <a:bodyPr>
            <a:normAutofit/>
          </a:bodyPr>
          <a:lstStyle/>
          <a:p>
            <a:pPr marL="82296" indent="0">
              <a:buNone/>
            </a:pPr>
            <a:endParaRPr lang="fr-FR" b="1" dirty="0" smtClean="0"/>
          </a:p>
          <a:p>
            <a:pPr marL="82296" indent="0">
              <a:buNone/>
            </a:pPr>
            <a:endParaRPr lang="fr-FR" b="1" dirty="0"/>
          </a:p>
          <a:p>
            <a:pPr marL="82296" indent="0">
              <a:buNone/>
            </a:pPr>
            <a:endParaRPr lang="fr-FR" b="1" dirty="0" smtClean="0"/>
          </a:p>
          <a:p>
            <a:pPr marL="82296" indent="0">
              <a:buNone/>
            </a:pPr>
            <a:endParaRPr lang="fr-FR" b="1" dirty="0"/>
          </a:p>
          <a:p>
            <a:pPr marL="82296" indent="0">
              <a:buNone/>
            </a:pPr>
            <a:endParaRPr lang="fr-FR" b="1" dirty="0" smtClean="0"/>
          </a:p>
          <a:p>
            <a:pPr marL="82296" indent="0">
              <a:buNone/>
            </a:pPr>
            <a:r>
              <a:rPr lang="fr-FR" b="1" dirty="0" smtClean="0"/>
              <a:t>Q</a:t>
            </a:r>
            <a:r>
              <a:rPr lang="fr-FR" b="1" dirty="0"/>
              <a:t> : quelles sont les différentes catégories de revenus soumis à l’IRG et quels sont leurs modes d’imposition ?</a:t>
            </a:r>
            <a:endParaRPr lang="fr-FR" dirty="0"/>
          </a:p>
          <a:p>
            <a:pPr>
              <a:buNone/>
            </a:pPr>
            <a:endParaRPr lang="fr-FR" b="1" dirty="0" smtClean="0"/>
          </a:p>
          <a:p>
            <a:pPr algn="ctr">
              <a:buNone/>
            </a:pPr>
            <a:endParaRPr lang="fr-FR" b="1" dirty="0" smtClean="0"/>
          </a:p>
          <a:p>
            <a:pPr>
              <a:buNone/>
            </a:pPr>
            <a:endParaRPr lang="fr-FR" b="1" dirty="0" smtClean="0"/>
          </a:p>
          <a:p>
            <a:pPr marL="0" lvl="0" indent="0" algn="just">
              <a:spcAft>
                <a:spcPts val="0"/>
              </a:spcAft>
              <a:buNone/>
            </a:pPr>
            <a:endParaRPr lang="fr-FR" sz="2800" dirty="0">
              <a:effectLst/>
            </a:endParaRPr>
          </a:p>
        </p:txBody>
      </p:sp>
    </p:spTree>
    <p:extLst>
      <p:ext uri="{BB962C8B-B14F-4D97-AF65-F5344CB8AC3E}">
        <p14:creationId xmlns:p14="http://schemas.microsoft.com/office/powerpoint/2010/main" val="19319834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3312" y="115488"/>
            <a:ext cx="10668000" cy="798911"/>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smtClean="0">
                <a:solidFill>
                  <a:srgbClr val="0070C0"/>
                </a:solidFill>
                <a:effectLst/>
              </a:rPr>
              <a:t>Dispositions fiscales : CIDTA</a:t>
            </a:r>
            <a:endParaRPr lang="fr-FR" sz="2400" b="1" dirty="0">
              <a:solidFill>
                <a:srgbClr val="0070C0"/>
              </a:solidFill>
              <a:effectLst/>
            </a:endParaRPr>
          </a:p>
        </p:txBody>
      </p:sp>
      <p:sp>
        <p:nvSpPr>
          <p:cNvPr id="3" name="Sous-titre 2"/>
          <p:cNvSpPr>
            <a:spLocks noGrp="1"/>
          </p:cNvSpPr>
          <p:nvPr>
            <p:ph type="subTitle" idx="1"/>
          </p:nvPr>
        </p:nvSpPr>
        <p:spPr>
          <a:xfrm>
            <a:off x="1341120" y="1124744"/>
            <a:ext cx="10704576" cy="5733256"/>
          </a:xfrm>
          <a:ln/>
        </p:spPr>
        <p:style>
          <a:lnRef idx="2">
            <a:schemeClr val="accent2"/>
          </a:lnRef>
          <a:fillRef idx="1">
            <a:schemeClr val="lt1"/>
          </a:fillRef>
          <a:effectRef idx="0">
            <a:schemeClr val="accent2"/>
          </a:effectRef>
          <a:fontRef idx="minor">
            <a:schemeClr val="dk1"/>
          </a:fontRef>
        </p:style>
        <p:txBody>
          <a:bodyPr>
            <a:noAutofit/>
          </a:bodyPr>
          <a:lstStyle/>
          <a:p>
            <a:pPr lvl="0"/>
            <a:r>
              <a:rPr lang="fr-FR" sz="2400" b="1" dirty="0" smtClean="0">
                <a:solidFill>
                  <a:srgbClr val="00B050"/>
                </a:solidFill>
              </a:rPr>
              <a:t>	</a:t>
            </a:r>
          </a:p>
          <a:p>
            <a:pPr lvl="0"/>
            <a:r>
              <a:rPr lang="fr-FR" sz="2400" b="1" dirty="0">
                <a:solidFill>
                  <a:srgbClr val="00B050"/>
                </a:solidFill>
              </a:rPr>
              <a:t>	</a:t>
            </a:r>
            <a:r>
              <a:rPr lang="fr-FR" sz="2400" b="1" dirty="0" smtClean="0">
                <a:solidFill>
                  <a:schemeClr val="tx1"/>
                </a:solidFill>
              </a:rPr>
              <a:t>R: différentes catégories de revenus soumis à l’IRG et leurs modes d’impositions :</a:t>
            </a:r>
          </a:p>
          <a:p>
            <a:pPr lvl="0"/>
            <a:r>
              <a:rPr lang="fr-FR" sz="2400" b="1" dirty="0" smtClean="0">
                <a:solidFill>
                  <a:srgbClr val="00B050"/>
                </a:solidFill>
              </a:rPr>
              <a:t>1-BIC, 2-BNC et 3-RA : </a:t>
            </a:r>
            <a:r>
              <a:rPr lang="fr-FR" sz="2400" b="1" dirty="0" smtClean="0">
                <a:solidFill>
                  <a:srgbClr val="0070C0"/>
                </a:solidFill>
              </a:rPr>
              <a:t>application barème, avec paiement de 02 acomptes et solde au lieu d’activité</a:t>
            </a:r>
          </a:p>
          <a:p>
            <a:pPr lvl="0"/>
            <a:r>
              <a:rPr lang="fr-FR" sz="2400" b="1" dirty="0" smtClean="0">
                <a:solidFill>
                  <a:srgbClr val="00B050"/>
                </a:solidFill>
              </a:rPr>
              <a:t>4-RF: </a:t>
            </a:r>
            <a:r>
              <a:rPr lang="fr-FR" sz="2400" b="1" dirty="0" smtClean="0">
                <a:solidFill>
                  <a:srgbClr val="0070C0"/>
                </a:solidFill>
              </a:rPr>
              <a:t>7% habitation et 15% professionnel, libératoire, lieu de situation du bien. Crédit d’ impôt 7%, pour revenu sup à 1.800.000</a:t>
            </a:r>
          </a:p>
          <a:p>
            <a:pPr lvl="0"/>
            <a:r>
              <a:rPr lang="fr-FR" sz="2400" b="1" dirty="0" smtClean="0">
                <a:solidFill>
                  <a:srgbClr val="00B050"/>
                </a:solidFill>
              </a:rPr>
              <a:t>5-PVC: </a:t>
            </a:r>
            <a:r>
              <a:rPr lang="fr-FR" sz="2400" b="1" dirty="0" smtClean="0">
                <a:solidFill>
                  <a:srgbClr val="0070C0"/>
                </a:solidFill>
              </a:rPr>
              <a:t>15% libératoire lieu de situation du bien </a:t>
            </a:r>
          </a:p>
          <a:p>
            <a:pPr lvl="0"/>
            <a:r>
              <a:rPr lang="fr-FR" sz="2400" b="1" dirty="0" smtClean="0">
                <a:solidFill>
                  <a:srgbClr val="00B050"/>
                </a:solidFill>
              </a:rPr>
              <a:t>6-RCDC: </a:t>
            </a:r>
            <a:r>
              <a:rPr lang="fr-FR" sz="2400" b="1" dirty="0" smtClean="0">
                <a:solidFill>
                  <a:srgbClr val="0070C0"/>
                </a:solidFill>
              </a:rPr>
              <a:t>retenue 15% libératoire sur dividendes et 10% sur CDC crédit d’impôt</a:t>
            </a:r>
          </a:p>
          <a:p>
            <a:pPr lvl="0"/>
            <a:r>
              <a:rPr lang="fr-FR" sz="2400" b="1" dirty="0" smtClean="0">
                <a:solidFill>
                  <a:srgbClr val="00B050"/>
                </a:solidFill>
              </a:rPr>
              <a:t>7-TS:  </a:t>
            </a:r>
            <a:r>
              <a:rPr lang="fr-FR" sz="2400" b="1" dirty="0" smtClean="0">
                <a:solidFill>
                  <a:srgbClr val="0070C0"/>
                </a:solidFill>
              </a:rPr>
              <a:t>retenue barème ou 10% libératoire</a:t>
            </a:r>
          </a:p>
          <a:p>
            <a:pPr lvl="0"/>
            <a:endParaRPr lang="fr-FR" sz="2400" b="1" dirty="0" smtClean="0">
              <a:solidFill>
                <a:srgbClr val="0070C0"/>
              </a:solidFill>
            </a:endParaRPr>
          </a:p>
          <a:p>
            <a:pPr lvl="0"/>
            <a:r>
              <a:rPr lang="fr-FR" sz="2400" b="1" dirty="0" smtClean="0">
                <a:solidFill>
                  <a:srgbClr val="00B050"/>
                </a:solidFill>
              </a:rPr>
              <a:t>*RG: </a:t>
            </a:r>
            <a:r>
              <a:rPr lang="fr-FR" sz="2400" b="1" dirty="0" smtClean="0">
                <a:solidFill>
                  <a:srgbClr val="0070C0"/>
                </a:solidFill>
              </a:rPr>
              <a:t>déclaration G01 domicile </a:t>
            </a:r>
            <a:endParaRPr lang="fr-FR" sz="2400" b="1" dirty="0">
              <a:solidFill>
                <a:srgbClr val="FF0000"/>
              </a:solidFill>
            </a:endParaRPr>
          </a:p>
        </p:txBody>
      </p:sp>
    </p:spTree>
    <p:extLst>
      <p:ext uri="{BB962C8B-B14F-4D97-AF65-F5344CB8AC3E}">
        <p14:creationId xmlns:p14="http://schemas.microsoft.com/office/powerpoint/2010/main" val="33594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97726" y="261257"/>
            <a:ext cx="9940834" cy="6466114"/>
          </a:xfrm>
        </p:spPr>
        <p:txBody>
          <a:bodyPr>
            <a:normAutofit fontScale="85000" lnSpcReduction="10000"/>
          </a:bodyPr>
          <a:lstStyle/>
          <a:p>
            <a:r>
              <a:rPr lang="fr-FR" b="1" dirty="0"/>
              <a:t>-Art de LF 2026 :</a:t>
            </a:r>
            <a:r>
              <a:rPr lang="fr-FR" dirty="0"/>
              <a:t> 09</a:t>
            </a:r>
          </a:p>
          <a:p>
            <a:r>
              <a:rPr lang="fr-FR" b="1" dirty="0"/>
              <a:t>-Art modifié :</a:t>
            </a:r>
            <a:r>
              <a:rPr lang="fr-FR" dirty="0"/>
              <a:t> 78 du CID</a:t>
            </a:r>
          </a:p>
          <a:p>
            <a:r>
              <a:rPr lang="fr-FR" b="1" dirty="0"/>
              <a:t>-Objet de la mesure :</a:t>
            </a:r>
            <a:r>
              <a:rPr lang="fr-FR" dirty="0"/>
              <a:t> imposition forfaitaire des PVC immobilières</a:t>
            </a:r>
          </a:p>
          <a:p>
            <a:r>
              <a:rPr lang="fr-FR" b="1" dirty="0"/>
              <a:t>-Objectif de la mesure :</a:t>
            </a:r>
            <a:r>
              <a:rPr lang="fr-FR" dirty="0"/>
              <a:t> simplification de la déclaration des PVC pour : garantir l’équité fiscale, éviter les évaluations arbitraires et sécuriser juridiquement les transactions.</a:t>
            </a:r>
          </a:p>
          <a:p>
            <a:pPr marL="82296" indent="0">
              <a:buNone/>
            </a:pPr>
            <a:r>
              <a:rPr lang="fr-FR" dirty="0"/>
              <a:t> </a:t>
            </a:r>
          </a:p>
          <a:p>
            <a:r>
              <a:rPr lang="fr-FR" dirty="0"/>
              <a:t>Pour le calcul de la PVC de biens immobiliers dont la valeur d'acquisition ne peut être déterminée (biens anciens, transmissions non formalisées, charges non justifiées), la valeur d'acquisition est fixée forfaitairement à 40 % du prix de vente. </a:t>
            </a:r>
          </a:p>
          <a:p>
            <a:pPr marL="82296" indent="0">
              <a:buNone/>
            </a:pPr>
            <a:endParaRPr lang="fr-FR" dirty="0"/>
          </a:p>
          <a:p>
            <a:pPr marL="82296" indent="0">
              <a:buNone/>
            </a:pPr>
            <a:r>
              <a:rPr lang="fr-FR" b="1" dirty="0"/>
              <a:t>Q : -modalités de calcul de la PVC pour les PP ?</a:t>
            </a:r>
            <a:endParaRPr lang="fr-FR" dirty="0"/>
          </a:p>
          <a:p>
            <a:pPr marL="82296" indent="0">
              <a:buNone/>
            </a:pPr>
            <a:r>
              <a:rPr lang="fr-FR" b="1" dirty="0"/>
              <a:t>      </a:t>
            </a:r>
            <a:endParaRPr lang="fr-FR" b="1" dirty="0" smtClean="0"/>
          </a:p>
          <a:p>
            <a:pPr algn="ctr">
              <a:buNone/>
            </a:pPr>
            <a:endParaRPr lang="fr-FR" b="1" dirty="0" smtClean="0"/>
          </a:p>
          <a:p>
            <a:pPr>
              <a:buNone/>
            </a:pPr>
            <a:endParaRPr lang="fr-FR" b="1" dirty="0" smtClean="0"/>
          </a:p>
          <a:p>
            <a:pPr marL="0" lvl="0" indent="0" algn="just">
              <a:spcAft>
                <a:spcPts val="0"/>
              </a:spcAft>
              <a:buNone/>
            </a:pPr>
            <a:endParaRPr lang="fr-FR" sz="2800" dirty="0">
              <a:effectLst/>
            </a:endParaRPr>
          </a:p>
        </p:txBody>
      </p:sp>
    </p:spTree>
    <p:extLst>
      <p:ext uri="{BB962C8B-B14F-4D97-AF65-F5344CB8AC3E}">
        <p14:creationId xmlns:p14="http://schemas.microsoft.com/office/powerpoint/2010/main" val="4097983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201F16F3-FDB7-40B0-8DFF-05135B8B3F7D}"/>
              </a:ext>
            </a:extLst>
          </p:cNvPr>
          <p:cNvSpPr>
            <a:spLocks noGrp="1"/>
          </p:cNvSpPr>
          <p:nvPr>
            <p:ph idx="1"/>
          </p:nvPr>
        </p:nvSpPr>
        <p:spPr>
          <a:xfrm>
            <a:off x="1005840" y="692697"/>
            <a:ext cx="9130626" cy="5999048"/>
          </a:xfrm>
        </p:spPr>
        <p:style>
          <a:lnRef idx="2">
            <a:schemeClr val="accent1"/>
          </a:lnRef>
          <a:fillRef idx="1">
            <a:schemeClr val="lt1"/>
          </a:fillRef>
          <a:effectRef idx="0">
            <a:schemeClr val="accent1"/>
          </a:effectRef>
          <a:fontRef idx="minor">
            <a:schemeClr val="dk1"/>
          </a:fontRef>
        </p:style>
        <p:txBody>
          <a:bodyPr>
            <a:noAutofit/>
          </a:bodyPr>
          <a:lstStyle/>
          <a:p>
            <a:pPr algn="ctr">
              <a:buNone/>
            </a:pPr>
            <a:endParaRPr lang="fr-FR" sz="2800" b="1" dirty="0" smtClean="0">
              <a:solidFill>
                <a:srgbClr val="C00000"/>
              </a:solidFill>
            </a:endParaRPr>
          </a:p>
          <a:p>
            <a:pPr algn="ctr">
              <a:buNone/>
            </a:pPr>
            <a:endParaRPr lang="fr-FR" sz="2800" b="1" dirty="0">
              <a:solidFill>
                <a:srgbClr val="C00000"/>
              </a:solidFill>
            </a:endParaRPr>
          </a:p>
          <a:p>
            <a:pPr algn="ctr">
              <a:buNone/>
            </a:pPr>
            <a:endParaRPr lang="fr-FR" sz="2800" b="1" dirty="0" smtClean="0">
              <a:solidFill>
                <a:srgbClr val="C00000"/>
              </a:solidFill>
            </a:endParaRPr>
          </a:p>
          <a:p>
            <a:pPr algn="ctr">
              <a:buNone/>
            </a:pPr>
            <a:endParaRPr lang="fr-FR" sz="2800" b="1" dirty="0">
              <a:solidFill>
                <a:srgbClr val="C00000"/>
              </a:solidFill>
            </a:endParaRPr>
          </a:p>
          <a:p>
            <a:pPr algn="ctr">
              <a:buNone/>
            </a:pPr>
            <a:endParaRPr lang="fr-FR" sz="2800" b="1" dirty="0" smtClean="0">
              <a:solidFill>
                <a:srgbClr val="C00000"/>
              </a:solidFill>
            </a:endParaRPr>
          </a:p>
          <a:p>
            <a:pPr algn="ctr">
              <a:buNone/>
            </a:pPr>
            <a:r>
              <a:rPr lang="fr-FR" sz="2800" b="1" dirty="0" smtClean="0">
                <a:solidFill>
                  <a:srgbClr val="C00000"/>
                </a:solidFill>
              </a:rPr>
              <a:t>I-Cadrage macro-économique et financier </a:t>
            </a:r>
          </a:p>
          <a:p>
            <a:pPr algn="ctr">
              <a:buNone/>
            </a:pPr>
            <a:r>
              <a:rPr lang="fr-FR" sz="2800" b="1" dirty="0" smtClean="0">
                <a:solidFill>
                  <a:srgbClr val="C00000"/>
                </a:solidFill>
              </a:rPr>
              <a:t>2026-2027-2028</a:t>
            </a:r>
            <a:endParaRPr lang="fr-FR" sz="2800" b="1" dirty="0">
              <a:solidFill>
                <a:srgbClr val="C00000"/>
              </a:solidFill>
            </a:endParaRPr>
          </a:p>
          <a:p>
            <a:pPr>
              <a:buNone/>
            </a:pPr>
            <a:endParaRPr lang="fr-FR" sz="2800" dirty="0" smtClean="0"/>
          </a:p>
        </p:txBody>
      </p:sp>
      <p:sp>
        <p:nvSpPr>
          <p:cNvPr id="7172" name="Espace réservé du numéro de diapositive 3">
            <a:extLst>
              <a:ext uri="{FF2B5EF4-FFF2-40B4-BE49-F238E27FC236}">
                <a16:creationId xmlns:a16="http://schemas.microsoft.com/office/drawing/2014/main" xmlns="" id="{F00E216A-A99C-4EC4-82A8-9944A2D7E71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2101473-E56E-4BA3-B1D0-48D2835ED88C}" type="slidenum">
              <a:rPr lang="es-ES" altLang="fr-FR" sz="1400">
                <a:solidFill>
                  <a:prstClr val="black"/>
                </a:solidFill>
              </a:rPr>
              <a:pPr>
                <a:spcBef>
                  <a:spcPct val="0"/>
                </a:spcBef>
                <a:buFontTx/>
                <a:buNone/>
              </a:pPr>
              <a:t>3</a:t>
            </a:fld>
            <a:endParaRPr lang="es-ES" altLang="fr-FR" sz="1400">
              <a:solidFill>
                <a:prstClr val="black"/>
              </a:solidFill>
            </a:endParaRPr>
          </a:p>
        </p:txBody>
      </p:sp>
    </p:spTree>
    <p:extLst>
      <p:ext uri="{BB962C8B-B14F-4D97-AF65-F5344CB8AC3E}">
        <p14:creationId xmlns:p14="http://schemas.microsoft.com/office/powerpoint/2010/main" val="1893734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97726" y="261257"/>
            <a:ext cx="9940834" cy="6466114"/>
          </a:xfrm>
        </p:spPr>
        <p:txBody>
          <a:bodyPr>
            <a:normAutofit fontScale="92500" lnSpcReduction="10000"/>
          </a:bodyPr>
          <a:lstStyle/>
          <a:p>
            <a:endParaRPr lang="fr-FR" b="1" dirty="0" smtClean="0"/>
          </a:p>
          <a:p>
            <a:endParaRPr lang="fr-FR" b="1" dirty="0"/>
          </a:p>
          <a:p>
            <a:r>
              <a:rPr lang="fr-FR" b="1" dirty="0" smtClean="0"/>
              <a:t>PVC = (PC-frais de vente justifiés) </a:t>
            </a:r>
          </a:p>
          <a:p>
            <a:pPr marL="82296" indent="0">
              <a:buNone/>
            </a:pPr>
            <a:r>
              <a:rPr lang="fr-FR" b="1" dirty="0"/>
              <a:t> </a:t>
            </a:r>
            <a:r>
              <a:rPr lang="fr-FR" b="1" dirty="0" smtClean="0"/>
              <a:t>           – (PA + frais d’achat justifiés, Max 30% PA)</a:t>
            </a:r>
          </a:p>
          <a:p>
            <a:pPr marL="82296" indent="0">
              <a:buNone/>
            </a:pPr>
            <a:endParaRPr lang="fr-FR" b="1" dirty="0"/>
          </a:p>
          <a:p>
            <a:pPr marL="82296" indent="0">
              <a:buNone/>
            </a:pPr>
            <a:r>
              <a:rPr lang="fr-FR" b="1" dirty="0" smtClean="0"/>
              <a:t>Abat : 5% par an, à partir de 3éme année, avec Max 50%</a:t>
            </a:r>
          </a:p>
          <a:p>
            <a:pPr marL="82296" indent="0">
              <a:buNone/>
            </a:pPr>
            <a:endParaRPr lang="fr-FR" b="1" dirty="0"/>
          </a:p>
          <a:p>
            <a:pPr marL="82296" indent="0">
              <a:buNone/>
            </a:pPr>
            <a:r>
              <a:rPr lang="fr-FR" dirty="0" smtClean="0"/>
              <a:t>-Les PVC sont </a:t>
            </a:r>
            <a:r>
              <a:rPr lang="fr-FR" dirty="0"/>
              <a:t>soumises à </a:t>
            </a:r>
            <a:r>
              <a:rPr lang="fr-FR" dirty="0" smtClean="0"/>
              <a:t>l‘IRG au </a:t>
            </a:r>
            <a:r>
              <a:rPr lang="fr-FR" dirty="0"/>
              <a:t>taux de 15%, libératoire d‘impôt. </a:t>
            </a:r>
            <a:endParaRPr lang="fr-FR" dirty="0" smtClean="0"/>
          </a:p>
          <a:p>
            <a:pPr marL="82296" indent="0">
              <a:buNone/>
            </a:pPr>
            <a:r>
              <a:rPr lang="fr-FR" dirty="0"/>
              <a:t>-</a:t>
            </a:r>
            <a:r>
              <a:rPr lang="fr-FR" dirty="0" smtClean="0"/>
              <a:t>Bénéficient d'une </a:t>
            </a:r>
            <a:r>
              <a:rPr lang="fr-FR" dirty="0"/>
              <a:t>réduction </a:t>
            </a:r>
            <a:r>
              <a:rPr lang="fr-FR" dirty="0" smtClean="0"/>
              <a:t>d'impôt </a:t>
            </a:r>
            <a:r>
              <a:rPr lang="fr-FR" dirty="0"/>
              <a:t>de 50%, les cessions de logements situés dans un immeuble collectif ou individuel, constituant </a:t>
            </a:r>
            <a:r>
              <a:rPr lang="fr-FR" dirty="0" smtClean="0"/>
              <a:t>l'unique </a:t>
            </a:r>
            <a:r>
              <a:rPr lang="fr-FR" dirty="0"/>
              <a:t>propriété et </a:t>
            </a:r>
            <a:r>
              <a:rPr lang="fr-FR" dirty="0" smtClean="0"/>
              <a:t>habitation </a:t>
            </a:r>
            <a:r>
              <a:rPr lang="fr-FR" dirty="0"/>
              <a:t>principale. </a:t>
            </a:r>
            <a:r>
              <a:rPr lang="fr-FR" b="1" dirty="0" smtClean="0"/>
              <a:t> </a:t>
            </a:r>
          </a:p>
          <a:p>
            <a:pPr algn="ctr">
              <a:buNone/>
            </a:pPr>
            <a:endParaRPr lang="fr-FR" b="1" dirty="0" smtClean="0"/>
          </a:p>
          <a:p>
            <a:pPr>
              <a:buNone/>
            </a:pPr>
            <a:endParaRPr lang="fr-FR" b="1" dirty="0" smtClean="0"/>
          </a:p>
          <a:p>
            <a:pPr marL="0" lvl="0" indent="0" algn="just">
              <a:spcAft>
                <a:spcPts val="0"/>
              </a:spcAft>
              <a:buNone/>
            </a:pPr>
            <a:endParaRPr lang="fr-FR" sz="2800" dirty="0">
              <a:effectLst/>
            </a:endParaRPr>
          </a:p>
        </p:txBody>
      </p:sp>
    </p:spTree>
    <p:extLst>
      <p:ext uri="{BB962C8B-B14F-4D97-AF65-F5344CB8AC3E}">
        <p14:creationId xmlns:p14="http://schemas.microsoft.com/office/powerpoint/2010/main" val="30769153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97726" y="261257"/>
            <a:ext cx="9940834" cy="6466114"/>
          </a:xfrm>
        </p:spPr>
        <p:txBody>
          <a:bodyPr>
            <a:normAutofit/>
          </a:bodyPr>
          <a:lstStyle/>
          <a:p>
            <a:endParaRPr lang="fr-FR" b="1" dirty="0" smtClean="0"/>
          </a:p>
          <a:p>
            <a:endParaRPr lang="fr-FR" b="1" dirty="0"/>
          </a:p>
          <a:p>
            <a:pPr marL="82296" indent="0">
              <a:buNone/>
            </a:pPr>
            <a:endParaRPr lang="fr-FR" b="1" dirty="0" smtClean="0"/>
          </a:p>
          <a:p>
            <a:pPr marL="82296" indent="0" algn="ctr">
              <a:buNone/>
            </a:pPr>
            <a:r>
              <a:rPr lang="fr-FR" b="1" dirty="0" smtClean="0"/>
              <a:t>Q-Traitement</a:t>
            </a:r>
            <a:r>
              <a:rPr lang="fr-FR" b="1" dirty="0"/>
              <a:t>, en matière d’IBS, des PVC des actifs immobilisés ?</a:t>
            </a:r>
            <a:endParaRPr lang="fr-FR" dirty="0"/>
          </a:p>
          <a:p>
            <a:pPr>
              <a:buNone/>
            </a:pPr>
            <a:endParaRPr lang="fr-FR" b="1" dirty="0" smtClean="0"/>
          </a:p>
          <a:p>
            <a:pPr marL="0" lvl="0" indent="0" algn="just">
              <a:spcAft>
                <a:spcPts val="0"/>
              </a:spcAft>
              <a:buNone/>
            </a:pPr>
            <a:endParaRPr lang="fr-FR" sz="2800" dirty="0">
              <a:effectLst/>
            </a:endParaRPr>
          </a:p>
        </p:txBody>
      </p:sp>
    </p:spTree>
    <p:extLst>
      <p:ext uri="{BB962C8B-B14F-4D97-AF65-F5344CB8AC3E}">
        <p14:creationId xmlns:p14="http://schemas.microsoft.com/office/powerpoint/2010/main" val="2600465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97726" y="261257"/>
            <a:ext cx="9940834" cy="6466114"/>
          </a:xfrm>
        </p:spPr>
        <p:txBody>
          <a:bodyPr>
            <a:normAutofit/>
          </a:bodyPr>
          <a:lstStyle/>
          <a:p>
            <a:endParaRPr lang="fr-FR" b="1" dirty="0" smtClean="0"/>
          </a:p>
          <a:p>
            <a:endParaRPr lang="fr-FR" b="1" dirty="0"/>
          </a:p>
          <a:p>
            <a:pPr marL="82296" indent="0">
              <a:buNone/>
            </a:pPr>
            <a:endParaRPr lang="fr-FR" b="1" dirty="0" smtClean="0"/>
          </a:p>
          <a:p>
            <a:pPr marL="82296" indent="0" algn="ctr">
              <a:buNone/>
            </a:pPr>
            <a:r>
              <a:rPr lang="fr-FR" b="1" dirty="0"/>
              <a:t>R</a:t>
            </a:r>
            <a:r>
              <a:rPr lang="fr-FR" b="1" dirty="0" smtClean="0"/>
              <a:t>-Traitement</a:t>
            </a:r>
            <a:r>
              <a:rPr lang="fr-FR" b="1" dirty="0"/>
              <a:t>, en matière d’IBS, des PVC des actifs </a:t>
            </a:r>
            <a:r>
              <a:rPr lang="fr-FR" b="1" dirty="0" smtClean="0"/>
              <a:t>immobilisés:</a:t>
            </a:r>
          </a:p>
          <a:p>
            <a:pPr marL="82296" indent="0">
              <a:lnSpc>
                <a:spcPct val="107000"/>
              </a:lnSpc>
              <a:spcAft>
                <a:spcPts val="0"/>
              </a:spcAft>
              <a:buNone/>
            </a:pPr>
            <a:r>
              <a:rPr lang="fr-FR" b="1" dirty="0">
                <a:latin typeface="Calibri" panose="020F0502020204030204" pitchFamily="34" charset="0"/>
                <a:ea typeface="Calibri" panose="020F0502020204030204" pitchFamily="34" charset="0"/>
                <a:cs typeface="Arial" panose="020B0604020202020204" pitchFamily="34" charset="0"/>
              </a:rPr>
              <a:t>Réf : Art 172 et 173 CID</a:t>
            </a:r>
          </a:p>
          <a:p>
            <a:pPr>
              <a:lnSpc>
                <a:spcPct val="107000"/>
              </a:lnSpc>
              <a:spcAft>
                <a:spcPts val="0"/>
              </a:spcAft>
            </a:pPr>
            <a:r>
              <a:rPr lang="fr-FR" dirty="0" smtClean="0">
                <a:latin typeface="Calibri" panose="020F0502020204030204" pitchFamily="34" charset="0"/>
                <a:ea typeface="Calibri" panose="020F0502020204030204" pitchFamily="34" charset="0"/>
                <a:cs typeface="Arial" panose="020B0604020202020204" pitchFamily="34" charset="0"/>
              </a:rPr>
              <a:t>Imposition </a:t>
            </a:r>
            <a:r>
              <a:rPr lang="fr-FR" dirty="0">
                <a:latin typeface="Calibri" panose="020F0502020204030204" pitchFamily="34" charset="0"/>
                <a:ea typeface="Calibri" panose="020F0502020204030204" pitchFamily="34" charset="0"/>
                <a:cs typeface="Arial" panose="020B0604020202020204" pitchFamily="34" charset="0"/>
              </a:rPr>
              <a:t>partielle de la PVC (Exo 30% CT et </a:t>
            </a:r>
            <a:r>
              <a:rPr lang="fr-FR" dirty="0" smtClean="0">
                <a:latin typeface="Calibri" panose="020F0502020204030204" pitchFamily="34" charset="0"/>
                <a:ea typeface="Calibri" panose="020F0502020204030204" pitchFamily="34" charset="0"/>
                <a:cs typeface="Arial" panose="020B0604020202020204" pitchFamily="34" charset="0"/>
              </a:rPr>
              <a:t> </a:t>
            </a:r>
            <a:r>
              <a:rPr lang="fr-FR" dirty="0">
                <a:latin typeface="Calibri" panose="020F0502020204030204" pitchFamily="34" charset="0"/>
                <a:ea typeface="Calibri" panose="020F0502020204030204" pitchFamily="34" charset="0"/>
                <a:cs typeface="Arial" panose="020B0604020202020204" pitchFamily="34" charset="0"/>
              </a:rPr>
              <a:t>65% LT) ou exonération 100% en cas de réinvestissement (03 ans)</a:t>
            </a:r>
          </a:p>
          <a:p>
            <a:pPr>
              <a:lnSpc>
                <a:spcPct val="107000"/>
              </a:lnSpc>
              <a:spcAft>
                <a:spcPts val="0"/>
              </a:spcAft>
            </a:pPr>
            <a:r>
              <a:rPr lang="fr-FR" b="1" dirty="0">
                <a:solidFill>
                  <a:srgbClr val="FF0000"/>
                </a:solidFill>
                <a:latin typeface="Calibri" panose="020F0502020204030204" pitchFamily="34" charset="0"/>
                <a:ea typeface="Calibri" panose="020F0502020204030204" pitchFamily="34" charset="0"/>
                <a:cs typeface="Arial" panose="020B0604020202020204" pitchFamily="34" charset="0"/>
              </a:rPr>
              <a:t>Q-Traitement de la TVA ?</a:t>
            </a:r>
          </a:p>
          <a:p>
            <a:pPr>
              <a:lnSpc>
                <a:spcPct val="107000"/>
              </a:lnSpc>
              <a:spcAft>
                <a:spcPts val="0"/>
              </a:spcAft>
            </a:pPr>
            <a:r>
              <a:rPr lang="fr-FR" b="1" dirty="0">
                <a:solidFill>
                  <a:srgbClr val="FF0000"/>
                </a:solidFill>
                <a:latin typeface="Calibri" panose="020F0502020204030204" pitchFamily="34" charset="0"/>
                <a:ea typeface="Calibri" panose="020F0502020204030204" pitchFamily="34" charset="0"/>
                <a:cs typeface="Arial" panose="020B0604020202020204" pitchFamily="34" charset="0"/>
              </a:rPr>
              <a:t>Q-Comptabilisation </a:t>
            </a:r>
            <a:r>
              <a:rPr lang="fr-FR" b="1" dirty="0" smtClean="0">
                <a:solidFill>
                  <a:srgbClr val="FF0000"/>
                </a:solidFill>
                <a:latin typeface="Calibri" panose="020F0502020204030204" pitchFamily="34" charset="0"/>
                <a:ea typeface="Calibri" panose="020F0502020204030204" pitchFamily="34" charset="0"/>
                <a:cs typeface="Arial" panose="020B0604020202020204" pitchFamily="34" charset="0"/>
              </a:rPr>
              <a:t>et types du </a:t>
            </a:r>
            <a:r>
              <a:rPr lang="fr-FR" b="1" dirty="0">
                <a:solidFill>
                  <a:srgbClr val="FF0000"/>
                </a:solidFill>
                <a:latin typeface="Calibri" panose="020F0502020204030204" pitchFamily="34" charset="0"/>
                <a:ea typeface="Calibri" panose="020F0502020204030204" pitchFamily="34" charset="0"/>
                <a:cs typeface="Arial" panose="020B0604020202020204" pitchFamily="34" charset="0"/>
              </a:rPr>
              <a:t>réinvestissement ?</a:t>
            </a:r>
          </a:p>
          <a:p>
            <a:pPr marL="82296" indent="0">
              <a:buNone/>
            </a:pPr>
            <a:endParaRPr lang="fr-FR" dirty="0"/>
          </a:p>
          <a:p>
            <a:pPr>
              <a:buNone/>
            </a:pPr>
            <a:endParaRPr lang="fr-FR" b="1" dirty="0" smtClean="0"/>
          </a:p>
          <a:p>
            <a:pPr marL="0" lvl="0" indent="0" algn="just">
              <a:spcAft>
                <a:spcPts val="0"/>
              </a:spcAft>
              <a:buNone/>
            </a:pPr>
            <a:endParaRPr lang="fr-FR" sz="2800" dirty="0">
              <a:effectLst/>
            </a:endParaRPr>
          </a:p>
        </p:txBody>
      </p:sp>
    </p:spTree>
    <p:extLst>
      <p:ext uri="{BB962C8B-B14F-4D97-AF65-F5344CB8AC3E}">
        <p14:creationId xmlns:p14="http://schemas.microsoft.com/office/powerpoint/2010/main" val="33446865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97726" y="261257"/>
            <a:ext cx="9940834" cy="6466114"/>
          </a:xfrm>
        </p:spPr>
        <p:txBody>
          <a:bodyPr>
            <a:normAutofit/>
          </a:bodyPr>
          <a:lstStyle/>
          <a:p>
            <a:pPr algn="ctr">
              <a:buNone/>
            </a:pPr>
            <a:endParaRPr lang="fr-FR" b="1" dirty="0" smtClean="0"/>
          </a:p>
          <a:p>
            <a:pPr algn="ctr">
              <a:buNone/>
            </a:pPr>
            <a:endParaRPr lang="fr-FR" b="1" dirty="0"/>
          </a:p>
          <a:p>
            <a:pPr algn="ctr">
              <a:buNone/>
            </a:pPr>
            <a:endParaRPr lang="fr-FR" b="1" dirty="0"/>
          </a:p>
          <a:p>
            <a:r>
              <a:rPr lang="fr-FR" sz="2800" b="1" dirty="0"/>
              <a:t>-Art de LF 2026 :</a:t>
            </a:r>
            <a:r>
              <a:rPr lang="fr-FR" sz="2800" dirty="0"/>
              <a:t> 26,27, </a:t>
            </a:r>
            <a:r>
              <a:rPr lang="fr-FR" sz="2800" dirty="0" smtClean="0"/>
              <a:t>86</a:t>
            </a:r>
            <a:endParaRPr lang="fr-FR" sz="2800" dirty="0"/>
          </a:p>
          <a:p>
            <a:r>
              <a:rPr lang="fr-FR" sz="2800" b="1" dirty="0"/>
              <a:t>-Art modifié :</a:t>
            </a:r>
            <a:r>
              <a:rPr lang="fr-FR" sz="2800" dirty="0"/>
              <a:t> 355</a:t>
            </a:r>
            <a:r>
              <a:rPr lang="fr-FR" sz="2800" i="1" dirty="0"/>
              <a:t> et 356 quater (création)  du CID et 72 du CPF</a:t>
            </a:r>
            <a:endParaRPr lang="fr-FR" sz="2800" dirty="0"/>
          </a:p>
          <a:p>
            <a:r>
              <a:rPr lang="fr-FR" sz="2800" b="1" dirty="0"/>
              <a:t>-Objet de la mesure :</a:t>
            </a:r>
            <a:r>
              <a:rPr lang="fr-FR" sz="2800" dirty="0"/>
              <a:t> allègement de la procédure de remboursement des excédents de versement d’IBS et d’IRG </a:t>
            </a:r>
          </a:p>
          <a:p>
            <a:r>
              <a:rPr lang="fr-FR" sz="2800" b="1" dirty="0"/>
              <a:t>-Objectif et impact de la mesure :</a:t>
            </a:r>
            <a:r>
              <a:rPr lang="fr-FR" sz="2800" dirty="0"/>
              <a:t> accélération du remboursement de l’EV et amélioration de la trésorerie des entreprises</a:t>
            </a:r>
          </a:p>
          <a:p>
            <a:pPr marL="0" lvl="0" indent="0" algn="just">
              <a:spcAft>
                <a:spcPts val="0"/>
              </a:spcAft>
              <a:buNone/>
            </a:pPr>
            <a:endParaRPr lang="fr-FR" sz="2800" dirty="0">
              <a:effectLst/>
            </a:endParaRPr>
          </a:p>
        </p:txBody>
      </p:sp>
    </p:spTree>
    <p:extLst>
      <p:ext uri="{BB962C8B-B14F-4D97-AF65-F5344CB8AC3E}">
        <p14:creationId xmlns:p14="http://schemas.microsoft.com/office/powerpoint/2010/main" val="7401318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97726" y="261257"/>
            <a:ext cx="9940834" cy="6466114"/>
          </a:xfrm>
        </p:spPr>
        <p:txBody>
          <a:bodyPr>
            <a:normAutofit fontScale="92500" lnSpcReduction="10000"/>
          </a:bodyPr>
          <a:lstStyle/>
          <a:p>
            <a:pPr algn="ctr">
              <a:buNone/>
            </a:pPr>
            <a:endParaRPr lang="fr-FR" b="1" dirty="0"/>
          </a:p>
          <a:p>
            <a:pPr marL="82296" indent="0" algn="ctr">
              <a:buNone/>
            </a:pPr>
            <a:r>
              <a:rPr lang="fr-FR" b="1" dirty="0"/>
              <a:t>SL en EV, quant : IE &lt; (CI + AP). </a:t>
            </a:r>
            <a:endParaRPr lang="fr-FR" b="1" dirty="0" smtClean="0"/>
          </a:p>
          <a:p>
            <a:pPr marL="82296" indent="0" algn="ctr">
              <a:buNone/>
            </a:pPr>
            <a:r>
              <a:rPr lang="fr-FR" b="1" dirty="0" smtClean="0"/>
              <a:t>L’EV </a:t>
            </a:r>
            <a:r>
              <a:rPr lang="fr-FR" b="1" dirty="0"/>
              <a:t>est, soit imputable ou remboursable.</a:t>
            </a:r>
            <a:endParaRPr lang="fr-FR" dirty="0"/>
          </a:p>
          <a:p>
            <a:pPr marL="82296" indent="0">
              <a:buNone/>
            </a:pPr>
            <a:r>
              <a:rPr lang="fr-FR" dirty="0" smtClean="0"/>
              <a:t>	Les  </a:t>
            </a:r>
            <a:r>
              <a:rPr lang="fr-FR" dirty="0"/>
              <a:t>nouvelles dispositions prévoient de :</a:t>
            </a:r>
          </a:p>
          <a:p>
            <a:pPr lvl="0" fontAlgn="base"/>
            <a:r>
              <a:rPr lang="fr-FR" dirty="0"/>
              <a:t>reconsidérer la demande de remboursement des EV comme étant un </a:t>
            </a:r>
            <a:r>
              <a:rPr lang="fr-FR" b="1" dirty="0"/>
              <a:t>acte de gestion</a:t>
            </a:r>
            <a:r>
              <a:rPr lang="fr-FR" dirty="0"/>
              <a:t> et non comme une action en contentieux ;</a:t>
            </a:r>
          </a:p>
          <a:p>
            <a:pPr lvl="0" fontAlgn="base"/>
            <a:r>
              <a:rPr lang="fr-FR" dirty="0"/>
              <a:t>préciser que l’excédent de versement dégagé, à l’issue de la cessation d’activité est remboursable, après vérification de la situation du contribuable. La demande doit être déposée au plus tard le 31 décembre de l’année qui suit celle de l’intervention de la cessation ;</a:t>
            </a:r>
          </a:p>
          <a:p>
            <a:pPr lvl="0" fontAlgn="base"/>
            <a:r>
              <a:rPr lang="fr-FR" dirty="0"/>
              <a:t>prévoir le </a:t>
            </a:r>
            <a:r>
              <a:rPr lang="fr-FR" b="1" dirty="0"/>
              <a:t>délai d’introduction</a:t>
            </a:r>
            <a:r>
              <a:rPr lang="fr-FR" dirty="0"/>
              <a:t> des demandes de remboursement des EV </a:t>
            </a:r>
            <a:r>
              <a:rPr lang="fr-FR" b="1" dirty="0"/>
              <a:t>(04 ans)</a:t>
            </a:r>
            <a:r>
              <a:rPr lang="fr-FR" dirty="0"/>
              <a:t> ;</a:t>
            </a:r>
          </a:p>
          <a:p>
            <a:pPr marL="0" lvl="0" indent="0" algn="just">
              <a:spcAft>
                <a:spcPts val="0"/>
              </a:spcAft>
              <a:buNone/>
            </a:pPr>
            <a:endParaRPr lang="fr-FR" sz="2800" dirty="0">
              <a:effectLst/>
            </a:endParaRPr>
          </a:p>
        </p:txBody>
      </p:sp>
    </p:spTree>
    <p:extLst>
      <p:ext uri="{BB962C8B-B14F-4D97-AF65-F5344CB8AC3E}">
        <p14:creationId xmlns:p14="http://schemas.microsoft.com/office/powerpoint/2010/main" val="34849731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97726" y="261257"/>
            <a:ext cx="9940834" cy="6466114"/>
          </a:xfrm>
        </p:spPr>
        <p:txBody>
          <a:bodyPr>
            <a:normAutofit fontScale="92500" lnSpcReduction="20000"/>
          </a:bodyPr>
          <a:lstStyle/>
          <a:p>
            <a:pPr lvl="0" fontAlgn="base"/>
            <a:r>
              <a:rPr lang="fr-FR" dirty="0"/>
              <a:t>instituer l’obligation, d’une part, faite à l’autorité compétente pour statuer, de </a:t>
            </a:r>
            <a:r>
              <a:rPr lang="fr-FR" b="1" dirty="0"/>
              <a:t>motiver la décision prononcée</a:t>
            </a:r>
            <a:r>
              <a:rPr lang="fr-FR" dirty="0"/>
              <a:t> et, d’autre part, de la notifier au contribuable par lettre recommandée contre accusé de réception </a:t>
            </a:r>
            <a:r>
              <a:rPr lang="fr-FR" b="1" dirty="0"/>
              <a:t>LR/AR</a:t>
            </a:r>
            <a:r>
              <a:rPr lang="fr-FR" dirty="0"/>
              <a:t>, ou de la lui remettre en </a:t>
            </a:r>
            <a:r>
              <a:rPr lang="fr-FR" b="1" dirty="0"/>
              <a:t>main propre</a:t>
            </a:r>
            <a:r>
              <a:rPr lang="fr-FR" dirty="0"/>
              <a:t> ; </a:t>
            </a:r>
          </a:p>
          <a:p>
            <a:pPr lvl="0" fontAlgn="base"/>
            <a:r>
              <a:rPr lang="fr-FR" dirty="0"/>
              <a:t>indiquer que le contribuable a la possibilité de </a:t>
            </a:r>
            <a:r>
              <a:rPr lang="fr-FR" b="1" dirty="0"/>
              <a:t>contester, par voie contentieuse</a:t>
            </a:r>
            <a:r>
              <a:rPr lang="fr-FR" dirty="0"/>
              <a:t>, la décision de rejet total ou partiel, rendue à l’encontre de sa demande de remboursement de l’EV.  </a:t>
            </a:r>
            <a:endParaRPr lang="fr-FR" dirty="0" smtClean="0"/>
          </a:p>
          <a:p>
            <a:pPr marL="82296" lvl="0" indent="0" fontAlgn="base">
              <a:buNone/>
            </a:pPr>
            <a:endParaRPr lang="fr-FR" dirty="0"/>
          </a:p>
          <a:p>
            <a:pPr marL="82296" indent="0">
              <a:buNone/>
            </a:pPr>
            <a:r>
              <a:rPr lang="fr-FR" dirty="0"/>
              <a:t>*La réclamation portant contestation d’une décision prononcée sur une demande de remboursement d’un excédent de versement doit être présentée, </a:t>
            </a:r>
            <a:r>
              <a:rPr lang="fr-FR" b="1" dirty="0"/>
              <a:t>au plus tard le 31 décembre de la deuxième année</a:t>
            </a:r>
            <a:r>
              <a:rPr lang="fr-FR" dirty="0"/>
              <a:t> suivant celle de la notification de la décision contestée. </a:t>
            </a:r>
          </a:p>
          <a:p>
            <a:pPr marL="82296" indent="0">
              <a:buNone/>
            </a:pPr>
            <a:r>
              <a:rPr lang="fr-FR" dirty="0"/>
              <a:t> </a:t>
            </a:r>
          </a:p>
          <a:p>
            <a:pPr marL="0" lvl="0" indent="0" algn="just">
              <a:spcAft>
                <a:spcPts val="0"/>
              </a:spcAft>
              <a:buNone/>
            </a:pPr>
            <a:endParaRPr lang="fr-FR" sz="2800" dirty="0">
              <a:effectLst/>
            </a:endParaRPr>
          </a:p>
        </p:txBody>
      </p:sp>
    </p:spTree>
    <p:extLst>
      <p:ext uri="{BB962C8B-B14F-4D97-AF65-F5344CB8AC3E}">
        <p14:creationId xmlns:p14="http://schemas.microsoft.com/office/powerpoint/2010/main" val="17781235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97726" y="261257"/>
            <a:ext cx="9940834" cy="6466114"/>
          </a:xfrm>
        </p:spPr>
        <p:txBody>
          <a:bodyPr>
            <a:normAutofit/>
          </a:bodyPr>
          <a:lstStyle/>
          <a:p>
            <a:pPr marL="0" lvl="0" indent="0" algn="just">
              <a:spcAft>
                <a:spcPts val="0"/>
              </a:spcAft>
              <a:buNone/>
            </a:pPr>
            <a:endParaRPr lang="fr-FR" sz="2800" dirty="0" smtClean="0">
              <a:effectLst/>
            </a:endParaRPr>
          </a:p>
          <a:p>
            <a:pPr marL="0" lvl="0" indent="0" algn="just">
              <a:spcAft>
                <a:spcPts val="0"/>
              </a:spcAft>
              <a:buNone/>
            </a:pPr>
            <a:endParaRPr lang="fr-FR" sz="2800" dirty="0"/>
          </a:p>
          <a:p>
            <a:pPr marL="0" lvl="0" indent="0" algn="just">
              <a:spcAft>
                <a:spcPts val="0"/>
              </a:spcAft>
              <a:buNone/>
            </a:pPr>
            <a:endParaRPr lang="fr-FR" sz="2800" dirty="0" smtClean="0">
              <a:effectLst/>
            </a:endParaRPr>
          </a:p>
          <a:p>
            <a:pPr marL="0" lvl="0" indent="0" algn="just">
              <a:spcAft>
                <a:spcPts val="0"/>
              </a:spcAft>
              <a:buNone/>
            </a:pPr>
            <a:endParaRPr lang="fr-FR" sz="2800" dirty="0"/>
          </a:p>
          <a:p>
            <a:pPr marL="0" lvl="0" indent="0" algn="just">
              <a:spcAft>
                <a:spcPts val="0"/>
              </a:spcAft>
              <a:buNone/>
            </a:pPr>
            <a:endParaRPr lang="fr-FR" sz="2800" dirty="0" smtClean="0">
              <a:effectLst/>
            </a:endParaRPr>
          </a:p>
          <a:p>
            <a:pPr marL="0" lvl="0" indent="0" algn="ctr">
              <a:spcAft>
                <a:spcPts val="0"/>
              </a:spcAft>
              <a:buNone/>
            </a:pPr>
            <a:r>
              <a:rPr lang="fr-FR" sz="2800" b="1" dirty="0" smtClean="0"/>
              <a:t>Q:  </a:t>
            </a:r>
            <a:r>
              <a:rPr lang="fr-FR" sz="2800" b="1" dirty="0"/>
              <a:t>D</a:t>
            </a:r>
            <a:r>
              <a:rPr lang="fr-FR" sz="2800" b="1" dirty="0" smtClean="0"/>
              <a:t>élais d’acquittement des AP/IBS ?</a:t>
            </a:r>
            <a:endParaRPr lang="fr-FR" sz="2800" b="1" dirty="0">
              <a:effectLst/>
            </a:endParaRPr>
          </a:p>
        </p:txBody>
      </p:sp>
    </p:spTree>
    <p:extLst>
      <p:ext uri="{BB962C8B-B14F-4D97-AF65-F5344CB8AC3E}">
        <p14:creationId xmlns:p14="http://schemas.microsoft.com/office/powerpoint/2010/main" val="4154790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97726" y="261257"/>
            <a:ext cx="9940834" cy="6466114"/>
          </a:xfrm>
        </p:spPr>
        <p:txBody>
          <a:bodyPr>
            <a:normAutofit/>
          </a:bodyPr>
          <a:lstStyle/>
          <a:p>
            <a:r>
              <a:rPr lang="fr-FR" b="1" dirty="0"/>
              <a:t>-Art de LF 2026 :</a:t>
            </a:r>
            <a:r>
              <a:rPr lang="fr-FR" dirty="0"/>
              <a:t> 40</a:t>
            </a:r>
          </a:p>
          <a:p>
            <a:r>
              <a:rPr lang="fr-FR" b="1" dirty="0"/>
              <a:t>-Art modifié :</a:t>
            </a:r>
            <a:r>
              <a:rPr lang="fr-FR" dirty="0"/>
              <a:t> 252 du CE</a:t>
            </a:r>
          </a:p>
          <a:p>
            <a:r>
              <a:rPr lang="fr-FR" b="1" dirty="0"/>
              <a:t>-Objet de la mesure :</a:t>
            </a:r>
            <a:r>
              <a:rPr lang="fr-FR" dirty="0"/>
              <a:t> clarification de l’application des DE aux opérations immobilières réalisées en promesse de vente</a:t>
            </a:r>
          </a:p>
          <a:p>
            <a:r>
              <a:rPr lang="fr-FR" b="1" dirty="0"/>
              <a:t>-Objectif de la mesure :</a:t>
            </a:r>
            <a:r>
              <a:rPr lang="fr-FR" dirty="0"/>
              <a:t> renforcer la sécurité juridique des opérations contractuelles et à harmoniser les pratiques d’enregistrement.</a:t>
            </a:r>
          </a:p>
          <a:p>
            <a:pPr marL="82296" indent="0">
              <a:buNone/>
            </a:pPr>
            <a:r>
              <a:rPr lang="fr-FR" dirty="0"/>
              <a:t> </a:t>
            </a:r>
          </a:p>
          <a:p>
            <a:pPr marL="0" lvl="0" indent="0" algn="just">
              <a:spcAft>
                <a:spcPts val="0"/>
              </a:spcAft>
              <a:buNone/>
            </a:pPr>
            <a:endParaRPr lang="fr-FR" sz="2800" dirty="0">
              <a:effectLst/>
            </a:endParaRPr>
          </a:p>
        </p:txBody>
      </p:sp>
    </p:spTree>
    <p:extLst>
      <p:ext uri="{BB962C8B-B14F-4D97-AF65-F5344CB8AC3E}">
        <p14:creationId xmlns:p14="http://schemas.microsoft.com/office/powerpoint/2010/main" val="14548295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97726" y="261257"/>
            <a:ext cx="9940834" cy="6466114"/>
          </a:xfrm>
        </p:spPr>
        <p:txBody>
          <a:bodyPr>
            <a:normAutofit/>
          </a:bodyPr>
          <a:lstStyle/>
          <a:p>
            <a:pPr marL="82296" indent="0">
              <a:buNone/>
            </a:pPr>
            <a:r>
              <a:rPr lang="fr-FR" dirty="0" smtClean="0"/>
              <a:t>		La </a:t>
            </a:r>
            <a:r>
              <a:rPr lang="fr-FR" dirty="0"/>
              <a:t>mesure prévoit de soumettre cette nature d’opération</a:t>
            </a:r>
            <a:r>
              <a:rPr lang="fr-FR" strike="sngStrike" dirty="0"/>
              <a:t>s</a:t>
            </a:r>
            <a:r>
              <a:rPr lang="fr-FR" dirty="0"/>
              <a:t> à un droit d’enregistrement payé en deux tranches, fixé au taux de 2,5% chacune :  </a:t>
            </a:r>
          </a:p>
          <a:p>
            <a:pPr marL="82296" lvl="0" indent="0" fontAlgn="base">
              <a:buNone/>
            </a:pPr>
            <a:r>
              <a:rPr lang="fr-FR" dirty="0" smtClean="0"/>
              <a:t>-la </a:t>
            </a:r>
            <a:r>
              <a:rPr lang="fr-FR" dirty="0"/>
              <a:t>première, à la conclusion de la promesse de vente ; </a:t>
            </a:r>
          </a:p>
          <a:p>
            <a:pPr marL="82296" lvl="0" indent="0" fontAlgn="base">
              <a:buNone/>
            </a:pPr>
            <a:r>
              <a:rPr lang="fr-FR" dirty="0" smtClean="0"/>
              <a:t>-la </a:t>
            </a:r>
            <a:r>
              <a:rPr lang="fr-FR" dirty="0"/>
              <a:t>deuxième, au moment de la concrétisation de la promesse de vente.  </a:t>
            </a:r>
          </a:p>
          <a:p>
            <a:pPr marL="82296" indent="0">
              <a:buNone/>
            </a:pPr>
            <a:r>
              <a:rPr lang="fr-FR" dirty="0" smtClean="0"/>
              <a:t>		Par </a:t>
            </a:r>
            <a:r>
              <a:rPr lang="fr-FR" dirty="0"/>
              <a:t>ailleurs, il est également prévu qu’en cas de résiliation de l’acte de la promesse de vente avant son exécution, le contrat y affèrent est soumis au droit fixe de 5000 DA, dans la mesure où il ne constitue pas un acte transférant la propriété, mais un engagement futur non réalisé. </a:t>
            </a:r>
          </a:p>
          <a:p>
            <a:pPr marL="0" lvl="0" indent="0" algn="just">
              <a:spcAft>
                <a:spcPts val="0"/>
              </a:spcAft>
              <a:buNone/>
            </a:pPr>
            <a:endParaRPr lang="fr-FR" sz="2800" dirty="0">
              <a:effectLst/>
            </a:endParaRPr>
          </a:p>
        </p:txBody>
      </p:sp>
    </p:spTree>
    <p:extLst>
      <p:ext uri="{BB962C8B-B14F-4D97-AF65-F5344CB8AC3E}">
        <p14:creationId xmlns:p14="http://schemas.microsoft.com/office/powerpoint/2010/main" val="22138067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97726" y="261257"/>
            <a:ext cx="9940834" cy="6466114"/>
          </a:xfrm>
        </p:spPr>
        <p:txBody>
          <a:bodyPr>
            <a:normAutofit fontScale="92500"/>
          </a:bodyPr>
          <a:lstStyle/>
          <a:p>
            <a:r>
              <a:rPr lang="fr-FR" b="1" dirty="0"/>
              <a:t>-Art de LF 2026 :</a:t>
            </a:r>
            <a:r>
              <a:rPr lang="fr-FR" dirty="0"/>
              <a:t> 70</a:t>
            </a:r>
          </a:p>
          <a:p>
            <a:r>
              <a:rPr lang="fr-FR" b="1" dirty="0"/>
              <a:t>-Art modifié :</a:t>
            </a:r>
            <a:r>
              <a:rPr lang="fr-FR" dirty="0"/>
              <a:t> 3-bis du CPF</a:t>
            </a:r>
          </a:p>
          <a:p>
            <a:r>
              <a:rPr lang="fr-FR" b="1" dirty="0"/>
              <a:t>-Objet de la mesure :</a:t>
            </a:r>
            <a:r>
              <a:rPr lang="fr-FR" dirty="0"/>
              <a:t> option pour les régimes du réel</a:t>
            </a:r>
          </a:p>
          <a:p>
            <a:r>
              <a:rPr lang="fr-FR" b="1" dirty="0"/>
              <a:t>-Objectif de la mesure :</a:t>
            </a:r>
            <a:r>
              <a:rPr lang="fr-FR" dirty="0"/>
              <a:t> pour stabilité du régime d’imposition, l’option de l’IFU vers le réel ou le réel simplifié est irrévocable</a:t>
            </a:r>
          </a:p>
          <a:p>
            <a:pPr marL="82296" indent="0">
              <a:buNone/>
            </a:pPr>
            <a:endParaRPr lang="fr-FR" dirty="0"/>
          </a:p>
          <a:p>
            <a:pPr marL="82296" indent="0">
              <a:buNone/>
            </a:pPr>
            <a:r>
              <a:rPr lang="fr-FR" dirty="0" smtClean="0"/>
              <a:t>	Les </a:t>
            </a:r>
            <a:r>
              <a:rPr lang="fr-FR" dirty="0"/>
              <a:t>nouveaux contribuables peuvent opter, selon le cas, pour l’imposition d’après le régime du bénéfice réel BIC ou le régime simplifié des professions non commerciales BNC , lors de la souscription de la déclaration d’existence, prévue à l’article 183 du code des impôts directs et taxes assimilées. </a:t>
            </a:r>
            <a:r>
              <a:rPr lang="fr-FR" b="1" dirty="0"/>
              <a:t>L’option à l’un de ces régimes est irrévocable.</a:t>
            </a:r>
            <a:endParaRPr lang="fr-FR" dirty="0"/>
          </a:p>
          <a:p>
            <a:pPr marL="0" lvl="0" indent="0" algn="just">
              <a:spcAft>
                <a:spcPts val="0"/>
              </a:spcAft>
              <a:buNone/>
            </a:pPr>
            <a:endParaRPr lang="fr-FR" sz="2800" dirty="0">
              <a:effectLst/>
            </a:endParaRPr>
          </a:p>
        </p:txBody>
      </p:sp>
    </p:spTree>
    <p:extLst>
      <p:ext uri="{BB962C8B-B14F-4D97-AF65-F5344CB8AC3E}">
        <p14:creationId xmlns:p14="http://schemas.microsoft.com/office/powerpoint/2010/main" val="2009836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201F16F3-FDB7-40B0-8DFF-05135B8B3F7D}"/>
              </a:ext>
            </a:extLst>
          </p:cNvPr>
          <p:cNvSpPr>
            <a:spLocks noGrp="1"/>
          </p:cNvSpPr>
          <p:nvPr>
            <p:ph idx="1"/>
          </p:nvPr>
        </p:nvSpPr>
        <p:spPr>
          <a:xfrm>
            <a:off x="244699" y="107816"/>
            <a:ext cx="11681137" cy="6613660"/>
          </a:xfrm>
        </p:spPr>
        <p:style>
          <a:lnRef idx="2">
            <a:schemeClr val="accent1"/>
          </a:lnRef>
          <a:fillRef idx="1">
            <a:schemeClr val="lt1"/>
          </a:fillRef>
          <a:effectRef idx="0">
            <a:schemeClr val="accent1"/>
          </a:effectRef>
          <a:fontRef idx="minor">
            <a:schemeClr val="dk1"/>
          </a:fontRef>
        </p:style>
        <p:txBody>
          <a:bodyPr>
            <a:noAutofit/>
          </a:bodyPr>
          <a:lstStyle/>
          <a:p>
            <a:pPr marL="0" indent="0" algn="ctr">
              <a:buNone/>
            </a:pPr>
            <a:r>
              <a:rPr lang="fr-FR" sz="2000" b="1" dirty="0" smtClean="0"/>
              <a:t>Liste des tableaux annexes à la LF</a:t>
            </a:r>
            <a:r>
              <a:rPr lang="fr-FR" sz="2000" dirty="0" smtClean="0"/>
              <a:t>	</a:t>
            </a:r>
          </a:p>
          <a:p>
            <a:pPr marL="0" indent="0">
              <a:buNone/>
            </a:pPr>
            <a:r>
              <a:rPr lang="fr-FR" sz="1800" dirty="0" smtClean="0"/>
              <a:t>	</a:t>
            </a:r>
            <a:r>
              <a:rPr lang="fr-FR" sz="1800" b="1" dirty="0" smtClean="0">
                <a:solidFill>
                  <a:srgbClr val="0070C0"/>
                </a:solidFill>
              </a:rPr>
              <a:t>Les LF antérieures contenaient 03 tab annexes: </a:t>
            </a:r>
          </a:p>
          <a:p>
            <a:pPr marL="0" indent="0">
              <a:buNone/>
            </a:pPr>
            <a:r>
              <a:rPr lang="fr-FR" sz="1800" b="1" dirty="0" smtClean="0">
                <a:solidFill>
                  <a:srgbClr val="00B050"/>
                </a:solidFill>
              </a:rPr>
              <a:t>-Etat A: </a:t>
            </a:r>
            <a:r>
              <a:rPr lang="fr-FR" sz="1800" dirty="0" smtClean="0"/>
              <a:t>recettes </a:t>
            </a:r>
          </a:p>
          <a:p>
            <a:pPr marL="0" indent="0">
              <a:buNone/>
            </a:pPr>
            <a:r>
              <a:rPr lang="fr-FR" sz="1800" b="1" dirty="0" smtClean="0">
                <a:solidFill>
                  <a:srgbClr val="00B050"/>
                </a:solidFill>
              </a:rPr>
              <a:t>-Etat B: </a:t>
            </a:r>
            <a:r>
              <a:rPr lang="fr-FR" sz="1800" dirty="0" smtClean="0"/>
              <a:t>dépenses de fonctionnement  </a:t>
            </a:r>
          </a:p>
          <a:p>
            <a:pPr marL="0" indent="0">
              <a:buNone/>
            </a:pPr>
            <a:r>
              <a:rPr lang="fr-FR" sz="1800" b="1" dirty="0" smtClean="0">
                <a:solidFill>
                  <a:srgbClr val="00B050"/>
                </a:solidFill>
              </a:rPr>
              <a:t>-Etat C: </a:t>
            </a:r>
            <a:r>
              <a:rPr lang="fr-FR" sz="1800" dirty="0" smtClean="0"/>
              <a:t>dépenses d’équipement</a:t>
            </a:r>
            <a:endParaRPr lang="fr-FR" sz="2000" dirty="0" smtClean="0"/>
          </a:p>
          <a:p>
            <a:pPr marL="0" indent="0">
              <a:buNone/>
            </a:pPr>
            <a:r>
              <a:rPr lang="fr-FR" sz="2000" dirty="0" smtClean="0"/>
              <a:t>	A partir de </a:t>
            </a:r>
            <a:r>
              <a:rPr lang="fr-FR" sz="2000" b="1" dirty="0" smtClean="0">
                <a:solidFill>
                  <a:srgbClr val="00B050"/>
                </a:solidFill>
              </a:rPr>
              <a:t>2023, la LF prévoit 08 tab annexes:</a:t>
            </a:r>
          </a:p>
          <a:p>
            <a:pPr marL="0" indent="0">
              <a:buFontTx/>
              <a:buChar char="-"/>
            </a:pPr>
            <a:r>
              <a:rPr lang="fr-FR" sz="2000" b="1" dirty="0">
                <a:solidFill>
                  <a:srgbClr val="0070C0"/>
                </a:solidFill>
              </a:rPr>
              <a:t>A</a:t>
            </a:r>
            <a:r>
              <a:rPr lang="fr-FR" sz="2000" b="1" dirty="0" smtClean="0">
                <a:solidFill>
                  <a:srgbClr val="0070C0"/>
                </a:solidFill>
              </a:rPr>
              <a:t>nnexe A-catégories </a:t>
            </a:r>
            <a:r>
              <a:rPr lang="fr-FR" sz="2000" b="1" dirty="0">
                <a:solidFill>
                  <a:srgbClr val="0070C0"/>
                </a:solidFill>
              </a:rPr>
              <a:t>des </a:t>
            </a:r>
            <a:r>
              <a:rPr lang="fr-FR" sz="2000" b="1" dirty="0" smtClean="0">
                <a:solidFill>
                  <a:srgbClr val="0070C0"/>
                </a:solidFill>
              </a:rPr>
              <a:t>recettes</a:t>
            </a:r>
          </a:p>
          <a:p>
            <a:pPr marL="0" indent="0">
              <a:buFontTx/>
              <a:buChar char="-"/>
            </a:pPr>
            <a:r>
              <a:rPr lang="fr-FR" sz="2000" b="1" dirty="0" smtClean="0">
                <a:solidFill>
                  <a:srgbClr val="0070C0"/>
                </a:solidFill>
              </a:rPr>
              <a:t>Annexe B-dépenses </a:t>
            </a:r>
            <a:r>
              <a:rPr lang="fr-FR" sz="2000" b="1" dirty="0">
                <a:solidFill>
                  <a:srgbClr val="0070C0"/>
                </a:solidFill>
              </a:rPr>
              <a:t>par </a:t>
            </a:r>
            <a:r>
              <a:rPr lang="fr-FR" sz="2000" b="1" dirty="0" smtClean="0">
                <a:solidFill>
                  <a:srgbClr val="0070C0"/>
                </a:solidFill>
              </a:rPr>
              <a:t>ministère et </a:t>
            </a:r>
            <a:r>
              <a:rPr lang="fr-FR" sz="2000" b="1" dirty="0">
                <a:solidFill>
                  <a:srgbClr val="0070C0"/>
                </a:solidFill>
              </a:rPr>
              <a:t>par programme</a:t>
            </a:r>
            <a:endParaRPr lang="fr-FR" sz="2000" b="1" dirty="0" smtClean="0">
              <a:solidFill>
                <a:srgbClr val="0070C0"/>
              </a:solidFill>
            </a:endParaRPr>
          </a:p>
          <a:p>
            <a:pPr marL="0" lvl="0" indent="0">
              <a:buFontTx/>
              <a:buChar char="-"/>
            </a:pPr>
            <a:r>
              <a:rPr lang="fr-FR" sz="2000" b="1" dirty="0" smtClean="0">
                <a:solidFill>
                  <a:srgbClr val="0070C0"/>
                </a:solidFill>
              </a:rPr>
              <a:t>Annexe C-liste et contenu des CAS </a:t>
            </a:r>
            <a:endParaRPr lang="fr-FR" sz="2000" dirty="0" smtClean="0">
              <a:solidFill>
                <a:prstClr val="black"/>
              </a:solidFill>
            </a:endParaRPr>
          </a:p>
          <a:p>
            <a:pPr marL="0" lvl="0" indent="0">
              <a:buNone/>
            </a:pPr>
            <a:r>
              <a:rPr lang="fr-FR" sz="2000" b="1" dirty="0" smtClean="0">
                <a:solidFill>
                  <a:srgbClr val="0070C0"/>
                </a:solidFill>
              </a:rPr>
              <a:t>-Annexe D-Equilibre </a:t>
            </a:r>
            <a:r>
              <a:rPr lang="fr-FR" sz="2000" b="1" dirty="0">
                <a:solidFill>
                  <a:srgbClr val="0070C0"/>
                </a:solidFill>
              </a:rPr>
              <a:t>budgétaire, financier et économique</a:t>
            </a:r>
            <a:endParaRPr lang="fr-FR" sz="2000" b="1" dirty="0" smtClean="0">
              <a:solidFill>
                <a:srgbClr val="0070C0"/>
              </a:solidFill>
            </a:endParaRPr>
          </a:p>
          <a:p>
            <a:pPr marL="0" lvl="0" indent="0">
              <a:buNone/>
            </a:pPr>
            <a:r>
              <a:rPr lang="fr-FR" sz="2000" b="1" dirty="0" smtClean="0">
                <a:solidFill>
                  <a:srgbClr val="0070C0"/>
                </a:solidFill>
              </a:rPr>
              <a:t>-Annexe E-liste des impôts et taxes affectés aux CL </a:t>
            </a:r>
          </a:p>
          <a:p>
            <a:pPr marL="0" lvl="0" indent="0">
              <a:buNone/>
            </a:pPr>
            <a:r>
              <a:rPr lang="fr-FR" sz="2000" b="1" dirty="0" smtClean="0">
                <a:solidFill>
                  <a:srgbClr val="0070C0"/>
                </a:solidFill>
              </a:rPr>
              <a:t>Annexe F-liste et affectation des taxes parafiscales</a:t>
            </a:r>
            <a:endParaRPr lang="fr-FR" sz="2000" dirty="0">
              <a:solidFill>
                <a:prstClr val="black"/>
              </a:solidFill>
            </a:endParaRPr>
          </a:p>
          <a:p>
            <a:pPr marL="0" lvl="0" indent="0">
              <a:buFontTx/>
              <a:buChar char="-"/>
            </a:pPr>
            <a:r>
              <a:rPr lang="fr-FR" sz="2000" b="1" dirty="0" smtClean="0">
                <a:solidFill>
                  <a:srgbClr val="0070C0"/>
                </a:solidFill>
              </a:rPr>
              <a:t>Annexe G-prélèvements sociaux par organisme </a:t>
            </a:r>
          </a:p>
          <a:p>
            <a:pPr marL="0" lvl="0" indent="0">
              <a:buFontTx/>
              <a:buChar char="-"/>
            </a:pPr>
            <a:r>
              <a:rPr lang="fr-FR" sz="2000" b="1" dirty="0" smtClean="0">
                <a:solidFill>
                  <a:srgbClr val="0070C0"/>
                </a:solidFill>
              </a:rPr>
              <a:t>Annexe H- liste </a:t>
            </a:r>
            <a:r>
              <a:rPr lang="fr-FR" sz="2000" b="1" dirty="0">
                <a:solidFill>
                  <a:srgbClr val="0070C0"/>
                </a:solidFill>
              </a:rPr>
              <a:t>et </a:t>
            </a:r>
            <a:r>
              <a:rPr lang="fr-FR" sz="2000" b="1" dirty="0" smtClean="0">
                <a:solidFill>
                  <a:srgbClr val="0070C0"/>
                </a:solidFill>
              </a:rPr>
              <a:t>montants </a:t>
            </a:r>
            <a:r>
              <a:rPr lang="fr-FR" sz="2000" b="1" dirty="0">
                <a:solidFill>
                  <a:srgbClr val="0070C0"/>
                </a:solidFill>
              </a:rPr>
              <a:t>des dépenses </a:t>
            </a:r>
            <a:r>
              <a:rPr lang="fr-FR" sz="2000" b="1" dirty="0" smtClean="0">
                <a:solidFill>
                  <a:srgbClr val="0070C0"/>
                </a:solidFill>
              </a:rPr>
              <a:t>implicites</a:t>
            </a:r>
          </a:p>
          <a:p>
            <a:pPr marL="0" lvl="0" indent="0">
              <a:buFontTx/>
              <a:buChar char="-"/>
            </a:pPr>
            <a:endParaRPr lang="fr-FR" sz="2000" b="1" dirty="0">
              <a:solidFill>
                <a:srgbClr val="0070C0"/>
              </a:solidFill>
            </a:endParaRPr>
          </a:p>
          <a:p>
            <a:pPr marL="0" lvl="0" indent="0">
              <a:buNone/>
            </a:pPr>
            <a:r>
              <a:rPr lang="fr-FR" sz="2000" b="1" dirty="0" smtClean="0">
                <a:solidFill>
                  <a:srgbClr val="0070C0"/>
                </a:solidFill>
              </a:rPr>
              <a:t> </a:t>
            </a:r>
            <a:endParaRPr lang="fr-FR" sz="2000" dirty="0"/>
          </a:p>
          <a:p>
            <a:pPr>
              <a:buNone/>
            </a:pPr>
            <a:endParaRPr lang="fr-FR" sz="2000" dirty="0"/>
          </a:p>
          <a:p>
            <a:pPr>
              <a:buNone/>
            </a:pPr>
            <a:endParaRPr lang="fr-FR" sz="2000" dirty="0"/>
          </a:p>
        </p:txBody>
      </p:sp>
      <p:sp>
        <p:nvSpPr>
          <p:cNvPr id="7172" name="Espace réservé du numéro de diapositive 3">
            <a:extLst>
              <a:ext uri="{FF2B5EF4-FFF2-40B4-BE49-F238E27FC236}">
                <a16:creationId xmlns:a16="http://schemas.microsoft.com/office/drawing/2014/main" xmlns="" id="{F00E216A-A99C-4EC4-82A8-9944A2D7E71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2101473-E56E-4BA3-B1D0-48D2835ED88C}" type="slidenum">
              <a:rPr lang="es-ES" altLang="fr-FR" sz="1400">
                <a:solidFill>
                  <a:prstClr val="black"/>
                </a:solidFill>
              </a:rPr>
              <a:pPr>
                <a:spcBef>
                  <a:spcPct val="0"/>
                </a:spcBef>
                <a:buFontTx/>
                <a:buNone/>
              </a:pPr>
              <a:t>4</a:t>
            </a:fld>
            <a:endParaRPr lang="es-ES" altLang="fr-FR" sz="1400" dirty="0">
              <a:solidFill>
                <a:prstClr val="black"/>
              </a:solidFill>
            </a:endParaRPr>
          </a:p>
        </p:txBody>
      </p:sp>
    </p:spTree>
    <p:extLst>
      <p:ext uri="{BB962C8B-B14F-4D97-AF65-F5344CB8AC3E}">
        <p14:creationId xmlns:p14="http://schemas.microsoft.com/office/powerpoint/2010/main" val="466475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97726" y="261257"/>
            <a:ext cx="9940834" cy="6466114"/>
          </a:xfrm>
        </p:spPr>
        <p:txBody>
          <a:bodyPr>
            <a:normAutofit/>
          </a:bodyPr>
          <a:lstStyle/>
          <a:p>
            <a:r>
              <a:rPr lang="fr-FR" b="1" dirty="0" smtClean="0"/>
              <a:t>-</a:t>
            </a:r>
            <a:r>
              <a:rPr lang="fr-FR" b="1" dirty="0"/>
              <a:t>Art de LF 2026 :</a:t>
            </a:r>
            <a:r>
              <a:rPr lang="fr-FR" dirty="0"/>
              <a:t> </a:t>
            </a:r>
            <a:r>
              <a:rPr lang="fr-FR" dirty="0" smtClean="0"/>
              <a:t>110</a:t>
            </a:r>
            <a:endParaRPr lang="fr-FR" dirty="0"/>
          </a:p>
          <a:p>
            <a:r>
              <a:rPr lang="fr-FR" b="1" dirty="0"/>
              <a:t>-Art modifié :</a:t>
            </a:r>
            <a:r>
              <a:rPr lang="fr-FR" dirty="0"/>
              <a:t> 79 à 87 et 116 de la LF 2025 </a:t>
            </a:r>
          </a:p>
          <a:p>
            <a:r>
              <a:rPr lang="fr-FR" b="1" dirty="0"/>
              <a:t>-Objet de la mesure :</a:t>
            </a:r>
            <a:r>
              <a:rPr lang="fr-FR" dirty="0"/>
              <a:t> suppression du régime contractuel de l’IFU.  </a:t>
            </a:r>
          </a:p>
          <a:p>
            <a:r>
              <a:rPr lang="fr-FR" b="1" dirty="0"/>
              <a:t>-Objectif de la mesure : </a:t>
            </a:r>
            <a:r>
              <a:rPr lang="fr-FR" dirty="0"/>
              <a:t>stabilité du régime, simplification des démarches administratives et renforcement des garanties des contribuables</a:t>
            </a:r>
          </a:p>
          <a:p>
            <a:pPr marL="82296" indent="0">
              <a:buNone/>
            </a:pPr>
            <a:r>
              <a:rPr lang="fr-FR" dirty="0" smtClean="0"/>
              <a:t>	La </a:t>
            </a:r>
            <a:r>
              <a:rPr lang="fr-FR" dirty="0"/>
              <a:t>LF 2025 a institué le régime contractuel de l’IFU pour 02 ans, applicable à compter du 01</a:t>
            </a:r>
            <a:r>
              <a:rPr lang="fr-FR" baseline="30000" dirty="0"/>
              <a:t>er</a:t>
            </a:r>
            <a:r>
              <a:rPr lang="fr-FR" dirty="0"/>
              <a:t> janvier 2026.</a:t>
            </a:r>
          </a:p>
          <a:p>
            <a:pPr marL="82296" indent="0">
              <a:buNone/>
            </a:pPr>
            <a:r>
              <a:rPr lang="fr-FR" dirty="0" smtClean="0"/>
              <a:t>	Ces </a:t>
            </a:r>
            <a:r>
              <a:rPr lang="fr-FR" dirty="0"/>
              <a:t>mesures prévoient la suppression de ce régime contractuel et le maintien du régime déclaratif actuel.</a:t>
            </a:r>
          </a:p>
          <a:p>
            <a:pPr marL="0" lvl="0" indent="0" algn="just">
              <a:spcAft>
                <a:spcPts val="0"/>
              </a:spcAft>
              <a:buNone/>
            </a:pPr>
            <a:endParaRPr lang="fr-FR" sz="2800" dirty="0">
              <a:effectLst/>
            </a:endParaRPr>
          </a:p>
        </p:txBody>
      </p:sp>
    </p:spTree>
    <p:extLst>
      <p:ext uri="{BB962C8B-B14F-4D97-AF65-F5344CB8AC3E}">
        <p14:creationId xmlns:p14="http://schemas.microsoft.com/office/powerpoint/2010/main" val="7213914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97726" y="261257"/>
            <a:ext cx="10424160" cy="6466114"/>
          </a:xfrm>
        </p:spPr>
        <p:txBody>
          <a:bodyPr>
            <a:normAutofit lnSpcReduction="10000"/>
          </a:bodyPr>
          <a:lstStyle/>
          <a:p>
            <a:r>
              <a:rPr lang="fr-FR" b="1" dirty="0"/>
              <a:t>-Art de LF 2026 :</a:t>
            </a:r>
            <a:r>
              <a:rPr lang="fr-FR" dirty="0"/>
              <a:t> 143</a:t>
            </a:r>
          </a:p>
          <a:p>
            <a:r>
              <a:rPr lang="fr-FR" b="1" dirty="0"/>
              <a:t>-Art modifié :</a:t>
            </a:r>
            <a:r>
              <a:rPr lang="fr-FR" dirty="0"/>
              <a:t> /</a:t>
            </a:r>
          </a:p>
          <a:p>
            <a:r>
              <a:rPr lang="fr-FR" b="1" dirty="0"/>
              <a:t>-Objet de la mesure :</a:t>
            </a:r>
            <a:r>
              <a:rPr lang="fr-FR" dirty="0"/>
              <a:t> encadrement de l’activité de micro-importation</a:t>
            </a:r>
          </a:p>
          <a:p>
            <a:r>
              <a:rPr lang="fr-FR" b="1" dirty="0"/>
              <a:t>-Objectif de la mesure :</a:t>
            </a:r>
            <a:r>
              <a:rPr lang="fr-FR" dirty="0"/>
              <a:t> simplification des procédures d’importation et réduction des </a:t>
            </a:r>
            <a:r>
              <a:rPr lang="fr-FR" dirty="0" smtClean="0"/>
              <a:t>coûts</a:t>
            </a:r>
            <a:endParaRPr lang="fr-FR" dirty="0"/>
          </a:p>
          <a:p>
            <a:pPr marL="82296" indent="0">
              <a:buNone/>
            </a:pPr>
            <a:r>
              <a:rPr lang="fr-FR" dirty="0"/>
              <a:t>— les contribuables exerçant l’activité de </a:t>
            </a:r>
            <a:r>
              <a:rPr lang="fr-FR" b="1" dirty="0"/>
              <a:t>micro-importation</a:t>
            </a:r>
            <a:r>
              <a:rPr lang="fr-FR" dirty="0"/>
              <a:t> définie par la législation et la réglementation en vigueur, sont éligibles au </a:t>
            </a:r>
            <a:r>
              <a:rPr lang="fr-FR" b="1" dirty="0"/>
              <a:t>statut d’auto-entrepreneur</a:t>
            </a:r>
            <a:r>
              <a:rPr lang="fr-FR" dirty="0"/>
              <a:t> ; </a:t>
            </a:r>
          </a:p>
          <a:p>
            <a:pPr marL="0" indent="0" algn="just">
              <a:buNone/>
            </a:pPr>
            <a:endParaRPr lang="fr-FR" sz="2800" dirty="0" smtClean="0"/>
          </a:p>
          <a:p>
            <a:pPr marL="0" indent="0" algn="just">
              <a:buNone/>
            </a:pPr>
            <a:r>
              <a:rPr lang="fr-FR" sz="2800" b="1" dirty="0" smtClean="0"/>
              <a:t>NB:</a:t>
            </a:r>
            <a:r>
              <a:rPr lang="fr-FR" sz="2800" dirty="0" smtClean="0"/>
              <a:t> L’institution </a:t>
            </a:r>
            <a:r>
              <a:rPr lang="fr-FR" sz="2800" dirty="0"/>
              <a:t>de l’activité de micro-importation a été prévue par le </a:t>
            </a:r>
            <a:r>
              <a:rPr lang="fr-FR" sz="2800" b="1" dirty="0"/>
              <a:t>DE n° 25-170 du 28 Juin 2025</a:t>
            </a:r>
            <a:r>
              <a:rPr lang="fr-FR" sz="2800" dirty="0"/>
              <a:t>, fixant les conditions et modalités d’exercice de l’activité de micro-importation par l’auto-entrepreneur.</a:t>
            </a:r>
          </a:p>
          <a:p>
            <a:pPr marL="0" lvl="0" indent="0" algn="just">
              <a:spcAft>
                <a:spcPts val="0"/>
              </a:spcAft>
              <a:buNone/>
            </a:pPr>
            <a:endParaRPr lang="fr-FR" sz="2800" dirty="0">
              <a:effectLst/>
            </a:endParaRPr>
          </a:p>
        </p:txBody>
      </p:sp>
    </p:spTree>
    <p:extLst>
      <p:ext uri="{BB962C8B-B14F-4D97-AF65-F5344CB8AC3E}">
        <p14:creationId xmlns:p14="http://schemas.microsoft.com/office/powerpoint/2010/main" val="22780105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97726" y="261257"/>
            <a:ext cx="10424160" cy="6466114"/>
          </a:xfrm>
        </p:spPr>
        <p:txBody>
          <a:bodyPr>
            <a:normAutofit/>
          </a:bodyPr>
          <a:lstStyle/>
          <a:p>
            <a:endParaRPr lang="fr-FR" dirty="0" smtClean="0"/>
          </a:p>
          <a:p>
            <a:endParaRPr lang="fr-FR" dirty="0"/>
          </a:p>
          <a:p>
            <a:r>
              <a:rPr lang="fr-FR" dirty="0" smtClean="0"/>
              <a:t>— </a:t>
            </a:r>
            <a:r>
              <a:rPr lang="fr-FR" dirty="0"/>
              <a:t>les opérations d’importation réalisées par l’auto-entrepreneur exerçant l’activité de la micro- importation sont soumises au taux réduit de </a:t>
            </a:r>
            <a:r>
              <a:rPr lang="fr-FR" b="1" dirty="0"/>
              <a:t>5% des droits de douane</a:t>
            </a:r>
            <a:r>
              <a:rPr lang="fr-FR" dirty="0"/>
              <a:t> et </a:t>
            </a:r>
            <a:r>
              <a:rPr lang="fr-FR" b="1" dirty="0"/>
              <a:t>exemptées du paiement de la taxe sur la valeur ajoutée,</a:t>
            </a:r>
            <a:r>
              <a:rPr lang="fr-FR" dirty="0"/>
              <a:t> des redevances douanières et des autres droits et taxes exigibles à l’importation, y compris la contribution de solidarité et le droit additionnel provisoire de sauvegarde. </a:t>
            </a:r>
          </a:p>
          <a:p>
            <a:pPr marL="82296" indent="0">
              <a:buNone/>
            </a:pPr>
            <a:endParaRPr lang="fr-FR" dirty="0"/>
          </a:p>
          <a:p>
            <a:pPr marL="0" lvl="0" indent="0" algn="just">
              <a:spcAft>
                <a:spcPts val="0"/>
              </a:spcAft>
              <a:buNone/>
            </a:pPr>
            <a:endParaRPr lang="fr-FR" sz="2800" dirty="0">
              <a:effectLst/>
            </a:endParaRPr>
          </a:p>
        </p:txBody>
      </p:sp>
    </p:spTree>
    <p:extLst>
      <p:ext uri="{BB962C8B-B14F-4D97-AF65-F5344CB8AC3E}">
        <p14:creationId xmlns:p14="http://schemas.microsoft.com/office/powerpoint/2010/main" val="6391593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97726" y="261257"/>
            <a:ext cx="10424160" cy="6466114"/>
          </a:xfrm>
        </p:spPr>
        <p:txBody>
          <a:bodyPr>
            <a:normAutofit/>
          </a:bodyPr>
          <a:lstStyle/>
          <a:p>
            <a:endParaRPr lang="fr-FR" dirty="0" smtClean="0"/>
          </a:p>
          <a:p>
            <a:r>
              <a:rPr lang="fr-FR" dirty="0"/>
              <a:t>Le dédouanement s’effectue au vu d’une déclaration en douane simplifiée. </a:t>
            </a:r>
          </a:p>
          <a:p>
            <a:pPr marL="82296" indent="0">
              <a:buNone/>
            </a:pPr>
            <a:endParaRPr lang="fr-FR" dirty="0" smtClean="0"/>
          </a:p>
          <a:p>
            <a:pPr marL="82296" indent="0">
              <a:buNone/>
            </a:pPr>
            <a:r>
              <a:rPr lang="fr-FR" dirty="0" smtClean="0"/>
              <a:t>— </a:t>
            </a:r>
            <a:r>
              <a:rPr lang="fr-FR" dirty="0"/>
              <a:t>les contribuables exerçant l’activité de micro-importation, sont soumis à chaque opération d’importation, à </a:t>
            </a:r>
            <a:r>
              <a:rPr lang="fr-FR" b="1" dirty="0"/>
              <a:t>l’impôt forfaitaire unique fixé au taux de 0,5 % libératoire</a:t>
            </a:r>
            <a:r>
              <a:rPr lang="fr-FR" dirty="0"/>
              <a:t>, calculé sur la base de la valeur en douane, augmentée des droits de douane et d’une </a:t>
            </a:r>
            <a:r>
              <a:rPr lang="fr-FR" b="1" dirty="0"/>
              <a:t>marge forfaitaire de 30%.</a:t>
            </a:r>
            <a:r>
              <a:rPr lang="fr-FR" dirty="0"/>
              <a:t> </a:t>
            </a:r>
          </a:p>
          <a:p>
            <a:pPr marL="82296" indent="0">
              <a:buNone/>
            </a:pPr>
            <a:endParaRPr lang="fr-FR" dirty="0"/>
          </a:p>
          <a:p>
            <a:pPr marL="0" lvl="0" indent="0" algn="just">
              <a:spcAft>
                <a:spcPts val="0"/>
              </a:spcAft>
              <a:buNone/>
            </a:pPr>
            <a:endParaRPr lang="fr-FR" sz="2800" dirty="0">
              <a:effectLst/>
            </a:endParaRPr>
          </a:p>
        </p:txBody>
      </p:sp>
    </p:spTree>
    <p:extLst>
      <p:ext uri="{BB962C8B-B14F-4D97-AF65-F5344CB8AC3E}">
        <p14:creationId xmlns:p14="http://schemas.microsoft.com/office/powerpoint/2010/main" val="25859523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97726" y="261257"/>
            <a:ext cx="10424160" cy="6466114"/>
          </a:xfrm>
        </p:spPr>
        <p:txBody>
          <a:bodyPr>
            <a:normAutofit/>
          </a:bodyPr>
          <a:lstStyle/>
          <a:p>
            <a:endParaRPr lang="fr-FR" dirty="0" smtClean="0"/>
          </a:p>
          <a:p>
            <a:pPr marL="82296" indent="0">
              <a:buNone/>
            </a:pPr>
            <a:endParaRPr lang="fr-FR" dirty="0"/>
          </a:p>
          <a:p>
            <a:r>
              <a:rPr lang="fr-FR" dirty="0"/>
              <a:t>Le montant de l’impôt est acquitté auprès des services des douanes, lors de la mise à la consommation des marchandises importées. </a:t>
            </a:r>
          </a:p>
          <a:p>
            <a:pPr marL="82296" indent="0">
              <a:buNone/>
            </a:pPr>
            <a:r>
              <a:rPr lang="fr-FR" dirty="0"/>
              <a:t> </a:t>
            </a:r>
          </a:p>
          <a:p>
            <a:pPr marL="82296" indent="0">
              <a:buNone/>
            </a:pPr>
            <a:endParaRPr lang="fr-FR" b="1" dirty="0" smtClean="0"/>
          </a:p>
          <a:p>
            <a:pPr marL="82296" indent="0">
              <a:buNone/>
            </a:pPr>
            <a:r>
              <a:rPr lang="fr-FR" b="1" dirty="0" smtClean="0"/>
              <a:t>NB</a:t>
            </a:r>
            <a:r>
              <a:rPr lang="fr-FR" b="1" dirty="0"/>
              <a:t> :</a:t>
            </a:r>
            <a:r>
              <a:rPr lang="fr-FR" dirty="0"/>
              <a:t> Le produit de cet impôt est affecté au profit du budget de l’Etat. Les dispositions du présent article sont applicables, </a:t>
            </a:r>
            <a:r>
              <a:rPr lang="fr-FR" b="1" dirty="0"/>
              <a:t>à compter du 28 juin 2025</a:t>
            </a:r>
            <a:r>
              <a:rPr lang="fr-FR" b="1" dirty="0" smtClean="0"/>
              <a:t>.</a:t>
            </a:r>
            <a:r>
              <a:rPr lang="fr-FR" b="1" dirty="0"/>
              <a:t> </a:t>
            </a:r>
            <a:endParaRPr lang="fr-FR" dirty="0"/>
          </a:p>
          <a:p>
            <a:pPr marL="82296" indent="0">
              <a:buNone/>
            </a:pPr>
            <a:endParaRPr lang="fr-FR" dirty="0"/>
          </a:p>
          <a:p>
            <a:pPr marL="0" lvl="0" indent="0" algn="just">
              <a:spcAft>
                <a:spcPts val="0"/>
              </a:spcAft>
              <a:buNone/>
            </a:pPr>
            <a:endParaRPr lang="fr-FR" sz="2800" dirty="0">
              <a:effectLst/>
            </a:endParaRPr>
          </a:p>
        </p:txBody>
      </p:sp>
    </p:spTree>
    <p:extLst>
      <p:ext uri="{BB962C8B-B14F-4D97-AF65-F5344CB8AC3E}">
        <p14:creationId xmlns:p14="http://schemas.microsoft.com/office/powerpoint/2010/main" val="7834619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97726" y="261257"/>
            <a:ext cx="9940834" cy="6466114"/>
          </a:xfrm>
        </p:spPr>
        <p:txBody>
          <a:bodyPr>
            <a:normAutofit/>
          </a:bodyPr>
          <a:lstStyle/>
          <a:p>
            <a:pPr marL="82296" indent="0">
              <a:buNone/>
            </a:pPr>
            <a:endParaRPr lang="fr-FR" dirty="0"/>
          </a:p>
          <a:p>
            <a:pPr marL="82296" indent="0">
              <a:buNone/>
            </a:pPr>
            <a:endParaRPr lang="fr-FR" b="1" dirty="0" smtClean="0"/>
          </a:p>
          <a:p>
            <a:pPr marL="82296" indent="0">
              <a:buNone/>
            </a:pPr>
            <a:endParaRPr lang="fr-FR" b="1" dirty="0"/>
          </a:p>
          <a:p>
            <a:pPr marL="82296" indent="0">
              <a:buNone/>
            </a:pPr>
            <a:endParaRPr lang="fr-FR" b="1" dirty="0" smtClean="0"/>
          </a:p>
          <a:p>
            <a:pPr marL="82296" indent="0" algn="ctr">
              <a:buNone/>
            </a:pPr>
            <a:r>
              <a:rPr lang="fr-FR" b="1" dirty="0" smtClean="0"/>
              <a:t>V- Analyse </a:t>
            </a:r>
            <a:r>
              <a:rPr lang="fr-FR" b="1" dirty="0"/>
              <a:t>des mesures de numérisation des procédures fiscales</a:t>
            </a:r>
            <a:endParaRPr lang="fr-FR" sz="2800" dirty="0">
              <a:effectLst/>
            </a:endParaRPr>
          </a:p>
        </p:txBody>
      </p:sp>
    </p:spTree>
    <p:extLst>
      <p:ext uri="{BB962C8B-B14F-4D97-AF65-F5344CB8AC3E}">
        <p14:creationId xmlns:p14="http://schemas.microsoft.com/office/powerpoint/2010/main" val="6190676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97726" y="261257"/>
            <a:ext cx="9940834" cy="6466114"/>
          </a:xfrm>
        </p:spPr>
        <p:txBody>
          <a:bodyPr>
            <a:normAutofit/>
          </a:bodyPr>
          <a:lstStyle/>
          <a:p>
            <a:endParaRPr lang="fr-FR" b="1" dirty="0" smtClean="0"/>
          </a:p>
          <a:p>
            <a:endParaRPr lang="fr-FR" b="1" dirty="0"/>
          </a:p>
          <a:p>
            <a:r>
              <a:rPr lang="fr-FR" b="1" dirty="0" smtClean="0"/>
              <a:t>-</a:t>
            </a:r>
            <a:r>
              <a:rPr lang="fr-FR" b="1" dirty="0"/>
              <a:t>Art de LF 2026 :</a:t>
            </a:r>
            <a:r>
              <a:rPr lang="fr-FR" dirty="0"/>
              <a:t> 08</a:t>
            </a:r>
          </a:p>
          <a:p>
            <a:r>
              <a:rPr lang="fr-FR" b="1" dirty="0"/>
              <a:t>-Art modifié :</a:t>
            </a:r>
            <a:r>
              <a:rPr lang="fr-FR" dirty="0"/>
              <a:t> 75</a:t>
            </a:r>
            <a:r>
              <a:rPr lang="fr-FR" i="1" dirty="0"/>
              <a:t>-3 du CID</a:t>
            </a:r>
            <a:endParaRPr lang="fr-FR" dirty="0"/>
          </a:p>
          <a:p>
            <a:r>
              <a:rPr lang="fr-FR" b="1" dirty="0"/>
              <a:t>-Objet de la mesure :</a:t>
            </a:r>
            <a:r>
              <a:rPr lang="fr-FR" dirty="0"/>
              <a:t> télé-déclaration de l’état annuel des salaires (G29, ex.301-bis) et </a:t>
            </a:r>
            <a:r>
              <a:rPr lang="fr-FR" dirty="0" smtClean="0"/>
              <a:t>mention </a:t>
            </a:r>
            <a:r>
              <a:rPr lang="fr-FR" dirty="0"/>
              <a:t>du NIN </a:t>
            </a:r>
          </a:p>
          <a:p>
            <a:r>
              <a:rPr lang="fr-FR" b="1" dirty="0"/>
              <a:t>-Objectif de la mesure :</a:t>
            </a:r>
            <a:r>
              <a:rPr lang="fr-FR" dirty="0"/>
              <a:t> numérisation des procédures et interopérabilité des informations </a:t>
            </a:r>
          </a:p>
        </p:txBody>
      </p:sp>
    </p:spTree>
    <p:extLst>
      <p:ext uri="{BB962C8B-B14F-4D97-AF65-F5344CB8AC3E}">
        <p14:creationId xmlns:p14="http://schemas.microsoft.com/office/powerpoint/2010/main" val="30556158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97726" y="261257"/>
            <a:ext cx="9940834" cy="6466114"/>
          </a:xfrm>
        </p:spPr>
        <p:txBody>
          <a:bodyPr>
            <a:normAutofit/>
          </a:bodyPr>
          <a:lstStyle/>
          <a:p>
            <a:pPr marL="82296" indent="0">
              <a:buNone/>
            </a:pPr>
            <a:endParaRPr lang="fr-FR" dirty="0" smtClean="0"/>
          </a:p>
          <a:p>
            <a:pPr marL="82296" indent="0">
              <a:buNone/>
            </a:pPr>
            <a:endParaRPr lang="fr-FR" dirty="0"/>
          </a:p>
          <a:p>
            <a:pPr marL="82296" indent="0">
              <a:buNone/>
            </a:pPr>
            <a:endParaRPr lang="fr-FR" dirty="0"/>
          </a:p>
          <a:p>
            <a:r>
              <a:rPr lang="fr-FR" dirty="0"/>
              <a:t>La mesure prévoit l’obligation de production, par voie de </a:t>
            </a:r>
            <a:r>
              <a:rPr lang="fr-FR" b="1" dirty="0"/>
              <a:t>télé-déclaration</a:t>
            </a:r>
            <a:r>
              <a:rPr lang="fr-FR" dirty="0"/>
              <a:t>, de l’état des salaires, pour les contribuables relevant des structures dotées du système d’information SI-JIBAYATIC.</a:t>
            </a:r>
          </a:p>
          <a:p>
            <a:r>
              <a:rPr lang="fr-FR" dirty="0"/>
              <a:t>Aussi, la mesure prévoit le rajout de la mention </a:t>
            </a:r>
            <a:r>
              <a:rPr lang="fr-FR" b="1" dirty="0"/>
              <a:t>NIN</a:t>
            </a:r>
            <a:r>
              <a:rPr lang="fr-FR" dirty="0"/>
              <a:t> de chaque employé</a:t>
            </a:r>
            <a:r>
              <a:rPr lang="fr-FR" dirty="0" smtClean="0"/>
              <a:t>.</a:t>
            </a:r>
          </a:p>
          <a:p>
            <a:endParaRPr lang="fr-FR" dirty="0">
              <a:effectLst/>
            </a:endParaRPr>
          </a:p>
        </p:txBody>
      </p:sp>
    </p:spTree>
    <p:extLst>
      <p:ext uri="{BB962C8B-B14F-4D97-AF65-F5344CB8AC3E}">
        <p14:creationId xmlns:p14="http://schemas.microsoft.com/office/powerpoint/2010/main" val="23532465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97726" y="261257"/>
            <a:ext cx="9940834" cy="6466114"/>
          </a:xfrm>
        </p:spPr>
        <p:txBody>
          <a:bodyPr>
            <a:normAutofit/>
          </a:bodyPr>
          <a:lstStyle/>
          <a:p>
            <a:endParaRPr lang="fr-FR" b="1" dirty="0" smtClean="0"/>
          </a:p>
          <a:p>
            <a:endParaRPr lang="fr-FR" b="1" dirty="0"/>
          </a:p>
          <a:p>
            <a:endParaRPr lang="fr-FR" b="1" dirty="0" smtClean="0"/>
          </a:p>
          <a:p>
            <a:endParaRPr lang="fr-FR" b="1" dirty="0"/>
          </a:p>
          <a:p>
            <a:pPr algn="ctr"/>
            <a:r>
              <a:rPr lang="fr-FR" b="1" dirty="0" smtClean="0"/>
              <a:t>Q</a:t>
            </a:r>
            <a:r>
              <a:rPr lang="fr-FR" b="1" dirty="0"/>
              <a:t> : quelles sont les mentions obligatoires à mettre dans l’état des salaires ?</a:t>
            </a:r>
            <a:endParaRPr lang="fr-FR" dirty="0">
              <a:effectLst/>
            </a:endParaRPr>
          </a:p>
        </p:txBody>
      </p:sp>
    </p:spTree>
    <p:extLst>
      <p:ext uri="{BB962C8B-B14F-4D97-AF65-F5344CB8AC3E}">
        <p14:creationId xmlns:p14="http://schemas.microsoft.com/office/powerpoint/2010/main" val="2928728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97726" y="261257"/>
            <a:ext cx="9940834" cy="6466114"/>
          </a:xfrm>
        </p:spPr>
        <p:txBody>
          <a:bodyPr>
            <a:normAutofit fontScale="92500" lnSpcReduction="10000"/>
          </a:bodyPr>
          <a:lstStyle/>
          <a:p>
            <a:pPr marL="82296" indent="0">
              <a:buNone/>
            </a:pPr>
            <a:r>
              <a:rPr lang="fr-FR" b="1" dirty="0" smtClean="0"/>
              <a:t>	R</a:t>
            </a:r>
            <a:r>
              <a:rPr lang="fr-FR" b="1" dirty="0"/>
              <a:t> :</a:t>
            </a:r>
            <a:r>
              <a:rPr lang="fr-FR" dirty="0"/>
              <a:t> Les employeurs doivent souscrire, au plus tard le 30 avril de chaque année, un état, </a:t>
            </a:r>
            <a:r>
              <a:rPr lang="fr-FR" b="1" dirty="0"/>
              <a:t>y compris sur support informatique, ou par voie de télé-déclaration,</a:t>
            </a:r>
            <a:r>
              <a:rPr lang="fr-FR" dirty="0"/>
              <a:t> présentant pour chacun des employés les indications suivantes:</a:t>
            </a:r>
          </a:p>
          <a:p>
            <a:r>
              <a:rPr lang="fr-FR" dirty="0"/>
              <a:t>− Prénom, nom, emploi et adresse ; </a:t>
            </a:r>
            <a:r>
              <a:rPr lang="fr-FR" b="1" dirty="0"/>
              <a:t>+NIN (LF 2026) </a:t>
            </a:r>
            <a:endParaRPr lang="fr-FR" dirty="0"/>
          </a:p>
          <a:p>
            <a:r>
              <a:rPr lang="fr-FR" dirty="0"/>
              <a:t>− Situation de famille ; </a:t>
            </a:r>
          </a:p>
          <a:p>
            <a:r>
              <a:rPr lang="fr-FR" dirty="0"/>
              <a:t>−Montant brut avant déduction des cotisations aux assurances sociales et retenues pour la retraite et montant net après déduction de ces cotisations et de ces retenues, des traitements, salaires, pensions, etc. payés pendant ledit exercice ; </a:t>
            </a:r>
          </a:p>
          <a:p>
            <a:r>
              <a:rPr lang="fr-FR" dirty="0"/>
              <a:t>−Montant des retenues effectuées au titre de l‘impôt sur le revenu, à raison des traitements et salaires versés ; </a:t>
            </a:r>
          </a:p>
        </p:txBody>
      </p:sp>
    </p:spTree>
    <p:extLst>
      <p:ext uri="{BB962C8B-B14F-4D97-AF65-F5344CB8AC3E}">
        <p14:creationId xmlns:p14="http://schemas.microsoft.com/office/powerpoint/2010/main" val="1181555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0"/>
            <a:ext cx="10972800" cy="1143000"/>
          </a:xfrm>
        </p:spPr>
        <p:txBody>
          <a:bodyPr>
            <a:normAutofit fontScale="90000"/>
          </a:bodyPr>
          <a:lstStyle/>
          <a:p>
            <a:r>
              <a:rPr lang="fr-FR" b="1" dirty="0" smtClean="0"/>
              <a:t>VA et Croissance économique sectorielle </a:t>
            </a:r>
            <a:br>
              <a:rPr lang="fr-FR" b="1" dirty="0" smtClean="0"/>
            </a:br>
            <a:r>
              <a:rPr lang="fr-FR" b="1" dirty="0" smtClean="0"/>
              <a:t>2026 à 2028</a:t>
            </a:r>
            <a:endParaRPr lang="fr-FR" b="1" dirty="0"/>
          </a:p>
        </p:txBody>
      </p:sp>
      <p:pic>
        <p:nvPicPr>
          <p:cNvPr id="4" name="Picture 210036"/>
          <p:cNvPicPr>
            <a:picLocks noGrp="1"/>
          </p:cNvPicPr>
          <p:nvPr>
            <p:ph idx="1"/>
          </p:nvPr>
        </p:nvPicPr>
        <p:blipFill>
          <a:blip r:embed="rId2"/>
          <a:stretch>
            <a:fillRect/>
          </a:stretch>
        </p:blipFill>
        <p:spPr>
          <a:xfrm>
            <a:off x="609600" y="1417638"/>
            <a:ext cx="10972800" cy="3431105"/>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2760157394"/>
              </p:ext>
            </p:extLst>
          </p:nvPr>
        </p:nvGraphicFramePr>
        <p:xfrm>
          <a:off x="609600" y="4848743"/>
          <a:ext cx="10972800" cy="1584960"/>
        </p:xfrm>
        <a:graphic>
          <a:graphicData uri="http://schemas.openxmlformats.org/drawingml/2006/table">
            <a:tbl>
              <a:tblPr firstRow="1" firstCol="1" bandRow="1">
                <a:tableStyleId>{5C22544A-7EE6-4342-B048-85BDC9FD1C3A}</a:tableStyleId>
              </a:tblPr>
              <a:tblGrid>
                <a:gridCol w="3777982"/>
                <a:gridCol w="1162197"/>
                <a:gridCol w="1235326"/>
                <a:gridCol w="1162197"/>
                <a:gridCol w="1236451"/>
                <a:gridCol w="1161071"/>
                <a:gridCol w="1237576"/>
              </a:tblGrid>
              <a:tr h="175895">
                <a:tc>
                  <a:txBody>
                    <a:bodyPr/>
                    <a:lstStyle/>
                    <a:p>
                      <a:pPr marL="6350" indent="-6350" algn="l">
                        <a:lnSpc>
                          <a:spcPct val="104000"/>
                        </a:lnSpc>
                        <a:spcAft>
                          <a:spcPts val="0"/>
                        </a:spcAft>
                      </a:pPr>
                      <a:r>
                        <a:rPr lang="fr-FR" sz="2000" dirty="0">
                          <a:effectLst/>
                        </a:rPr>
                        <a:t>Produit intérieur brut (PIB) </a:t>
                      </a:r>
                      <a:endParaRPr lang="fr-FR" sz="20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tc>
                <a:tc>
                  <a:txBody>
                    <a:bodyPr/>
                    <a:lstStyle/>
                    <a:p>
                      <a:pPr marL="6350" indent="-6350" algn="ctr">
                        <a:lnSpc>
                          <a:spcPct val="104000"/>
                        </a:lnSpc>
                        <a:spcAft>
                          <a:spcPts val="0"/>
                        </a:spcAft>
                      </a:pPr>
                      <a:r>
                        <a:rPr lang="fr-FR" sz="2000">
                          <a:effectLst/>
                        </a:rPr>
                        <a:t>41 878,3 </a:t>
                      </a:r>
                      <a:endParaRPr lang="fr-FR" sz="200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tc>
                <a:tc>
                  <a:txBody>
                    <a:bodyPr/>
                    <a:lstStyle/>
                    <a:p>
                      <a:pPr marL="6350" indent="-6350" algn="ctr">
                        <a:lnSpc>
                          <a:spcPct val="104000"/>
                        </a:lnSpc>
                        <a:spcAft>
                          <a:spcPts val="0"/>
                        </a:spcAft>
                      </a:pPr>
                      <a:r>
                        <a:rPr lang="fr-FR" sz="2000" dirty="0">
                          <a:solidFill>
                            <a:srgbClr val="FF0000"/>
                          </a:solidFill>
                          <a:effectLst/>
                        </a:rPr>
                        <a:t>4,1</a:t>
                      </a:r>
                      <a:r>
                        <a:rPr lang="fr-FR" sz="2000" dirty="0">
                          <a:effectLst/>
                        </a:rPr>
                        <a:t> </a:t>
                      </a:r>
                      <a:endParaRPr lang="fr-FR" sz="20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tc>
                <a:tc>
                  <a:txBody>
                    <a:bodyPr/>
                    <a:lstStyle/>
                    <a:p>
                      <a:pPr marL="6350" indent="-6350" algn="ctr">
                        <a:lnSpc>
                          <a:spcPct val="104000"/>
                        </a:lnSpc>
                        <a:spcAft>
                          <a:spcPts val="0"/>
                        </a:spcAft>
                      </a:pPr>
                      <a:r>
                        <a:rPr lang="fr-FR" sz="2000">
                          <a:effectLst/>
                        </a:rPr>
                        <a:t>45 018,4 </a:t>
                      </a:r>
                      <a:endParaRPr lang="fr-FR" sz="200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tc>
                <a:tc>
                  <a:txBody>
                    <a:bodyPr/>
                    <a:lstStyle/>
                    <a:p>
                      <a:pPr marL="6350" indent="-6350" algn="ctr">
                        <a:lnSpc>
                          <a:spcPct val="104000"/>
                        </a:lnSpc>
                        <a:spcAft>
                          <a:spcPts val="0"/>
                        </a:spcAft>
                      </a:pPr>
                      <a:r>
                        <a:rPr lang="fr-FR" sz="2000">
                          <a:effectLst/>
                        </a:rPr>
                        <a:t>4,4 </a:t>
                      </a:r>
                      <a:endParaRPr lang="fr-FR" sz="200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tc>
                <a:tc>
                  <a:txBody>
                    <a:bodyPr/>
                    <a:lstStyle/>
                    <a:p>
                      <a:pPr marL="6350" indent="-6350" algn="ctr">
                        <a:lnSpc>
                          <a:spcPct val="104000"/>
                        </a:lnSpc>
                        <a:spcAft>
                          <a:spcPts val="0"/>
                        </a:spcAft>
                      </a:pPr>
                      <a:r>
                        <a:rPr lang="fr-FR" sz="2000">
                          <a:effectLst/>
                        </a:rPr>
                        <a:t>48 395,7 </a:t>
                      </a:r>
                      <a:endParaRPr lang="fr-FR" sz="200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tc>
                <a:tc>
                  <a:txBody>
                    <a:bodyPr/>
                    <a:lstStyle/>
                    <a:p>
                      <a:pPr marL="6350" indent="-6350" algn="ctr">
                        <a:lnSpc>
                          <a:spcPct val="104000"/>
                        </a:lnSpc>
                        <a:spcAft>
                          <a:spcPts val="0"/>
                        </a:spcAft>
                      </a:pPr>
                      <a:r>
                        <a:rPr lang="fr-FR" sz="2000">
                          <a:effectLst/>
                        </a:rPr>
                        <a:t>4,5 </a:t>
                      </a:r>
                      <a:endParaRPr lang="fr-FR" sz="200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tc>
              </a:tr>
              <a:tr h="187325">
                <a:tc>
                  <a:txBody>
                    <a:bodyPr/>
                    <a:lstStyle/>
                    <a:p>
                      <a:pPr marL="6350" indent="-6350" algn="l">
                        <a:lnSpc>
                          <a:spcPct val="104000"/>
                        </a:lnSpc>
                        <a:spcAft>
                          <a:spcPts val="0"/>
                        </a:spcAft>
                      </a:pPr>
                      <a:r>
                        <a:rPr lang="fr-FR" sz="2000" dirty="0">
                          <a:effectLst/>
                        </a:rPr>
                        <a:t>PIB hors hydrocarbures  </a:t>
                      </a:r>
                      <a:endParaRPr lang="fr-FR" sz="20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tc>
                <a:tc>
                  <a:txBody>
                    <a:bodyPr/>
                    <a:lstStyle/>
                    <a:p>
                      <a:pPr marL="6350" indent="-6350" algn="ctr">
                        <a:lnSpc>
                          <a:spcPct val="104000"/>
                        </a:lnSpc>
                        <a:spcAft>
                          <a:spcPts val="0"/>
                        </a:spcAft>
                      </a:pPr>
                      <a:r>
                        <a:rPr lang="fr-FR" sz="2000" dirty="0">
                          <a:effectLst/>
                        </a:rPr>
                        <a:t>36 286,5 </a:t>
                      </a:r>
                      <a:endParaRPr lang="fr-FR" sz="20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tc>
                <a:tc>
                  <a:txBody>
                    <a:bodyPr/>
                    <a:lstStyle/>
                    <a:p>
                      <a:pPr marL="6350" indent="-6350" algn="ctr">
                        <a:lnSpc>
                          <a:spcPct val="104000"/>
                        </a:lnSpc>
                        <a:spcAft>
                          <a:spcPts val="0"/>
                        </a:spcAft>
                      </a:pPr>
                      <a:r>
                        <a:rPr lang="fr-FR" sz="2000">
                          <a:effectLst/>
                        </a:rPr>
                        <a:t>4,9 </a:t>
                      </a:r>
                      <a:endParaRPr lang="fr-FR" sz="200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tc>
                <a:tc>
                  <a:txBody>
                    <a:bodyPr/>
                    <a:lstStyle/>
                    <a:p>
                      <a:pPr marL="6350" indent="-6350" algn="ctr">
                        <a:lnSpc>
                          <a:spcPct val="104000"/>
                        </a:lnSpc>
                        <a:spcAft>
                          <a:spcPts val="0"/>
                        </a:spcAft>
                      </a:pPr>
                      <a:r>
                        <a:rPr lang="fr-FR" sz="2000">
                          <a:effectLst/>
                        </a:rPr>
                        <a:t>39 578,3 </a:t>
                      </a:r>
                      <a:endParaRPr lang="fr-FR" sz="200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tc>
                <a:tc>
                  <a:txBody>
                    <a:bodyPr/>
                    <a:lstStyle/>
                    <a:p>
                      <a:pPr marL="6350" indent="-6350" algn="ctr">
                        <a:lnSpc>
                          <a:spcPct val="104000"/>
                        </a:lnSpc>
                        <a:spcAft>
                          <a:spcPts val="0"/>
                        </a:spcAft>
                      </a:pPr>
                      <a:r>
                        <a:rPr lang="fr-FR" sz="2000">
                          <a:effectLst/>
                        </a:rPr>
                        <a:t>5,0 </a:t>
                      </a:r>
                      <a:endParaRPr lang="fr-FR" sz="200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tc>
                <a:tc>
                  <a:txBody>
                    <a:bodyPr/>
                    <a:lstStyle/>
                    <a:p>
                      <a:pPr marL="6350" indent="-6350" algn="ctr">
                        <a:lnSpc>
                          <a:spcPct val="104000"/>
                        </a:lnSpc>
                        <a:spcAft>
                          <a:spcPts val="0"/>
                        </a:spcAft>
                      </a:pPr>
                      <a:r>
                        <a:rPr lang="fr-FR" sz="2000">
                          <a:effectLst/>
                        </a:rPr>
                        <a:t>43 117,8 </a:t>
                      </a:r>
                      <a:endParaRPr lang="fr-FR" sz="200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tc>
                <a:tc>
                  <a:txBody>
                    <a:bodyPr/>
                    <a:lstStyle/>
                    <a:p>
                      <a:pPr marL="6350" indent="-6350" algn="ctr">
                        <a:lnSpc>
                          <a:spcPct val="104000"/>
                        </a:lnSpc>
                        <a:spcAft>
                          <a:spcPts val="0"/>
                        </a:spcAft>
                      </a:pPr>
                      <a:r>
                        <a:rPr lang="fr-FR" sz="2000">
                          <a:effectLst/>
                        </a:rPr>
                        <a:t>5,0 </a:t>
                      </a:r>
                      <a:endParaRPr lang="fr-FR" sz="200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tc>
              </a:tr>
              <a:tr h="175260">
                <a:tc>
                  <a:txBody>
                    <a:bodyPr/>
                    <a:lstStyle/>
                    <a:p>
                      <a:pPr marL="6350" indent="-6350" algn="l">
                        <a:lnSpc>
                          <a:spcPct val="104000"/>
                        </a:lnSpc>
                        <a:spcAft>
                          <a:spcPts val="0"/>
                        </a:spcAft>
                      </a:pPr>
                      <a:r>
                        <a:rPr lang="fr-FR" sz="2000">
                          <a:effectLst/>
                        </a:rPr>
                        <a:t>PIB hors Agriculture  </a:t>
                      </a:r>
                      <a:endParaRPr lang="fr-FR" sz="200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tc>
                <a:tc>
                  <a:txBody>
                    <a:bodyPr/>
                    <a:lstStyle/>
                    <a:p>
                      <a:pPr marL="6350" indent="-6350" algn="ctr">
                        <a:lnSpc>
                          <a:spcPct val="104000"/>
                        </a:lnSpc>
                        <a:spcAft>
                          <a:spcPts val="0"/>
                        </a:spcAft>
                      </a:pPr>
                      <a:r>
                        <a:rPr lang="fr-FR" sz="2000" dirty="0">
                          <a:effectLst/>
                        </a:rPr>
                        <a:t>35 752,2 </a:t>
                      </a:r>
                      <a:endParaRPr lang="fr-FR" sz="20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tc>
                <a:tc>
                  <a:txBody>
                    <a:bodyPr/>
                    <a:lstStyle/>
                    <a:p>
                      <a:pPr marL="6350" indent="-6350" algn="ctr">
                        <a:lnSpc>
                          <a:spcPct val="104000"/>
                        </a:lnSpc>
                        <a:spcAft>
                          <a:spcPts val="0"/>
                        </a:spcAft>
                      </a:pPr>
                      <a:r>
                        <a:rPr lang="fr-FR" sz="2000">
                          <a:effectLst/>
                        </a:rPr>
                        <a:t>3,9 </a:t>
                      </a:r>
                      <a:endParaRPr lang="fr-FR" sz="200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tc>
                <a:tc>
                  <a:txBody>
                    <a:bodyPr/>
                    <a:lstStyle/>
                    <a:p>
                      <a:pPr marL="6350" indent="-6350" algn="ctr">
                        <a:lnSpc>
                          <a:spcPct val="104000"/>
                        </a:lnSpc>
                        <a:spcAft>
                          <a:spcPts val="0"/>
                        </a:spcAft>
                      </a:pPr>
                      <a:r>
                        <a:rPr lang="fr-FR" sz="2000">
                          <a:effectLst/>
                        </a:rPr>
                        <a:t>38 280,7 </a:t>
                      </a:r>
                      <a:endParaRPr lang="fr-FR" sz="200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tc>
                <a:tc>
                  <a:txBody>
                    <a:bodyPr/>
                    <a:lstStyle/>
                    <a:p>
                      <a:pPr marL="6350" indent="-6350" algn="ctr">
                        <a:lnSpc>
                          <a:spcPct val="104000"/>
                        </a:lnSpc>
                        <a:spcAft>
                          <a:spcPts val="0"/>
                        </a:spcAft>
                      </a:pPr>
                      <a:r>
                        <a:rPr lang="fr-FR" sz="2000">
                          <a:effectLst/>
                        </a:rPr>
                        <a:t>4,2 </a:t>
                      </a:r>
                      <a:endParaRPr lang="fr-FR" sz="200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tc>
                <a:tc>
                  <a:txBody>
                    <a:bodyPr/>
                    <a:lstStyle/>
                    <a:p>
                      <a:pPr marL="6350" indent="-6350" algn="ctr">
                        <a:lnSpc>
                          <a:spcPct val="104000"/>
                        </a:lnSpc>
                        <a:spcAft>
                          <a:spcPts val="0"/>
                        </a:spcAft>
                      </a:pPr>
                      <a:r>
                        <a:rPr lang="fr-FR" sz="2000">
                          <a:effectLst/>
                        </a:rPr>
                        <a:t>41 017,1 </a:t>
                      </a:r>
                      <a:endParaRPr lang="fr-FR" sz="200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tc>
                <a:tc>
                  <a:txBody>
                    <a:bodyPr/>
                    <a:lstStyle/>
                    <a:p>
                      <a:pPr marL="6350" indent="-6350" algn="ctr">
                        <a:lnSpc>
                          <a:spcPct val="104000"/>
                        </a:lnSpc>
                        <a:spcAft>
                          <a:spcPts val="0"/>
                        </a:spcAft>
                      </a:pPr>
                      <a:r>
                        <a:rPr lang="fr-FR" sz="2000">
                          <a:effectLst/>
                        </a:rPr>
                        <a:t>4,3 </a:t>
                      </a:r>
                      <a:endParaRPr lang="fr-FR" sz="200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tc>
              </a:tr>
              <a:tr h="321945">
                <a:tc>
                  <a:txBody>
                    <a:bodyPr/>
                    <a:lstStyle/>
                    <a:p>
                      <a:pPr marL="6350" indent="-6350" algn="l">
                        <a:lnSpc>
                          <a:spcPct val="104000"/>
                        </a:lnSpc>
                        <a:spcAft>
                          <a:spcPts val="0"/>
                        </a:spcAft>
                      </a:pPr>
                      <a:r>
                        <a:rPr lang="fr-FR" sz="2000">
                          <a:effectLst/>
                        </a:rPr>
                        <a:t>PIB hors hydrocarbures &amp; hors Agriculture  </a:t>
                      </a:r>
                      <a:endParaRPr lang="fr-FR" sz="200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tc>
                <a:tc>
                  <a:txBody>
                    <a:bodyPr/>
                    <a:lstStyle/>
                    <a:p>
                      <a:pPr marL="6350" indent="-6350" algn="ctr">
                        <a:lnSpc>
                          <a:spcPct val="104000"/>
                        </a:lnSpc>
                        <a:spcAft>
                          <a:spcPts val="0"/>
                        </a:spcAft>
                      </a:pPr>
                      <a:r>
                        <a:rPr lang="fr-FR" sz="2000" dirty="0">
                          <a:effectLst/>
                        </a:rPr>
                        <a:t>30 160,5 </a:t>
                      </a:r>
                      <a:endParaRPr lang="fr-FR" sz="20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nchor="ctr"/>
                </a:tc>
                <a:tc>
                  <a:txBody>
                    <a:bodyPr/>
                    <a:lstStyle/>
                    <a:p>
                      <a:pPr marL="6350" indent="-6350" algn="ctr">
                        <a:lnSpc>
                          <a:spcPct val="104000"/>
                        </a:lnSpc>
                        <a:spcAft>
                          <a:spcPts val="0"/>
                        </a:spcAft>
                      </a:pPr>
                      <a:r>
                        <a:rPr lang="fr-FR" sz="2000" dirty="0">
                          <a:effectLst/>
                        </a:rPr>
                        <a:t>4,8 </a:t>
                      </a:r>
                      <a:endParaRPr lang="fr-FR" sz="20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nchor="ctr"/>
                </a:tc>
                <a:tc>
                  <a:txBody>
                    <a:bodyPr/>
                    <a:lstStyle/>
                    <a:p>
                      <a:pPr marL="6350" indent="-6350" algn="ctr">
                        <a:lnSpc>
                          <a:spcPct val="104000"/>
                        </a:lnSpc>
                        <a:spcAft>
                          <a:spcPts val="0"/>
                        </a:spcAft>
                      </a:pPr>
                      <a:r>
                        <a:rPr lang="fr-FR" sz="2000" dirty="0">
                          <a:effectLst/>
                        </a:rPr>
                        <a:t>32 840,6 </a:t>
                      </a:r>
                      <a:endParaRPr lang="fr-FR" sz="20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nchor="ctr"/>
                </a:tc>
                <a:tc>
                  <a:txBody>
                    <a:bodyPr/>
                    <a:lstStyle/>
                    <a:p>
                      <a:pPr marL="6350" indent="-6350" algn="ctr">
                        <a:lnSpc>
                          <a:spcPct val="104000"/>
                        </a:lnSpc>
                        <a:spcAft>
                          <a:spcPts val="0"/>
                        </a:spcAft>
                      </a:pPr>
                      <a:r>
                        <a:rPr lang="fr-FR" sz="2000" dirty="0">
                          <a:effectLst/>
                        </a:rPr>
                        <a:t>4,9 </a:t>
                      </a:r>
                      <a:endParaRPr lang="fr-FR" sz="20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nchor="ctr"/>
                </a:tc>
                <a:tc>
                  <a:txBody>
                    <a:bodyPr/>
                    <a:lstStyle/>
                    <a:p>
                      <a:pPr marL="6350" indent="-6350" algn="ctr">
                        <a:lnSpc>
                          <a:spcPct val="104000"/>
                        </a:lnSpc>
                        <a:spcAft>
                          <a:spcPts val="0"/>
                        </a:spcAft>
                      </a:pPr>
                      <a:r>
                        <a:rPr lang="fr-FR" sz="2000" dirty="0">
                          <a:effectLst/>
                        </a:rPr>
                        <a:t>35 739,2 </a:t>
                      </a:r>
                      <a:endParaRPr lang="fr-FR" sz="20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nchor="ctr"/>
                </a:tc>
                <a:tc>
                  <a:txBody>
                    <a:bodyPr/>
                    <a:lstStyle/>
                    <a:p>
                      <a:pPr marL="6350" indent="-6350" algn="ctr">
                        <a:lnSpc>
                          <a:spcPct val="104000"/>
                        </a:lnSpc>
                        <a:spcAft>
                          <a:spcPts val="0"/>
                        </a:spcAft>
                      </a:pPr>
                      <a:r>
                        <a:rPr lang="fr-FR" sz="2000" dirty="0">
                          <a:effectLst/>
                        </a:rPr>
                        <a:t>5,0 </a:t>
                      </a:r>
                      <a:endParaRPr lang="fr-FR" sz="20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endParaRPr>
                    </a:p>
                  </a:txBody>
                  <a:tcPr marL="67945" marR="73025" marT="0" marB="0" anchor="ctr"/>
                </a:tc>
              </a:tr>
            </a:tbl>
          </a:graphicData>
        </a:graphic>
      </p:graphicFrame>
    </p:spTree>
    <p:extLst>
      <p:ext uri="{BB962C8B-B14F-4D97-AF65-F5344CB8AC3E}">
        <p14:creationId xmlns:p14="http://schemas.microsoft.com/office/powerpoint/2010/main" val="30559717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97726" y="261257"/>
            <a:ext cx="9940834" cy="6466114"/>
          </a:xfrm>
        </p:spPr>
        <p:txBody>
          <a:bodyPr>
            <a:normAutofit/>
          </a:bodyPr>
          <a:lstStyle/>
          <a:p>
            <a:pPr marL="82296" indent="0">
              <a:buNone/>
            </a:pPr>
            <a:r>
              <a:rPr lang="fr-FR" b="1" dirty="0" smtClean="0"/>
              <a:t>	</a:t>
            </a:r>
          </a:p>
          <a:p>
            <a:endParaRPr lang="fr-FR" b="1" dirty="0"/>
          </a:p>
          <a:p>
            <a:endParaRPr lang="fr-FR" b="1" dirty="0" smtClean="0"/>
          </a:p>
          <a:p>
            <a:endParaRPr lang="fr-FR" b="1" dirty="0" smtClean="0"/>
          </a:p>
          <a:p>
            <a:r>
              <a:rPr lang="fr-FR" b="1" dirty="0" smtClean="0"/>
              <a:t>Q</a:t>
            </a:r>
            <a:r>
              <a:rPr lang="fr-FR" b="1" dirty="0"/>
              <a:t>: </a:t>
            </a:r>
            <a:r>
              <a:rPr lang="fr-FR" b="1" dirty="0" smtClean="0"/>
              <a:t>-NIN </a:t>
            </a:r>
            <a:r>
              <a:rPr lang="fr-FR" b="1" dirty="0"/>
              <a:t>sur l’état des achats G50 </a:t>
            </a:r>
            <a:r>
              <a:rPr lang="fr-FR" b="1" dirty="0" smtClean="0"/>
              <a:t>?</a:t>
            </a:r>
          </a:p>
          <a:p>
            <a:pPr marL="82296" indent="0">
              <a:buNone/>
            </a:pPr>
            <a:r>
              <a:rPr lang="fr-FR" b="1" dirty="0" smtClean="0"/>
              <a:t>       -NIN pour PM ?</a:t>
            </a:r>
            <a:endParaRPr lang="fr-FR" b="1" dirty="0"/>
          </a:p>
        </p:txBody>
      </p:sp>
    </p:spTree>
    <p:extLst>
      <p:ext uri="{BB962C8B-B14F-4D97-AF65-F5344CB8AC3E}">
        <p14:creationId xmlns:p14="http://schemas.microsoft.com/office/powerpoint/2010/main" val="29212191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97726" y="261257"/>
            <a:ext cx="9940834" cy="6466114"/>
          </a:xfrm>
        </p:spPr>
        <p:txBody>
          <a:bodyPr>
            <a:normAutofit fontScale="92500" lnSpcReduction="10000"/>
          </a:bodyPr>
          <a:lstStyle/>
          <a:p>
            <a:r>
              <a:rPr lang="fr-FR" b="1" dirty="0" smtClean="0"/>
              <a:t>-</a:t>
            </a:r>
            <a:r>
              <a:rPr lang="fr-FR" b="1" dirty="0"/>
              <a:t>Art de LF 2026 :</a:t>
            </a:r>
            <a:r>
              <a:rPr lang="fr-FR" dirty="0"/>
              <a:t> </a:t>
            </a:r>
            <a:r>
              <a:rPr lang="fr-FR" dirty="0" smtClean="0"/>
              <a:t>111</a:t>
            </a:r>
            <a:endParaRPr lang="fr-FR" dirty="0"/>
          </a:p>
          <a:p>
            <a:r>
              <a:rPr lang="fr-FR" b="1" dirty="0"/>
              <a:t>-Art modifié :</a:t>
            </a:r>
            <a:r>
              <a:rPr lang="fr-FR" dirty="0"/>
              <a:t> 67 de la LF 2017 </a:t>
            </a:r>
          </a:p>
          <a:p>
            <a:r>
              <a:rPr lang="fr-FR" b="1" dirty="0"/>
              <a:t>-Objet de la mesure :</a:t>
            </a:r>
            <a:r>
              <a:rPr lang="fr-FR" dirty="0"/>
              <a:t> obligation de déclaration fiscale par voie électronique </a:t>
            </a:r>
          </a:p>
          <a:p>
            <a:r>
              <a:rPr lang="fr-FR" b="1" dirty="0"/>
              <a:t>-Objectif de la mesure :</a:t>
            </a:r>
            <a:r>
              <a:rPr lang="fr-FR" dirty="0"/>
              <a:t> généralisation de la télé-déclaration</a:t>
            </a:r>
          </a:p>
          <a:p>
            <a:pPr marL="82296" indent="0">
              <a:buNone/>
            </a:pPr>
            <a:endParaRPr lang="fr-FR" dirty="0"/>
          </a:p>
          <a:p>
            <a:pPr marL="82296" indent="0">
              <a:buNone/>
            </a:pPr>
            <a:r>
              <a:rPr lang="fr-FR" dirty="0" smtClean="0"/>
              <a:t>	Les </a:t>
            </a:r>
            <a:r>
              <a:rPr lang="fr-FR" dirty="0"/>
              <a:t>contribuables soumis, au régime d’imposition du </a:t>
            </a:r>
            <a:r>
              <a:rPr lang="fr-FR" b="1" dirty="0"/>
              <a:t>bénéfice du réel ou au régime simplifié </a:t>
            </a:r>
            <a:r>
              <a:rPr lang="fr-FR" dirty="0"/>
              <a:t>des professions non commerciales, relevant des services fiscaux dotées de solutions informatiques, </a:t>
            </a:r>
            <a:r>
              <a:rPr lang="fr-FR" b="1" dirty="0">
                <a:solidFill>
                  <a:srgbClr val="FF0000"/>
                </a:solidFill>
              </a:rPr>
              <a:t>doivent</a:t>
            </a:r>
            <a:r>
              <a:rPr lang="fr-FR" b="1" dirty="0"/>
              <a:t> souscrire leurs déclarations fiscales par voie électronique</a:t>
            </a:r>
            <a:r>
              <a:rPr lang="fr-FR" dirty="0"/>
              <a:t>. </a:t>
            </a:r>
            <a:r>
              <a:rPr lang="fr-FR" dirty="0" smtClean="0"/>
              <a:t>	L’acquittement </a:t>
            </a:r>
            <a:r>
              <a:rPr lang="fr-FR" dirty="0"/>
              <a:t>des impôts et taxes, </a:t>
            </a:r>
            <a:r>
              <a:rPr lang="fr-FR" b="1" dirty="0"/>
              <a:t>peut s’effectuer par voie électronique. </a:t>
            </a:r>
          </a:p>
        </p:txBody>
      </p:sp>
    </p:spTree>
    <p:extLst>
      <p:ext uri="{BB962C8B-B14F-4D97-AF65-F5344CB8AC3E}">
        <p14:creationId xmlns:p14="http://schemas.microsoft.com/office/powerpoint/2010/main" val="27006838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97726" y="261257"/>
            <a:ext cx="9940834" cy="6466114"/>
          </a:xfrm>
        </p:spPr>
        <p:txBody>
          <a:bodyPr>
            <a:normAutofit/>
          </a:bodyPr>
          <a:lstStyle/>
          <a:p>
            <a:pPr marL="82296" indent="0">
              <a:buNone/>
            </a:pPr>
            <a:r>
              <a:rPr lang="fr-FR" b="1" dirty="0" smtClean="0"/>
              <a:t>	</a:t>
            </a:r>
          </a:p>
          <a:p>
            <a:endParaRPr lang="fr-FR" b="1" dirty="0"/>
          </a:p>
          <a:p>
            <a:r>
              <a:rPr lang="fr-FR" dirty="0" smtClean="0"/>
              <a:t>Les </a:t>
            </a:r>
            <a:r>
              <a:rPr lang="fr-FR" dirty="0"/>
              <a:t>contribuables qui ne relèvent pas des deux régimes d’imposition cités ci-dessus, dont les services fiscaux de rattachement sont dotés de solutions informatiques, </a:t>
            </a:r>
            <a:r>
              <a:rPr lang="fr-FR" b="1" dirty="0">
                <a:solidFill>
                  <a:srgbClr val="FF0000"/>
                </a:solidFill>
              </a:rPr>
              <a:t>peuvent </a:t>
            </a:r>
            <a:r>
              <a:rPr lang="fr-FR" b="1" dirty="0"/>
              <a:t>souscrire leurs déclarations fiscales et acquitter les impôts et taxes dont elles sont redevables par voie électronique. </a:t>
            </a:r>
            <a:endParaRPr lang="fr-FR" dirty="0"/>
          </a:p>
          <a:p>
            <a:pPr marL="82296" indent="0">
              <a:buNone/>
            </a:pPr>
            <a:r>
              <a:rPr lang="fr-FR" dirty="0" smtClean="0"/>
              <a:t> </a:t>
            </a:r>
            <a:endParaRPr lang="fr-FR" dirty="0"/>
          </a:p>
        </p:txBody>
      </p:sp>
    </p:spTree>
    <p:extLst>
      <p:ext uri="{BB962C8B-B14F-4D97-AF65-F5344CB8AC3E}">
        <p14:creationId xmlns:p14="http://schemas.microsoft.com/office/powerpoint/2010/main" val="21896519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97726" y="261257"/>
            <a:ext cx="9940834" cy="6466114"/>
          </a:xfrm>
        </p:spPr>
        <p:txBody>
          <a:bodyPr>
            <a:normAutofit/>
          </a:bodyPr>
          <a:lstStyle/>
          <a:p>
            <a:pPr marL="82296" indent="0">
              <a:buNone/>
            </a:pPr>
            <a:endParaRPr lang="fr-FR" b="1" dirty="0"/>
          </a:p>
          <a:p>
            <a:pPr marL="82296" indent="0">
              <a:buNone/>
            </a:pPr>
            <a:endParaRPr lang="fr-FR" b="1" dirty="0"/>
          </a:p>
          <a:p>
            <a:pPr marL="82296" indent="0">
              <a:buNone/>
            </a:pPr>
            <a:endParaRPr lang="fr-FR" dirty="0"/>
          </a:p>
          <a:p>
            <a:pPr lvl="0" algn="ctr"/>
            <a:r>
              <a:rPr lang="fr-FR" b="1" dirty="0" smtClean="0"/>
              <a:t>VI- Analyse </a:t>
            </a:r>
            <a:r>
              <a:rPr lang="fr-FR" b="1" dirty="0"/>
              <a:t>des mesures relatives à la formation professionnelle continue et à l’apprentissage</a:t>
            </a:r>
            <a:endParaRPr lang="fr-FR" dirty="0"/>
          </a:p>
          <a:p>
            <a:pPr marL="82296" indent="0">
              <a:buNone/>
            </a:pPr>
            <a:r>
              <a:rPr lang="fr-FR" b="1" dirty="0"/>
              <a:t> </a:t>
            </a:r>
            <a:endParaRPr lang="fr-FR" dirty="0">
              <a:effectLst/>
            </a:endParaRPr>
          </a:p>
        </p:txBody>
      </p:sp>
    </p:spTree>
    <p:extLst>
      <p:ext uri="{BB962C8B-B14F-4D97-AF65-F5344CB8AC3E}">
        <p14:creationId xmlns:p14="http://schemas.microsoft.com/office/powerpoint/2010/main" val="6684369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82296" indent="0">
              <a:buNone/>
            </a:pPr>
            <a:r>
              <a:rPr lang="fr-FR" b="1" dirty="0"/>
              <a:t> </a:t>
            </a:r>
            <a:endParaRPr lang="fr-FR" b="1" dirty="0" smtClean="0"/>
          </a:p>
          <a:p>
            <a:r>
              <a:rPr lang="fr-FR" b="1" dirty="0" smtClean="0"/>
              <a:t>-</a:t>
            </a:r>
            <a:r>
              <a:rPr lang="fr-FR" b="1" dirty="0"/>
              <a:t>Art de LF 2026 :</a:t>
            </a:r>
            <a:r>
              <a:rPr lang="fr-FR" dirty="0"/>
              <a:t> 18 à 21 et art </a:t>
            </a:r>
            <a:r>
              <a:rPr lang="fr-FR" dirty="0" smtClean="0"/>
              <a:t>53</a:t>
            </a:r>
            <a:endParaRPr lang="fr-FR" dirty="0"/>
          </a:p>
          <a:p>
            <a:r>
              <a:rPr lang="fr-FR" b="1" dirty="0"/>
              <a:t>-Art modifié :</a:t>
            </a:r>
            <a:r>
              <a:rPr lang="fr-FR" dirty="0"/>
              <a:t> 196</a:t>
            </a:r>
            <a:r>
              <a:rPr lang="fr-FR" i="1" dirty="0"/>
              <a:t> bis, quater, </a:t>
            </a:r>
            <a:r>
              <a:rPr lang="fr-FR" i="1" dirty="0" err="1"/>
              <a:t>quinquiés</a:t>
            </a:r>
            <a:r>
              <a:rPr lang="fr-FR" i="1" dirty="0"/>
              <a:t>, </a:t>
            </a:r>
            <a:r>
              <a:rPr lang="fr-FR" i="1" dirty="0" err="1"/>
              <a:t>sexiés</a:t>
            </a:r>
            <a:r>
              <a:rPr lang="fr-FR" i="1" dirty="0"/>
              <a:t>  du CID et art 23 CTCA</a:t>
            </a:r>
            <a:endParaRPr lang="fr-FR" dirty="0"/>
          </a:p>
          <a:p>
            <a:r>
              <a:rPr lang="fr-FR" b="1" dirty="0"/>
              <a:t>-Objet de la mesure :</a:t>
            </a:r>
            <a:r>
              <a:rPr lang="fr-FR" dirty="0"/>
              <a:t> réaménagement en matière de de TFPC et de TA et réduction du taux de TVA sur les prestations accessoires</a:t>
            </a:r>
          </a:p>
          <a:p>
            <a:r>
              <a:rPr lang="fr-FR" b="1" dirty="0"/>
              <a:t>-Objectif et impact de la mesure :</a:t>
            </a:r>
            <a:r>
              <a:rPr lang="fr-FR" dirty="0"/>
              <a:t> meilleure répartition annuelle du programme de formation et élargissement des actions d’apprentissage aux stagiaires universitaires</a:t>
            </a:r>
          </a:p>
          <a:p>
            <a:pPr marL="82296" indent="0">
              <a:buNone/>
            </a:pPr>
            <a:r>
              <a:rPr lang="fr-FR" dirty="0"/>
              <a:t> </a:t>
            </a:r>
            <a:endParaRPr lang="fr-FR" dirty="0">
              <a:effectLst/>
            </a:endParaRPr>
          </a:p>
        </p:txBody>
      </p:sp>
    </p:spTree>
    <p:extLst>
      <p:ext uri="{BB962C8B-B14F-4D97-AF65-F5344CB8AC3E}">
        <p14:creationId xmlns:p14="http://schemas.microsoft.com/office/powerpoint/2010/main" val="35306526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fontScale="92500" lnSpcReduction="20000"/>
          </a:bodyPr>
          <a:lstStyle/>
          <a:p>
            <a:pPr marL="82296" indent="0">
              <a:buNone/>
            </a:pPr>
            <a:r>
              <a:rPr lang="fr-FR" dirty="0" smtClean="0"/>
              <a:t>		Ces </a:t>
            </a:r>
            <a:r>
              <a:rPr lang="fr-FR" dirty="0"/>
              <a:t>mesures ont introduit les amendements suivants : </a:t>
            </a:r>
          </a:p>
          <a:p>
            <a:r>
              <a:rPr lang="fr-FR" dirty="0"/>
              <a:t>-périodicité </a:t>
            </a:r>
            <a:r>
              <a:rPr lang="fr-FR" b="1" dirty="0"/>
              <a:t>semestrielle</a:t>
            </a:r>
            <a:r>
              <a:rPr lang="fr-FR" dirty="0"/>
              <a:t>, au lieu d’annuelle ;</a:t>
            </a:r>
          </a:p>
          <a:p>
            <a:r>
              <a:rPr lang="fr-FR" dirty="0"/>
              <a:t>-base imposable constituée de la MS semestrielle ou de MS annuelle ;</a:t>
            </a:r>
          </a:p>
          <a:p>
            <a:r>
              <a:rPr lang="fr-FR" dirty="0"/>
              <a:t>-extension des actions d’apprentissage aux charges engagées dans les </a:t>
            </a:r>
            <a:r>
              <a:rPr lang="fr-FR" b="1" dirty="0"/>
              <a:t>stages des étudiants</a:t>
            </a:r>
            <a:r>
              <a:rPr lang="fr-FR" dirty="0"/>
              <a:t> en milieu professionnel  et aux indemnités versées aux maitres de stage lorsqu’ils sont chargés d’assurer des </a:t>
            </a:r>
            <a:r>
              <a:rPr lang="fr-FR" b="1" dirty="0"/>
              <a:t>actions d’apprentissage au niveau des établissements publics</a:t>
            </a:r>
            <a:r>
              <a:rPr lang="fr-FR" dirty="0"/>
              <a:t> pour les spécialités techniques ;</a:t>
            </a:r>
          </a:p>
          <a:p>
            <a:r>
              <a:rPr lang="fr-FR" dirty="0"/>
              <a:t>-obligation de déclaration et de paiement au plus tard le </a:t>
            </a:r>
            <a:r>
              <a:rPr lang="fr-FR" b="1" dirty="0"/>
              <a:t>20 du mois qui suit le semestre</a:t>
            </a:r>
            <a:r>
              <a:rPr lang="fr-FR" dirty="0"/>
              <a:t>. Deux (02) délai semestriels </a:t>
            </a:r>
            <a:r>
              <a:rPr lang="fr-FR" b="1" dirty="0"/>
              <a:t>(20 juillet et 20 janvier)</a:t>
            </a:r>
            <a:r>
              <a:rPr lang="fr-FR" dirty="0"/>
              <a:t>, au lieu d’un seul délai annuel (20 février). </a:t>
            </a:r>
          </a:p>
        </p:txBody>
      </p:sp>
    </p:spTree>
    <p:extLst>
      <p:ext uri="{BB962C8B-B14F-4D97-AF65-F5344CB8AC3E}">
        <p14:creationId xmlns:p14="http://schemas.microsoft.com/office/powerpoint/2010/main" val="4201607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endParaRPr lang="fr-FR" b="1" dirty="0"/>
          </a:p>
          <a:p>
            <a:endParaRPr lang="fr-FR" b="1" dirty="0"/>
          </a:p>
          <a:p>
            <a:endParaRPr lang="fr-FR" b="1" dirty="0"/>
          </a:p>
          <a:p>
            <a:r>
              <a:rPr lang="fr-FR" b="1" dirty="0" smtClean="0"/>
              <a:t>Baisse </a:t>
            </a:r>
            <a:r>
              <a:rPr lang="fr-FR" b="1" dirty="0"/>
              <a:t>du taux de TVA sur les prestations accessoires</a:t>
            </a:r>
            <a:r>
              <a:rPr lang="fr-FR" dirty="0"/>
              <a:t> : Sont soumises au taux de </a:t>
            </a:r>
            <a:r>
              <a:rPr lang="fr-FR" b="1" dirty="0"/>
              <a:t>TVA à 9%,</a:t>
            </a:r>
            <a:r>
              <a:rPr lang="fr-FR" dirty="0"/>
              <a:t> les prestations d’éducation, d’enseignement et de formation professionnelle, réalisées par les entreprises agréées par l’État y compris les établissements d’enseignement préscolaires, ainsi que les </a:t>
            </a:r>
            <a:r>
              <a:rPr lang="fr-FR" b="1" dirty="0"/>
              <a:t>prestations d’hébergement et de restauration fournies directement par ces établissements.  </a:t>
            </a:r>
            <a:endParaRPr lang="fr-FR" dirty="0"/>
          </a:p>
        </p:txBody>
      </p:sp>
    </p:spTree>
    <p:extLst>
      <p:ext uri="{BB962C8B-B14F-4D97-AF65-F5344CB8AC3E}">
        <p14:creationId xmlns:p14="http://schemas.microsoft.com/office/powerpoint/2010/main" val="41681544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82296" indent="0">
              <a:buNone/>
            </a:pPr>
            <a:endParaRPr lang="fr-FR" dirty="0"/>
          </a:p>
          <a:p>
            <a:pPr marL="82296" indent="0">
              <a:buNone/>
            </a:pPr>
            <a:endParaRPr lang="fr-FR" b="1" dirty="0"/>
          </a:p>
          <a:p>
            <a:pPr marL="82296" indent="0">
              <a:buNone/>
            </a:pPr>
            <a:r>
              <a:rPr lang="fr-FR" b="1" dirty="0"/>
              <a:t>	</a:t>
            </a:r>
            <a:r>
              <a:rPr lang="fr-FR" b="1" dirty="0" smtClean="0"/>
              <a:t>	Questions</a:t>
            </a:r>
            <a:r>
              <a:rPr lang="fr-FR" b="1" dirty="0"/>
              <a:t> : </a:t>
            </a:r>
            <a:endParaRPr lang="fr-FR" b="1" dirty="0" smtClean="0"/>
          </a:p>
          <a:p>
            <a:pPr marL="82296" indent="0">
              <a:buNone/>
            </a:pPr>
            <a:r>
              <a:rPr lang="fr-FR" b="1" dirty="0" smtClean="0">
                <a:solidFill>
                  <a:srgbClr val="FF0000"/>
                </a:solidFill>
              </a:rPr>
              <a:t>-Champ d’application des 02 taxes ?</a:t>
            </a:r>
            <a:endParaRPr lang="fr-FR" b="1" dirty="0">
              <a:solidFill>
                <a:srgbClr val="FF0000"/>
              </a:solidFill>
            </a:endParaRPr>
          </a:p>
          <a:p>
            <a:r>
              <a:rPr lang="fr-FR" b="1" dirty="0"/>
              <a:t>-assiette de calcul des 02 taxes </a:t>
            </a:r>
            <a:r>
              <a:rPr lang="fr-FR" b="1" dirty="0" smtClean="0"/>
              <a:t>(MS)</a:t>
            </a:r>
            <a:r>
              <a:rPr lang="fr-FR" b="1" dirty="0"/>
              <a:t> ?</a:t>
            </a:r>
            <a:endParaRPr lang="fr-FR" dirty="0"/>
          </a:p>
          <a:p>
            <a:r>
              <a:rPr lang="fr-FR" b="1" dirty="0"/>
              <a:t>-charges engagées dans la FPC et dans l’APP ?</a:t>
            </a:r>
            <a:endParaRPr lang="fr-FR" dirty="0"/>
          </a:p>
          <a:p>
            <a:r>
              <a:rPr lang="fr-FR" b="1" dirty="0"/>
              <a:t>-nombre d’apprentis à accueillir ?</a:t>
            </a:r>
            <a:endParaRPr lang="fr-FR" dirty="0"/>
          </a:p>
          <a:p>
            <a:r>
              <a:rPr lang="fr-FR" b="1" dirty="0"/>
              <a:t>-montant de la prime du maitre de stage et du présalaire de l’apprenti ?</a:t>
            </a:r>
            <a:endParaRPr lang="fr-FR" dirty="0"/>
          </a:p>
          <a:p>
            <a:r>
              <a:rPr lang="fr-FR" b="1" dirty="0"/>
              <a:t>-possibilité de compensation entres les 02 taxes ?</a:t>
            </a:r>
            <a:endParaRPr lang="fr-FR" dirty="0"/>
          </a:p>
          <a:p>
            <a:r>
              <a:rPr lang="fr-FR" b="1" dirty="0"/>
              <a:t>-traitement comptable et fiscal des 02 taxes ?</a:t>
            </a:r>
            <a:endParaRPr lang="fr-FR" dirty="0">
              <a:effectLst/>
            </a:endParaRPr>
          </a:p>
        </p:txBody>
      </p:sp>
    </p:spTree>
    <p:extLst>
      <p:ext uri="{BB962C8B-B14F-4D97-AF65-F5344CB8AC3E}">
        <p14:creationId xmlns:p14="http://schemas.microsoft.com/office/powerpoint/2010/main" val="42050682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9433" y="276491"/>
            <a:ext cx="11873132" cy="6207009"/>
          </a:xfrm>
        </p:spPr>
        <p:txBody>
          <a:bodyPr>
            <a:normAutofit fontScale="85000" lnSpcReduction="20000"/>
          </a:bodyPr>
          <a:lstStyle/>
          <a:p>
            <a:pPr marL="0" indent="0" algn="ctr">
              <a:buNone/>
            </a:pPr>
            <a:r>
              <a:rPr lang="fr-FR" sz="2300" b="1" dirty="0" smtClean="0">
                <a:solidFill>
                  <a:srgbClr val="00B050"/>
                </a:solidFill>
              </a:rPr>
              <a:t>-Réponses:</a:t>
            </a:r>
          </a:p>
          <a:p>
            <a:pPr marL="0" indent="0">
              <a:buNone/>
            </a:pPr>
            <a:r>
              <a:rPr lang="fr-FR" sz="2300" b="1" dirty="0" smtClean="0"/>
              <a:t>R1-Distinguer entre: salaire coti sable, salaire imposable, masse salariale, charges du personnel, coût du personnel : </a:t>
            </a:r>
          </a:p>
          <a:p>
            <a:pPr marL="82296" indent="0">
              <a:buNone/>
            </a:pPr>
            <a:r>
              <a:rPr lang="fr-FR" sz="2300" b="1" dirty="0" smtClean="0">
                <a:solidFill>
                  <a:srgbClr val="0070C0"/>
                </a:solidFill>
              </a:rPr>
              <a:t>	1-SALAIRE </a:t>
            </a:r>
            <a:r>
              <a:rPr lang="fr-FR" sz="2300" b="1" dirty="0">
                <a:solidFill>
                  <a:srgbClr val="0070C0"/>
                </a:solidFill>
              </a:rPr>
              <a:t>COTISABLE: </a:t>
            </a:r>
            <a:r>
              <a:rPr lang="fr-FR" sz="2300" b="1" dirty="0">
                <a:solidFill>
                  <a:srgbClr val="FF0000"/>
                </a:solidFill>
              </a:rPr>
              <a:t>décret exécutif 96-208 du 09/06/96 ; </a:t>
            </a:r>
            <a:r>
              <a:rPr lang="fr-FR" sz="2300" b="1" dirty="0">
                <a:solidFill>
                  <a:srgbClr val="00B050"/>
                </a:solidFill>
              </a:rPr>
              <a:t>cotisation CNAS</a:t>
            </a:r>
          </a:p>
          <a:p>
            <a:pPr marL="82296" indent="0">
              <a:buNone/>
            </a:pPr>
            <a:r>
              <a:rPr lang="fr-FR" sz="2300" b="1" dirty="0" smtClean="0">
                <a:solidFill>
                  <a:srgbClr val="0070C0"/>
                </a:solidFill>
              </a:rPr>
              <a:t>	2-SALAIRE </a:t>
            </a:r>
            <a:r>
              <a:rPr lang="fr-FR" sz="2300" b="1" dirty="0">
                <a:solidFill>
                  <a:srgbClr val="0070C0"/>
                </a:solidFill>
              </a:rPr>
              <a:t>IMPOSABLE: </a:t>
            </a:r>
            <a:r>
              <a:rPr lang="fr-FR" sz="2300" b="1" dirty="0">
                <a:solidFill>
                  <a:srgbClr val="FF0000"/>
                </a:solidFill>
              </a:rPr>
              <a:t>arts 67 à 72 CID; </a:t>
            </a:r>
            <a:r>
              <a:rPr lang="fr-FR" sz="2300" b="1" dirty="0">
                <a:solidFill>
                  <a:srgbClr val="00B050"/>
                </a:solidFill>
              </a:rPr>
              <a:t>imposition IRG</a:t>
            </a:r>
          </a:p>
          <a:p>
            <a:pPr marL="82296" indent="0">
              <a:buNone/>
            </a:pPr>
            <a:r>
              <a:rPr lang="fr-FR" sz="2300" b="1" dirty="0" smtClean="0">
                <a:solidFill>
                  <a:srgbClr val="0070C0"/>
                </a:solidFill>
              </a:rPr>
              <a:t>	3-MASSE </a:t>
            </a:r>
            <a:r>
              <a:rPr lang="fr-FR" sz="2300" b="1" dirty="0">
                <a:solidFill>
                  <a:srgbClr val="0070C0"/>
                </a:solidFill>
              </a:rPr>
              <a:t>SALARIALE: </a:t>
            </a:r>
            <a:r>
              <a:rPr lang="fr-FR" sz="2300" b="1" dirty="0">
                <a:solidFill>
                  <a:srgbClr val="FF0000"/>
                </a:solidFill>
              </a:rPr>
              <a:t>Art 08 du Décret n° 82-179  et  Art 56 LF 2022: </a:t>
            </a:r>
            <a:r>
              <a:rPr lang="fr-FR" sz="2300" b="1" dirty="0">
                <a:solidFill>
                  <a:srgbClr val="00B050"/>
                </a:solidFill>
              </a:rPr>
              <a:t>OS , TFA et amende </a:t>
            </a:r>
            <a:r>
              <a:rPr lang="fr-FR" sz="2300" b="1" dirty="0" smtClean="0">
                <a:solidFill>
                  <a:srgbClr val="00B050"/>
                </a:solidFill>
              </a:rPr>
              <a:t>G29. </a:t>
            </a:r>
            <a:r>
              <a:rPr lang="fr-FR" sz="2300" b="1" dirty="0" smtClean="0">
                <a:solidFill>
                  <a:srgbClr val="FF0000"/>
                </a:solidFill>
              </a:rPr>
              <a:t>MS = salaires bruts = total des gains = compte 631 réajusté</a:t>
            </a:r>
            <a:endParaRPr lang="fr-FR" sz="2300" b="1" dirty="0">
              <a:solidFill>
                <a:srgbClr val="FF0000"/>
              </a:solidFill>
            </a:endParaRPr>
          </a:p>
          <a:p>
            <a:pPr marL="82296" indent="0">
              <a:buNone/>
            </a:pPr>
            <a:r>
              <a:rPr lang="fr-FR" sz="2300" b="1" dirty="0" smtClean="0">
                <a:solidFill>
                  <a:srgbClr val="0070C0"/>
                </a:solidFill>
              </a:rPr>
              <a:t>	4-CHARGES </a:t>
            </a:r>
            <a:r>
              <a:rPr lang="fr-FR" sz="2300" b="1" dirty="0">
                <a:solidFill>
                  <a:srgbClr val="0070C0"/>
                </a:solidFill>
              </a:rPr>
              <a:t>DE PERSONNEL: </a:t>
            </a:r>
            <a:r>
              <a:rPr lang="fr-FR" sz="2300" b="1" dirty="0">
                <a:solidFill>
                  <a:srgbClr val="FF0000"/>
                </a:solidFill>
              </a:rPr>
              <a:t>cpte 63 CR, </a:t>
            </a:r>
            <a:r>
              <a:rPr lang="fr-FR" sz="2300" b="1" dirty="0">
                <a:solidFill>
                  <a:srgbClr val="00B050"/>
                </a:solidFill>
              </a:rPr>
              <a:t>indicateur comptable</a:t>
            </a:r>
          </a:p>
          <a:p>
            <a:pPr marL="82296" indent="0">
              <a:buNone/>
            </a:pPr>
            <a:r>
              <a:rPr lang="fr-FR" sz="2300" b="1" dirty="0" smtClean="0">
                <a:solidFill>
                  <a:srgbClr val="0070C0"/>
                </a:solidFill>
              </a:rPr>
              <a:t>	5-COUT </a:t>
            </a:r>
            <a:r>
              <a:rPr lang="fr-FR" sz="2300" b="1" dirty="0">
                <a:solidFill>
                  <a:srgbClr val="0070C0"/>
                </a:solidFill>
              </a:rPr>
              <a:t>DU PERSONNEL: </a:t>
            </a:r>
            <a:r>
              <a:rPr lang="fr-FR" sz="2300" b="1" dirty="0">
                <a:solidFill>
                  <a:srgbClr val="FF0000"/>
                </a:solidFill>
              </a:rPr>
              <a:t>charges directes et indirectes, </a:t>
            </a:r>
            <a:r>
              <a:rPr lang="fr-FR" sz="2300" b="1" dirty="0">
                <a:solidFill>
                  <a:srgbClr val="00B050"/>
                </a:solidFill>
              </a:rPr>
              <a:t>Budget RH</a:t>
            </a:r>
          </a:p>
          <a:p>
            <a:pPr marL="0" indent="0">
              <a:buNone/>
            </a:pPr>
            <a:r>
              <a:rPr lang="fr-FR" sz="2300" b="1" dirty="0" smtClean="0"/>
              <a:t>R2-Nombre d’apprentis à accueillir:  </a:t>
            </a:r>
          </a:p>
          <a:p>
            <a:pPr marL="0" indent="0">
              <a:buNone/>
            </a:pPr>
            <a:r>
              <a:rPr lang="fr-FR" sz="2300" b="1" dirty="0">
                <a:solidFill>
                  <a:srgbClr val="00B050"/>
                </a:solidFill>
              </a:rPr>
              <a:t>	</a:t>
            </a:r>
            <a:r>
              <a:rPr lang="fr-FR" sz="2300" b="1" dirty="0" smtClean="0">
                <a:solidFill>
                  <a:srgbClr val="0070C0"/>
                </a:solidFill>
              </a:rPr>
              <a:t>Art 37 de la loi 18-10 du 10 juin 2018, </a:t>
            </a:r>
            <a:r>
              <a:rPr lang="fr-FR" sz="2300" b="1" dirty="0" smtClean="0">
                <a:solidFill>
                  <a:srgbClr val="00B050"/>
                </a:solidFill>
              </a:rPr>
              <a:t>en fonction de l’effectif </a:t>
            </a:r>
          </a:p>
          <a:p>
            <a:pPr marL="0" indent="0">
              <a:buNone/>
            </a:pPr>
            <a:r>
              <a:rPr lang="fr-FR" sz="2300" b="1" dirty="0"/>
              <a:t>R</a:t>
            </a:r>
            <a:r>
              <a:rPr lang="fr-FR" sz="2300" b="1" dirty="0" smtClean="0"/>
              <a:t>3-Prime du maitre d’apprentissage et présalaire de l’apprenti : </a:t>
            </a:r>
          </a:p>
          <a:p>
            <a:pPr marL="0" indent="0">
              <a:buNone/>
            </a:pPr>
            <a:r>
              <a:rPr lang="fr-FR" sz="2300" b="1" dirty="0" smtClean="0">
                <a:solidFill>
                  <a:srgbClr val="2B3585"/>
                </a:solidFill>
              </a:rPr>
              <a:t>	</a:t>
            </a:r>
            <a:r>
              <a:rPr lang="fr-FR" sz="2300" b="1" dirty="0" smtClean="0">
                <a:solidFill>
                  <a:srgbClr val="0070C0"/>
                </a:solidFill>
              </a:rPr>
              <a:t>-Prime: </a:t>
            </a:r>
            <a:r>
              <a:rPr lang="fr-FR" sz="2300" b="1" dirty="0" smtClean="0">
                <a:solidFill>
                  <a:srgbClr val="00B050"/>
                </a:solidFill>
              </a:rPr>
              <a:t>DE 20-294 du 12 oct. 2020, en fonction du diplôme et sur le salaire de référence (DE 20-240 du 31/08/2020 en application de l’art 44 LFC 2020)</a:t>
            </a:r>
          </a:p>
          <a:p>
            <a:pPr marL="0" indent="0">
              <a:buNone/>
            </a:pPr>
            <a:r>
              <a:rPr lang="fr-FR" sz="2300" b="1" dirty="0" smtClean="0">
                <a:solidFill>
                  <a:srgbClr val="2B3585"/>
                </a:solidFill>
              </a:rPr>
              <a:t>	</a:t>
            </a:r>
            <a:r>
              <a:rPr lang="fr-FR" sz="2300" b="1" dirty="0" smtClean="0">
                <a:solidFill>
                  <a:srgbClr val="0070C0"/>
                </a:solidFill>
              </a:rPr>
              <a:t>-Présalaire: </a:t>
            </a:r>
            <a:r>
              <a:rPr lang="fr-FR" sz="2300" b="1" dirty="0" smtClean="0">
                <a:solidFill>
                  <a:srgbClr val="00B050"/>
                </a:solidFill>
              </a:rPr>
              <a:t>DE 20-123 du 19 mai 2020, en fonction des semestres et sur le SNMG (DE 15-59 du 08/02/2015) </a:t>
            </a:r>
          </a:p>
          <a:p>
            <a:pPr marL="0" indent="0">
              <a:buNone/>
            </a:pPr>
            <a:r>
              <a:rPr lang="fr-FR" sz="2400" b="1" dirty="0" smtClean="0">
                <a:latin typeface="Calibri" panose="020F0502020204030204" pitchFamily="34" charset="0"/>
                <a:cs typeface="Calibri" panose="020F0502020204030204" pitchFamily="34" charset="0"/>
              </a:rPr>
              <a:t>R4-Charges </a:t>
            </a:r>
            <a:r>
              <a:rPr lang="fr-FR" sz="2400" b="1" dirty="0">
                <a:latin typeface="Calibri" panose="020F0502020204030204" pitchFamily="34" charset="0"/>
                <a:cs typeface="Calibri" panose="020F0502020204030204" pitchFamily="34" charset="0"/>
              </a:rPr>
              <a:t>engagées TFPC et TA </a:t>
            </a:r>
            <a:r>
              <a:rPr lang="fr-FR" sz="2400" b="1" dirty="0" smtClean="0">
                <a:latin typeface="Calibri" panose="020F0502020204030204" pitchFamily="34" charset="0"/>
                <a:cs typeface="Calibri" panose="020F0502020204030204" pitchFamily="34" charset="0"/>
              </a:rPr>
              <a:t>?</a:t>
            </a:r>
          </a:p>
          <a:p>
            <a:pPr marL="0" indent="0">
              <a:buNone/>
            </a:pPr>
            <a:r>
              <a:rPr lang="fr-FR" sz="2300" b="1" dirty="0" smtClean="0"/>
              <a:t>	</a:t>
            </a:r>
            <a:r>
              <a:rPr lang="fr-FR" sz="2300" b="1" dirty="0" smtClean="0">
                <a:solidFill>
                  <a:srgbClr val="0070C0"/>
                </a:solidFill>
              </a:rPr>
              <a:t>-</a:t>
            </a:r>
            <a:r>
              <a:rPr lang="fr-FR" sz="2300" b="1" dirty="0">
                <a:solidFill>
                  <a:srgbClr val="0070C0"/>
                </a:solidFill>
              </a:rPr>
              <a:t>TFPC (impôts) : </a:t>
            </a:r>
            <a:r>
              <a:rPr lang="fr-FR" sz="2300" b="1" dirty="0"/>
              <a:t> </a:t>
            </a:r>
            <a:r>
              <a:rPr lang="fr-FR" sz="2300" b="1" dirty="0" smtClean="0">
                <a:solidFill>
                  <a:srgbClr val="00B050"/>
                </a:solidFill>
              </a:rPr>
              <a:t>écoles, transport, hébergement et restauration</a:t>
            </a:r>
            <a:endParaRPr lang="fr-FR" sz="2300" b="1" dirty="0">
              <a:solidFill>
                <a:srgbClr val="00B050"/>
              </a:solidFill>
            </a:endParaRPr>
          </a:p>
          <a:p>
            <a:pPr marL="0" indent="0">
              <a:buNone/>
            </a:pPr>
            <a:r>
              <a:rPr lang="fr-FR" sz="2300" b="1" dirty="0">
                <a:solidFill>
                  <a:srgbClr val="2B3585"/>
                </a:solidFill>
              </a:rPr>
              <a:t>	</a:t>
            </a:r>
            <a:r>
              <a:rPr lang="fr-FR" sz="2300" b="1" dirty="0">
                <a:solidFill>
                  <a:srgbClr val="0070C0"/>
                </a:solidFill>
              </a:rPr>
              <a:t>-TA (DFP) : </a:t>
            </a:r>
            <a:r>
              <a:rPr lang="fr-FR" sz="2300" b="1" dirty="0" smtClean="0">
                <a:solidFill>
                  <a:srgbClr val="00B050"/>
                </a:solidFill>
              </a:rPr>
              <a:t>primes, présalaires, frais pédagogiques, outils, équipements, tenues, autres charges directes et indirectes </a:t>
            </a:r>
          </a:p>
          <a:p>
            <a:pPr marL="0" indent="0">
              <a:buNone/>
            </a:pPr>
            <a:endParaRPr lang="fr-FR" sz="2400" b="1" dirty="0">
              <a:latin typeface="Calibri" panose="020F0502020204030204" pitchFamily="34" charset="0"/>
              <a:cs typeface="Calibri" panose="020F0502020204030204" pitchFamily="34" charset="0"/>
            </a:endParaRPr>
          </a:p>
          <a:p>
            <a:pPr marL="0" indent="0">
              <a:buNone/>
            </a:pPr>
            <a:endParaRPr lang="fr-FR" sz="2300" b="1" dirty="0" smtClean="0">
              <a:solidFill>
                <a:srgbClr val="00B050"/>
              </a:solidFill>
            </a:endParaRPr>
          </a:p>
          <a:p>
            <a:pPr marL="0" indent="0">
              <a:buNone/>
            </a:pPr>
            <a:endParaRPr lang="fr-FR" sz="5600" dirty="0">
              <a:solidFill>
                <a:srgbClr val="2B3585"/>
              </a:solidFill>
              <a:latin typeface="Berlin Sans FB" panose="020E0602020502020306" pitchFamily="34" charset="0"/>
            </a:endParaRPr>
          </a:p>
        </p:txBody>
      </p:sp>
      <p:sp>
        <p:nvSpPr>
          <p:cNvPr id="2" name="Rectangle 1">
            <a:extLst>
              <a:ext uri="{FF2B5EF4-FFF2-40B4-BE49-F238E27FC236}">
                <a16:creationId xmlns:a16="http://schemas.microsoft.com/office/drawing/2014/main" xmlns="" id="{C6C92166-6F04-87CF-1918-62D48F006CC3}"/>
              </a:ext>
            </a:extLst>
          </p:cNvPr>
          <p:cNvSpPr/>
          <p:nvPr/>
        </p:nvSpPr>
        <p:spPr>
          <a:xfrm>
            <a:off x="-1" y="-3442"/>
            <a:ext cx="12192001" cy="279933"/>
          </a:xfrm>
          <a:prstGeom prst="rect">
            <a:avLst/>
          </a:prstGeom>
          <a:solidFill>
            <a:srgbClr val="2D3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 name="Rectangle 3">
            <a:extLst>
              <a:ext uri="{FF2B5EF4-FFF2-40B4-BE49-F238E27FC236}">
                <a16:creationId xmlns:a16="http://schemas.microsoft.com/office/drawing/2014/main" xmlns="" id="{9B44E792-5D1B-5F0F-952A-D61CCF920CDE}"/>
              </a:ext>
            </a:extLst>
          </p:cNvPr>
          <p:cNvSpPr/>
          <p:nvPr/>
        </p:nvSpPr>
        <p:spPr>
          <a:xfrm>
            <a:off x="8248" y="6601461"/>
            <a:ext cx="12192001" cy="279933"/>
          </a:xfrm>
          <a:prstGeom prst="rect">
            <a:avLst/>
          </a:prstGeom>
          <a:solidFill>
            <a:srgbClr val="2D3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35341636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9433" y="276491"/>
            <a:ext cx="11873132" cy="6207009"/>
          </a:xfrm>
        </p:spPr>
        <p:txBody>
          <a:bodyPr>
            <a:normAutofit/>
          </a:bodyPr>
          <a:lstStyle/>
          <a:p>
            <a:pPr marL="0" indent="0" algn="ctr">
              <a:buNone/>
            </a:pPr>
            <a:r>
              <a:rPr lang="fr-FR" sz="2300" b="1" dirty="0" smtClean="0">
                <a:solidFill>
                  <a:srgbClr val="00B050"/>
                </a:solidFill>
              </a:rPr>
              <a:t>-Réponses:</a:t>
            </a:r>
          </a:p>
          <a:p>
            <a:pPr marL="0" indent="0">
              <a:buNone/>
            </a:pPr>
            <a:r>
              <a:rPr lang="fr-FR" sz="2300" b="1" dirty="0" smtClean="0"/>
              <a:t>R5-Dossiers à fournir pour TFPC et TA?</a:t>
            </a:r>
          </a:p>
          <a:p>
            <a:pPr marL="0" indent="0">
              <a:buNone/>
            </a:pPr>
            <a:r>
              <a:rPr lang="fr-FR" sz="2300" b="1" dirty="0">
                <a:solidFill>
                  <a:srgbClr val="2B3585"/>
                </a:solidFill>
              </a:rPr>
              <a:t>	</a:t>
            </a:r>
            <a:r>
              <a:rPr lang="fr-FR" sz="2300" b="1" dirty="0" smtClean="0">
                <a:solidFill>
                  <a:srgbClr val="0070C0"/>
                </a:solidFill>
              </a:rPr>
              <a:t>-TFPC (impôts) :  </a:t>
            </a:r>
            <a:r>
              <a:rPr lang="fr-FR" sz="2300" b="1" dirty="0" smtClean="0">
                <a:solidFill>
                  <a:srgbClr val="00B050"/>
                </a:solidFill>
              </a:rPr>
              <a:t>04 annexes AIM + attestation d’effort TA + attestation de compensation + G50</a:t>
            </a:r>
          </a:p>
          <a:p>
            <a:pPr marL="0" indent="0">
              <a:buNone/>
            </a:pPr>
            <a:r>
              <a:rPr lang="fr-FR" sz="2300" b="1" dirty="0">
                <a:solidFill>
                  <a:srgbClr val="2B3585"/>
                </a:solidFill>
              </a:rPr>
              <a:t>	</a:t>
            </a:r>
            <a:r>
              <a:rPr lang="fr-FR" sz="2300" b="1" dirty="0" smtClean="0">
                <a:solidFill>
                  <a:srgbClr val="0070C0"/>
                </a:solidFill>
              </a:rPr>
              <a:t>-TA (DFP) : </a:t>
            </a:r>
            <a:r>
              <a:rPr lang="fr-FR" sz="2300" b="1" dirty="0" smtClean="0">
                <a:solidFill>
                  <a:srgbClr val="00B050"/>
                </a:solidFill>
              </a:rPr>
              <a:t>05 Tab de </a:t>
            </a:r>
            <a:r>
              <a:rPr lang="fr-FR" sz="2300" b="1" dirty="0" err="1" smtClean="0">
                <a:solidFill>
                  <a:srgbClr val="00B050"/>
                </a:solidFill>
              </a:rPr>
              <a:t>cir</a:t>
            </a:r>
            <a:r>
              <a:rPr lang="fr-FR" sz="2300" b="1" dirty="0" smtClean="0">
                <a:solidFill>
                  <a:srgbClr val="00B050"/>
                </a:solidFill>
              </a:rPr>
              <a:t> n°02 + A2 et A3 de AIM + dossier admis (21 pièces) </a:t>
            </a:r>
          </a:p>
          <a:p>
            <a:pPr marL="0" indent="0">
              <a:buNone/>
            </a:pPr>
            <a:r>
              <a:rPr lang="fr-FR" sz="2300" b="1" dirty="0" smtClean="0"/>
              <a:t>R</a:t>
            </a:r>
            <a:r>
              <a:rPr lang="fr-FR" sz="2300" b="1" dirty="0"/>
              <a:t>6</a:t>
            </a:r>
            <a:r>
              <a:rPr lang="fr-FR" sz="2300" b="1" dirty="0" smtClean="0"/>
              <a:t>-Modalités de compensation entre les 02 taxes?</a:t>
            </a:r>
          </a:p>
          <a:p>
            <a:pPr marL="0" indent="0">
              <a:buNone/>
            </a:pPr>
            <a:r>
              <a:rPr lang="fr-FR" sz="2300" b="1" dirty="0">
                <a:solidFill>
                  <a:srgbClr val="2B3585"/>
                </a:solidFill>
              </a:rPr>
              <a:t>	</a:t>
            </a:r>
            <a:r>
              <a:rPr lang="fr-FR" sz="2300" b="1" dirty="0" smtClean="0">
                <a:solidFill>
                  <a:srgbClr val="0070C0"/>
                </a:solidFill>
              </a:rPr>
              <a:t>-Demande</a:t>
            </a:r>
          </a:p>
          <a:p>
            <a:pPr marL="0" indent="0">
              <a:buNone/>
            </a:pPr>
            <a:r>
              <a:rPr lang="fr-FR" sz="2300" b="1" dirty="0">
                <a:solidFill>
                  <a:srgbClr val="0070C0"/>
                </a:solidFill>
              </a:rPr>
              <a:t>	</a:t>
            </a:r>
            <a:r>
              <a:rPr lang="fr-FR" sz="2300" b="1" dirty="0" smtClean="0">
                <a:solidFill>
                  <a:srgbClr val="0070C0"/>
                </a:solidFill>
              </a:rPr>
              <a:t>-Dépassement du seuil de 1% pour la FPC</a:t>
            </a:r>
          </a:p>
          <a:p>
            <a:pPr marL="0" indent="0">
              <a:buNone/>
            </a:pPr>
            <a:r>
              <a:rPr lang="fr-FR" sz="2300" b="1" dirty="0">
                <a:solidFill>
                  <a:srgbClr val="0070C0"/>
                </a:solidFill>
              </a:rPr>
              <a:t>	</a:t>
            </a:r>
            <a:r>
              <a:rPr lang="fr-FR" sz="2300" b="1" dirty="0" smtClean="0">
                <a:solidFill>
                  <a:srgbClr val="0070C0"/>
                </a:solidFill>
              </a:rPr>
              <a:t>-Respect du nombre d’apprentis</a:t>
            </a:r>
          </a:p>
          <a:p>
            <a:pPr marL="0" indent="0">
              <a:buNone/>
            </a:pPr>
            <a:r>
              <a:rPr lang="fr-FR" sz="2400" b="1" dirty="0" smtClean="0">
                <a:latin typeface="Calibri" panose="020F0502020204030204" pitchFamily="34" charset="0"/>
                <a:cs typeface="Calibri" panose="020F0502020204030204" pitchFamily="34" charset="0"/>
              </a:rPr>
              <a:t>R7-Traitement </a:t>
            </a:r>
            <a:r>
              <a:rPr lang="fr-FR" sz="2400" b="1" dirty="0">
                <a:latin typeface="Calibri" panose="020F0502020204030204" pitchFamily="34" charset="0"/>
                <a:cs typeface="Calibri" panose="020F0502020204030204" pitchFamily="34" charset="0"/>
              </a:rPr>
              <a:t>comptable et fiscal des 02 taxes ? </a:t>
            </a:r>
            <a:endParaRPr lang="fr-FR" sz="2400" b="1" dirty="0" smtClean="0">
              <a:latin typeface="Calibri" panose="020F0502020204030204" pitchFamily="34" charset="0"/>
              <a:cs typeface="Calibri" panose="020F0502020204030204" pitchFamily="34" charset="0"/>
            </a:endParaRPr>
          </a:p>
          <a:p>
            <a:pPr marL="0" indent="0">
              <a:buNone/>
            </a:pPr>
            <a:r>
              <a:rPr lang="fr-FR" sz="2400" b="1" dirty="0" smtClean="0">
                <a:solidFill>
                  <a:srgbClr val="0070C0"/>
                </a:solidFill>
              </a:rPr>
              <a:t>	-Constatation en charge de l’exercice, cpt 64</a:t>
            </a:r>
            <a:endParaRPr lang="fr-FR" sz="2400" b="1" dirty="0">
              <a:solidFill>
                <a:srgbClr val="0070C0"/>
              </a:solidFill>
            </a:endParaRPr>
          </a:p>
          <a:p>
            <a:pPr marL="0" indent="0">
              <a:buNone/>
            </a:pPr>
            <a:r>
              <a:rPr lang="fr-FR" sz="2400" b="1" dirty="0">
                <a:solidFill>
                  <a:srgbClr val="0070C0"/>
                </a:solidFill>
              </a:rPr>
              <a:t>	</a:t>
            </a:r>
            <a:r>
              <a:rPr lang="fr-FR" sz="2400" b="1" dirty="0" smtClean="0">
                <a:solidFill>
                  <a:srgbClr val="0070C0"/>
                </a:solidFill>
              </a:rPr>
              <a:t>-Taxe non déductible : réintégration (paiement de l’IBS) </a:t>
            </a:r>
            <a:endParaRPr lang="fr-FR" sz="2400" b="1" dirty="0">
              <a:solidFill>
                <a:srgbClr val="0070C0"/>
              </a:solidFill>
            </a:endParaRPr>
          </a:p>
          <a:p>
            <a:pPr marL="0" indent="0">
              <a:buNone/>
            </a:pPr>
            <a:endParaRPr lang="fr-FR" sz="2400" b="1" dirty="0">
              <a:latin typeface="Calibri" panose="020F0502020204030204" pitchFamily="34" charset="0"/>
              <a:cs typeface="Calibri" panose="020F0502020204030204" pitchFamily="34" charset="0"/>
            </a:endParaRPr>
          </a:p>
          <a:p>
            <a:pPr marL="0" indent="0">
              <a:buNone/>
            </a:pPr>
            <a:endParaRPr lang="fr-FR" sz="2300" b="1" dirty="0" smtClean="0">
              <a:solidFill>
                <a:srgbClr val="00B050"/>
              </a:solidFill>
            </a:endParaRPr>
          </a:p>
          <a:p>
            <a:pPr marL="0" indent="0">
              <a:buNone/>
            </a:pPr>
            <a:endParaRPr lang="fr-FR" sz="5600" dirty="0">
              <a:solidFill>
                <a:srgbClr val="2B3585"/>
              </a:solidFill>
              <a:latin typeface="Berlin Sans FB" panose="020E0602020502020306" pitchFamily="34" charset="0"/>
            </a:endParaRPr>
          </a:p>
        </p:txBody>
      </p:sp>
      <p:sp>
        <p:nvSpPr>
          <p:cNvPr id="2" name="Rectangle 1">
            <a:extLst>
              <a:ext uri="{FF2B5EF4-FFF2-40B4-BE49-F238E27FC236}">
                <a16:creationId xmlns:a16="http://schemas.microsoft.com/office/drawing/2014/main" xmlns="" id="{C6C92166-6F04-87CF-1918-62D48F006CC3}"/>
              </a:ext>
            </a:extLst>
          </p:cNvPr>
          <p:cNvSpPr/>
          <p:nvPr/>
        </p:nvSpPr>
        <p:spPr>
          <a:xfrm>
            <a:off x="-1" y="-3442"/>
            <a:ext cx="12192001" cy="279933"/>
          </a:xfrm>
          <a:prstGeom prst="rect">
            <a:avLst/>
          </a:prstGeom>
          <a:solidFill>
            <a:srgbClr val="2D3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 name="Rectangle 3">
            <a:extLst>
              <a:ext uri="{FF2B5EF4-FFF2-40B4-BE49-F238E27FC236}">
                <a16:creationId xmlns:a16="http://schemas.microsoft.com/office/drawing/2014/main" xmlns="" id="{9B44E792-5D1B-5F0F-952A-D61CCF920CDE}"/>
              </a:ext>
            </a:extLst>
          </p:cNvPr>
          <p:cNvSpPr/>
          <p:nvPr/>
        </p:nvSpPr>
        <p:spPr>
          <a:xfrm>
            <a:off x="8248" y="6601461"/>
            <a:ext cx="12192001" cy="279933"/>
          </a:xfrm>
          <a:prstGeom prst="rect">
            <a:avLst/>
          </a:prstGeom>
          <a:solidFill>
            <a:srgbClr val="2D3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4282981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85000" lnSpcReduction="20000"/>
          </a:bodyPr>
          <a:lstStyle/>
          <a:p>
            <a:r>
              <a:rPr lang="fr-FR" dirty="0"/>
              <a:t>Le cadrage macroéconomique et budgétaire du projet de loi de finances pour 2026, ainsi que les prévisions pour les années 2027 et 2028, intègrent l’évolution du contexte national et de la conjoncture économique internationale, notamment en ce qui concerne l’offre et la demande en produits d’hydrocarbures. </a:t>
            </a:r>
            <a:endParaRPr lang="fr-FR" dirty="0" smtClean="0"/>
          </a:p>
          <a:p>
            <a:r>
              <a:rPr lang="fr-FR" dirty="0" smtClean="0"/>
              <a:t>Ce </a:t>
            </a:r>
            <a:r>
              <a:rPr lang="fr-FR" dirty="0"/>
              <a:t>cadrage repose sur </a:t>
            </a:r>
            <a:r>
              <a:rPr lang="fr-FR" dirty="0" smtClean="0"/>
              <a:t>ces </a:t>
            </a:r>
            <a:r>
              <a:rPr lang="fr-FR" dirty="0"/>
              <a:t>hypothèses </a:t>
            </a:r>
            <a:r>
              <a:rPr lang="fr-FR" dirty="0" smtClean="0"/>
              <a:t>de prix retenues </a:t>
            </a:r>
            <a:r>
              <a:rPr lang="fr-FR" dirty="0"/>
              <a:t>pour la période triennale 2026-2028 : </a:t>
            </a:r>
            <a:endParaRPr lang="fr-FR" dirty="0" smtClean="0"/>
          </a:p>
          <a:p>
            <a:pPr marL="0" indent="0">
              <a:buNone/>
            </a:pPr>
            <a:r>
              <a:rPr lang="fr-FR" dirty="0" smtClean="0"/>
              <a:t>º </a:t>
            </a:r>
            <a:r>
              <a:rPr lang="fr-FR" b="1" dirty="0"/>
              <a:t>Un prix de référence fiscal du baril de pétrole brut fixé à </a:t>
            </a:r>
            <a:r>
              <a:rPr lang="fr-FR" b="1" dirty="0">
                <a:solidFill>
                  <a:srgbClr val="FF0000"/>
                </a:solidFill>
              </a:rPr>
              <a:t>60 $US </a:t>
            </a:r>
            <a:r>
              <a:rPr lang="fr-FR" b="1" dirty="0"/>
              <a:t>; </a:t>
            </a:r>
            <a:endParaRPr lang="fr-FR" b="1" dirty="0" smtClean="0"/>
          </a:p>
          <a:p>
            <a:pPr marL="0" indent="0">
              <a:buNone/>
            </a:pPr>
            <a:r>
              <a:rPr lang="fr-FR" b="1" dirty="0" smtClean="0"/>
              <a:t>º </a:t>
            </a:r>
            <a:r>
              <a:rPr lang="fr-FR" b="1" dirty="0"/>
              <a:t>Un prix de marché du baril de pétrole brut à </a:t>
            </a:r>
            <a:r>
              <a:rPr lang="fr-FR" b="1" dirty="0">
                <a:solidFill>
                  <a:srgbClr val="FF0000"/>
                </a:solidFill>
              </a:rPr>
              <a:t>70 $US ; </a:t>
            </a:r>
            <a:endParaRPr lang="fr-FR" b="1" dirty="0" smtClean="0">
              <a:solidFill>
                <a:srgbClr val="FF0000"/>
              </a:solidFill>
            </a:endParaRPr>
          </a:p>
          <a:p>
            <a:pPr marL="0" indent="0">
              <a:buNone/>
            </a:pPr>
            <a:endParaRPr lang="fr-FR" b="1" dirty="0" smtClean="0">
              <a:solidFill>
                <a:srgbClr val="FF0000"/>
              </a:solidFill>
            </a:endParaRPr>
          </a:p>
          <a:p>
            <a:pPr marL="0" indent="0">
              <a:buNone/>
            </a:pPr>
            <a:r>
              <a:rPr lang="fr-FR" b="1" dirty="0" smtClean="0"/>
              <a:t>NB: prix du Brent du 31 déc. 2025 </a:t>
            </a:r>
            <a:r>
              <a:rPr lang="fr-FR" b="1" dirty="0" smtClean="0">
                <a:solidFill>
                  <a:srgbClr val="FF0000"/>
                </a:solidFill>
              </a:rPr>
              <a:t>= 60,91 $/b</a:t>
            </a:r>
            <a:endParaRPr lang="fr-FR" b="1" dirty="0">
              <a:solidFill>
                <a:srgbClr val="FF0000"/>
              </a:solidFill>
            </a:endParaRPr>
          </a:p>
        </p:txBody>
      </p:sp>
    </p:spTree>
    <p:extLst>
      <p:ext uri="{BB962C8B-B14F-4D97-AF65-F5344CB8AC3E}">
        <p14:creationId xmlns:p14="http://schemas.microsoft.com/office/powerpoint/2010/main" val="12122953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82296" indent="0">
              <a:buNone/>
            </a:pPr>
            <a:endParaRPr lang="fr-FR" dirty="0"/>
          </a:p>
          <a:p>
            <a:pPr marL="82296" lvl="0" indent="0">
              <a:buNone/>
            </a:pPr>
            <a:endParaRPr lang="fr-FR" b="1" dirty="0" smtClean="0"/>
          </a:p>
          <a:p>
            <a:pPr marL="82296" lvl="0" indent="0">
              <a:buNone/>
            </a:pPr>
            <a:endParaRPr lang="fr-FR" b="1" dirty="0"/>
          </a:p>
          <a:p>
            <a:pPr marL="82296" lvl="0" indent="0" algn="ctr">
              <a:buNone/>
            </a:pPr>
            <a:r>
              <a:rPr lang="fr-FR" b="1" dirty="0" smtClean="0"/>
              <a:t>VII- Analyse </a:t>
            </a:r>
            <a:r>
              <a:rPr lang="fr-FR" b="1" dirty="0"/>
              <a:t>des mesures d’encouragement de l’investissement et de réduction </a:t>
            </a:r>
            <a:endParaRPr lang="fr-FR" b="1" dirty="0" smtClean="0"/>
          </a:p>
          <a:p>
            <a:pPr marL="82296" lvl="0" indent="0" algn="ctr">
              <a:buNone/>
            </a:pPr>
            <a:r>
              <a:rPr lang="fr-FR" b="1" dirty="0" smtClean="0"/>
              <a:t>de </a:t>
            </a:r>
            <a:r>
              <a:rPr lang="fr-FR" b="1" dirty="0"/>
              <a:t>la pression fiscale</a:t>
            </a:r>
            <a:endParaRPr lang="fr-FR" dirty="0"/>
          </a:p>
          <a:p>
            <a:pPr marL="82296" indent="0">
              <a:buNone/>
            </a:pPr>
            <a:endParaRPr lang="fr-FR" dirty="0"/>
          </a:p>
        </p:txBody>
      </p:sp>
    </p:spTree>
    <p:extLst>
      <p:ext uri="{BB962C8B-B14F-4D97-AF65-F5344CB8AC3E}">
        <p14:creationId xmlns:p14="http://schemas.microsoft.com/office/powerpoint/2010/main" val="3271906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82296" indent="0">
              <a:buNone/>
            </a:pPr>
            <a:r>
              <a:rPr lang="fr-FR" dirty="0"/>
              <a:t> </a:t>
            </a:r>
          </a:p>
          <a:p>
            <a:r>
              <a:rPr lang="fr-FR" b="1" dirty="0"/>
              <a:t>-Art de LF 2026 :</a:t>
            </a:r>
            <a:r>
              <a:rPr lang="fr-FR" dirty="0"/>
              <a:t> 11</a:t>
            </a:r>
          </a:p>
          <a:p>
            <a:r>
              <a:rPr lang="fr-FR" b="1" dirty="0"/>
              <a:t>-Art modifié :</a:t>
            </a:r>
            <a:r>
              <a:rPr lang="fr-FR" dirty="0"/>
              <a:t> 104</a:t>
            </a:r>
            <a:r>
              <a:rPr lang="fr-FR" i="1" dirty="0"/>
              <a:t>-4 du CID</a:t>
            </a:r>
            <a:endParaRPr lang="fr-FR" dirty="0"/>
          </a:p>
          <a:p>
            <a:r>
              <a:rPr lang="fr-FR" b="1" dirty="0"/>
              <a:t>-Objet de la mesure :</a:t>
            </a:r>
            <a:r>
              <a:rPr lang="fr-FR" dirty="0"/>
              <a:t> réduction  du taux de la retenue à la source sur les dividendes distribués aux personnes physiques</a:t>
            </a:r>
          </a:p>
          <a:p>
            <a:r>
              <a:rPr lang="fr-FR" b="1" dirty="0"/>
              <a:t>-Objectif et impact de la mesure :</a:t>
            </a:r>
            <a:r>
              <a:rPr lang="fr-FR" dirty="0"/>
              <a:t> encouragement de l’investissement, incitation à l’épargne et à la mobilisation des capitaux et réduction du coût fiscal des gains en capital  </a:t>
            </a:r>
            <a:endParaRPr lang="fr-FR" dirty="0">
              <a:effectLst/>
            </a:endParaRPr>
          </a:p>
        </p:txBody>
      </p:sp>
    </p:spTree>
    <p:extLst>
      <p:ext uri="{BB962C8B-B14F-4D97-AF65-F5344CB8AC3E}">
        <p14:creationId xmlns:p14="http://schemas.microsoft.com/office/powerpoint/2010/main" val="20362962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82296" indent="0">
              <a:buNone/>
            </a:pPr>
            <a:endParaRPr lang="fr-FR" b="1" dirty="0"/>
          </a:p>
          <a:p>
            <a:pPr marL="82296" indent="0">
              <a:buNone/>
            </a:pPr>
            <a:endParaRPr lang="fr-FR" b="1" dirty="0"/>
          </a:p>
          <a:p>
            <a:pPr marL="82296" indent="0">
              <a:buNone/>
            </a:pPr>
            <a:endParaRPr lang="fr-FR" dirty="0"/>
          </a:p>
          <a:p>
            <a:r>
              <a:rPr lang="fr-FR" dirty="0"/>
              <a:t> Les bénéfices distribués par les PM au profit des actionnaires (SPA) et des associés (SARL et EURL) seront soumis à une retenue à la source libératoire </a:t>
            </a:r>
            <a:r>
              <a:rPr lang="fr-FR" b="1" dirty="0">
                <a:solidFill>
                  <a:srgbClr val="FF0000"/>
                </a:solidFill>
              </a:rPr>
              <a:t>de 10%, au lieu de 15%.</a:t>
            </a:r>
          </a:p>
          <a:p>
            <a:pPr marL="82296" indent="0">
              <a:buNone/>
            </a:pPr>
            <a:r>
              <a:rPr lang="fr-FR" dirty="0"/>
              <a:t> </a:t>
            </a:r>
            <a:endParaRPr lang="fr-FR" dirty="0">
              <a:effectLst/>
            </a:endParaRPr>
          </a:p>
        </p:txBody>
      </p:sp>
    </p:spTree>
    <p:extLst>
      <p:ext uri="{BB962C8B-B14F-4D97-AF65-F5344CB8AC3E}">
        <p14:creationId xmlns:p14="http://schemas.microsoft.com/office/powerpoint/2010/main" val="28903134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82296" indent="0">
              <a:buNone/>
            </a:pPr>
            <a:endParaRPr lang="fr-FR" b="1" dirty="0" smtClean="0"/>
          </a:p>
          <a:p>
            <a:pPr marL="82296" indent="0">
              <a:buNone/>
            </a:pPr>
            <a:endParaRPr lang="fr-FR" b="1" dirty="0"/>
          </a:p>
          <a:p>
            <a:pPr marL="82296" indent="0">
              <a:buNone/>
            </a:pPr>
            <a:r>
              <a:rPr lang="fr-FR" b="1" dirty="0"/>
              <a:t> </a:t>
            </a:r>
            <a:endParaRPr lang="fr-FR" dirty="0"/>
          </a:p>
          <a:p>
            <a:r>
              <a:rPr lang="fr-FR" dirty="0"/>
              <a:t> </a:t>
            </a:r>
            <a:r>
              <a:rPr lang="fr-FR" b="1" dirty="0"/>
              <a:t>Q : -taux applicable aux dividendes distribués aux PM et contribuables non-résidents ?</a:t>
            </a:r>
            <a:endParaRPr lang="fr-FR" dirty="0"/>
          </a:p>
          <a:p>
            <a:r>
              <a:rPr lang="fr-FR" b="1" dirty="0"/>
              <a:t>         -modalités de comptabilisation de la répartition des dividendes PM ?</a:t>
            </a:r>
            <a:endParaRPr lang="fr-FR" dirty="0">
              <a:effectLst/>
            </a:endParaRPr>
          </a:p>
        </p:txBody>
      </p:sp>
    </p:spTree>
    <p:extLst>
      <p:ext uri="{BB962C8B-B14F-4D97-AF65-F5344CB8AC3E}">
        <p14:creationId xmlns:p14="http://schemas.microsoft.com/office/powerpoint/2010/main" val="21127426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82296" indent="0">
              <a:buNone/>
            </a:pPr>
            <a:endParaRPr lang="fr-FR" dirty="0"/>
          </a:p>
          <a:p>
            <a:r>
              <a:rPr lang="fr-FR" dirty="0"/>
              <a:t> </a:t>
            </a:r>
            <a:r>
              <a:rPr lang="fr-FR" b="1" dirty="0"/>
              <a:t>-Art de LF 2026 :</a:t>
            </a:r>
            <a:r>
              <a:rPr lang="fr-FR" dirty="0"/>
              <a:t> 41</a:t>
            </a:r>
          </a:p>
          <a:p>
            <a:r>
              <a:rPr lang="fr-FR" b="1" dirty="0"/>
              <a:t>-Art modifié :</a:t>
            </a:r>
            <a:r>
              <a:rPr lang="fr-FR" dirty="0"/>
              <a:t> 258</a:t>
            </a:r>
            <a:r>
              <a:rPr lang="fr-FR" i="1" dirty="0"/>
              <a:t> du CE</a:t>
            </a:r>
            <a:endParaRPr lang="fr-FR" dirty="0"/>
          </a:p>
          <a:p>
            <a:r>
              <a:rPr lang="fr-FR" b="1" dirty="0"/>
              <a:t>-Objet de la mesure :</a:t>
            </a:r>
            <a:r>
              <a:rPr lang="fr-FR" dirty="0"/>
              <a:t> extension de l’exonération de DE aux transactions de promotion immobilières financées par des formules de finance islamique </a:t>
            </a:r>
          </a:p>
          <a:p>
            <a:r>
              <a:rPr lang="fr-FR" b="1" dirty="0"/>
              <a:t>-Objectif et impact de la mesure :</a:t>
            </a:r>
            <a:r>
              <a:rPr lang="fr-FR" dirty="0"/>
              <a:t> facilité pour l’accès à l’habitat et alignement des modes de financement  </a:t>
            </a:r>
          </a:p>
        </p:txBody>
      </p:sp>
    </p:spTree>
    <p:extLst>
      <p:ext uri="{BB962C8B-B14F-4D97-AF65-F5344CB8AC3E}">
        <p14:creationId xmlns:p14="http://schemas.microsoft.com/office/powerpoint/2010/main" val="15200448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82296" indent="0">
              <a:buNone/>
            </a:pPr>
            <a:r>
              <a:rPr lang="fr-FR" b="1" dirty="0"/>
              <a:t> </a:t>
            </a:r>
            <a:endParaRPr lang="fr-FR" b="1" dirty="0" smtClean="0"/>
          </a:p>
          <a:p>
            <a:endParaRPr lang="fr-FR" b="1" dirty="0"/>
          </a:p>
          <a:p>
            <a:r>
              <a:rPr lang="fr-FR" dirty="0" smtClean="0"/>
              <a:t>Bénéficient </a:t>
            </a:r>
            <a:r>
              <a:rPr lang="fr-FR" dirty="0"/>
              <a:t>de l’exemption des DE, les transactions de </a:t>
            </a:r>
            <a:r>
              <a:rPr lang="fr-FR" b="1" dirty="0"/>
              <a:t>promotion immobilière</a:t>
            </a:r>
            <a:r>
              <a:rPr lang="fr-FR" dirty="0"/>
              <a:t>, lorsque l’opération d’acquisition est financée dans le cadre des formules de la </a:t>
            </a:r>
            <a:r>
              <a:rPr lang="fr-FR" dirty="0" err="1"/>
              <a:t>Mourabaha</a:t>
            </a:r>
            <a:r>
              <a:rPr lang="fr-FR" dirty="0"/>
              <a:t> et de l’</a:t>
            </a:r>
            <a:r>
              <a:rPr lang="fr-FR" dirty="0" err="1"/>
              <a:t>Ijara</a:t>
            </a:r>
            <a:r>
              <a:rPr lang="fr-FR" dirty="0"/>
              <a:t> </a:t>
            </a:r>
            <a:r>
              <a:rPr lang="fr-FR" dirty="0" err="1"/>
              <a:t>Mountahia</a:t>
            </a:r>
            <a:r>
              <a:rPr lang="fr-FR" dirty="0"/>
              <a:t> </a:t>
            </a:r>
            <a:r>
              <a:rPr lang="fr-FR" dirty="0" err="1"/>
              <a:t>Bitamlik</a:t>
            </a:r>
            <a:r>
              <a:rPr lang="fr-FR" dirty="0"/>
              <a:t>.  </a:t>
            </a:r>
          </a:p>
        </p:txBody>
      </p:sp>
    </p:spTree>
    <p:extLst>
      <p:ext uri="{BB962C8B-B14F-4D97-AF65-F5344CB8AC3E}">
        <p14:creationId xmlns:p14="http://schemas.microsoft.com/office/powerpoint/2010/main" val="18196766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numéro de diapositive 5">
            <a:extLst>
              <a:ext uri="{FF2B5EF4-FFF2-40B4-BE49-F238E27FC236}">
                <a16:creationId xmlns="" xmlns:a16="http://schemas.microsoft.com/office/drawing/2014/main" id="{26BA0884-76CF-4614-A053-50236C343FAD}"/>
              </a:ext>
            </a:extLst>
          </p:cNvPr>
          <p:cNvSpPr txBox="1">
            <a:spLocks noChangeArrowheads="1"/>
          </p:cNvSpPr>
          <p:nvPr/>
        </p:nvSpPr>
        <p:spPr bwMode="auto">
          <a:xfrm>
            <a:off x="9953626" y="6215063"/>
            <a:ext cx="614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457200" eaLnBrk="1" hangingPunct="1"/>
            <a:fld id="{ADC66DEC-DA2F-4D10-9856-DA6B57ED49E6}" type="slidenum">
              <a:rPr lang="es-ES" altLang="fr-FR" sz="1400">
                <a:solidFill>
                  <a:srgbClr val="000000"/>
                </a:solidFill>
              </a:rPr>
              <a:pPr algn="r" defTabSz="457200" eaLnBrk="1" hangingPunct="1"/>
              <a:t>66</a:t>
            </a:fld>
            <a:endParaRPr lang="es-ES" altLang="fr-FR" sz="1400">
              <a:solidFill>
                <a:srgbClr val="000000"/>
              </a:solidFill>
            </a:endParaRPr>
          </a:p>
        </p:txBody>
      </p:sp>
      <p:sp>
        <p:nvSpPr>
          <p:cNvPr id="2" name="Titre 1">
            <a:extLst>
              <a:ext uri="{FF2B5EF4-FFF2-40B4-BE49-F238E27FC236}">
                <a16:creationId xmlns="" xmlns:a16="http://schemas.microsoft.com/office/drawing/2014/main" id="{224AF817-657B-49E0-A53E-FE1C4AB5D9A0}"/>
              </a:ext>
            </a:extLst>
          </p:cNvPr>
          <p:cNvSpPr>
            <a:spLocks noGrp="1"/>
          </p:cNvSpPr>
          <p:nvPr>
            <p:ph type="title"/>
          </p:nvPr>
        </p:nvSpPr>
        <p:spPr>
          <a:xfrm>
            <a:off x="241880" y="760708"/>
            <a:ext cx="8762130" cy="374864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fr-FR" dirty="0">
                <a:solidFill>
                  <a:schemeClr val="tx1"/>
                </a:solidFill>
                <a:effectLst/>
              </a:rPr>
              <a:t> </a:t>
            </a:r>
            <a:endParaRPr lang="fr-FR" dirty="0">
              <a:solidFill>
                <a:schemeClr val="tx1"/>
              </a:solidFill>
            </a:endParaRPr>
          </a:p>
        </p:txBody>
      </p:sp>
      <p:sp>
        <p:nvSpPr>
          <p:cNvPr id="3" name="Rectangle 2"/>
          <p:cNvSpPr/>
          <p:nvPr/>
        </p:nvSpPr>
        <p:spPr>
          <a:xfrm>
            <a:off x="347730" y="1677777"/>
            <a:ext cx="10220259" cy="1384995"/>
          </a:xfrm>
          <a:prstGeom prst="rect">
            <a:avLst/>
          </a:prstGeom>
        </p:spPr>
        <p:txBody>
          <a:bodyPr wrap="square">
            <a:spAutoFit/>
          </a:bodyPr>
          <a:lstStyle/>
          <a:p>
            <a:pPr algn="ctr" defTabSz="457200"/>
            <a:r>
              <a:rPr lang="fr-FR" sz="2800" dirty="0" smtClean="0">
                <a:solidFill>
                  <a:srgbClr val="000000"/>
                </a:solidFill>
              </a:rPr>
              <a:t>	</a:t>
            </a:r>
            <a:endParaRPr lang="fr-FR" sz="2800" b="1" dirty="0" smtClean="0">
              <a:solidFill>
                <a:srgbClr val="000000"/>
              </a:solidFill>
            </a:endParaRPr>
          </a:p>
          <a:p>
            <a:pPr defTabSz="457200"/>
            <a:endParaRPr lang="fr-FR" sz="2800" b="1" dirty="0" smtClean="0">
              <a:solidFill>
                <a:srgbClr val="000000"/>
              </a:solidFill>
            </a:endParaRPr>
          </a:p>
          <a:p>
            <a:pPr algn="ctr" defTabSz="457200"/>
            <a:r>
              <a:rPr lang="fr-FR" sz="2800" b="1" dirty="0" smtClean="0">
                <a:solidFill>
                  <a:srgbClr val="0070C0"/>
                </a:solidFill>
              </a:rPr>
              <a:t>Q-Liste des produits </a:t>
            </a:r>
            <a:r>
              <a:rPr lang="fr-FR" sz="2800" b="1" dirty="0">
                <a:solidFill>
                  <a:srgbClr val="0070C0"/>
                </a:solidFill>
              </a:rPr>
              <a:t>de la finance </a:t>
            </a:r>
            <a:r>
              <a:rPr lang="fr-FR" sz="2800" b="1" dirty="0" smtClean="0">
                <a:solidFill>
                  <a:srgbClr val="0070C0"/>
                </a:solidFill>
              </a:rPr>
              <a:t>islamique ? </a:t>
            </a:r>
            <a:endParaRPr lang="fr-FR" sz="2800" b="1" dirty="0">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939948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numéro de diapositive 5">
            <a:extLst>
              <a:ext uri="{FF2B5EF4-FFF2-40B4-BE49-F238E27FC236}">
                <a16:creationId xmlns="" xmlns:a16="http://schemas.microsoft.com/office/drawing/2014/main" id="{26BA0884-76CF-4614-A053-50236C343FAD}"/>
              </a:ext>
            </a:extLst>
          </p:cNvPr>
          <p:cNvSpPr txBox="1">
            <a:spLocks noChangeArrowheads="1"/>
          </p:cNvSpPr>
          <p:nvPr/>
        </p:nvSpPr>
        <p:spPr bwMode="auto">
          <a:xfrm>
            <a:off x="9953626" y="6215063"/>
            <a:ext cx="614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457200" eaLnBrk="1" hangingPunct="1"/>
            <a:fld id="{ADC66DEC-DA2F-4D10-9856-DA6B57ED49E6}" type="slidenum">
              <a:rPr lang="es-ES" altLang="fr-FR" sz="1400">
                <a:solidFill>
                  <a:srgbClr val="000000"/>
                </a:solidFill>
              </a:rPr>
              <a:pPr algn="r" defTabSz="457200" eaLnBrk="1" hangingPunct="1"/>
              <a:t>67</a:t>
            </a:fld>
            <a:endParaRPr lang="es-ES" altLang="fr-FR" sz="1400">
              <a:solidFill>
                <a:srgbClr val="000000"/>
              </a:solidFill>
            </a:endParaRPr>
          </a:p>
        </p:txBody>
      </p:sp>
      <p:sp>
        <p:nvSpPr>
          <p:cNvPr id="2" name="Titre 1">
            <a:extLst>
              <a:ext uri="{FF2B5EF4-FFF2-40B4-BE49-F238E27FC236}">
                <a16:creationId xmlns="" xmlns:a16="http://schemas.microsoft.com/office/drawing/2014/main" id="{224AF817-657B-49E0-A53E-FE1C4AB5D9A0}"/>
              </a:ext>
            </a:extLst>
          </p:cNvPr>
          <p:cNvSpPr>
            <a:spLocks noGrp="1"/>
          </p:cNvSpPr>
          <p:nvPr>
            <p:ph type="title"/>
          </p:nvPr>
        </p:nvSpPr>
        <p:spPr>
          <a:xfrm>
            <a:off x="241880" y="747645"/>
            <a:ext cx="8762130" cy="374864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fr-FR" dirty="0">
                <a:solidFill>
                  <a:schemeClr val="tx1"/>
                </a:solidFill>
                <a:effectLst/>
              </a:rPr>
              <a:t> </a:t>
            </a:r>
            <a:endParaRPr lang="fr-FR" dirty="0">
              <a:solidFill>
                <a:schemeClr val="tx1"/>
              </a:solidFill>
            </a:endParaRPr>
          </a:p>
        </p:txBody>
      </p:sp>
      <p:sp>
        <p:nvSpPr>
          <p:cNvPr id="3" name="Rectangle 2"/>
          <p:cNvSpPr/>
          <p:nvPr/>
        </p:nvSpPr>
        <p:spPr>
          <a:xfrm>
            <a:off x="179163" y="328434"/>
            <a:ext cx="8912181" cy="6555641"/>
          </a:xfrm>
          <a:prstGeom prst="rect">
            <a:avLst/>
          </a:prstGeom>
        </p:spPr>
        <p:txBody>
          <a:bodyPr wrap="square">
            <a:spAutoFit/>
          </a:bodyPr>
          <a:lstStyle/>
          <a:p>
            <a:pPr defTabSz="457200"/>
            <a:r>
              <a:rPr lang="fr-FR" sz="2800" dirty="0" smtClean="0">
                <a:solidFill>
                  <a:srgbClr val="000000"/>
                </a:solidFill>
              </a:rPr>
              <a:t>	Les </a:t>
            </a:r>
            <a:r>
              <a:rPr lang="fr-FR" sz="2800" dirty="0">
                <a:solidFill>
                  <a:srgbClr val="000000"/>
                </a:solidFill>
              </a:rPr>
              <a:t>banques et les établissements financiers ont été autorisés, par la Banque d’Algérie, à se doter de </a:t>
            </a:r>
            <a:r>
              <a:rPr lang="fr-FR" sz="2800" b="1" dirty="0">
                <a:solidFill>
                  <a:srgbClr val="0070C0"/>
                </a:solidFill>
              </a:rPr>
              <a:t>guichets dédiés aux opérations et aux produits de la finance islamique</a:t>
            </a:r>
            <a:r>
              <a:rPr lang="fr-FR" sz="2800" dirty="0">
                <a:solidFill>
                  <a:srgbClr val="000000"/>
                </a:solidFill>
              </a:rPr>
              <a:t>, en application </a:t>
            </a:r>
            <a:r>
              <a:rPr lang="fr-FR" sz="2800" dirty="0" smtClean="0">
                <a:solidFill>
                  <a:srgbClr val="000000"/>
                </a:solidFill>
              </a:rPr>
              <a:t>:</a:t>
            </a:r>
          </a:p>
          <a:p>
            <a:pPr defTabSz="457200"/>
            <a:endParaRPr lang="fr-FR" sz="2800" dirty="0">
              <a:solidFill>
                <a:srgbClr val="000000"/>
              </a:solidFill>
            </a:endParaRPr>
          </a:p>
          <a:p>
            <a:pPr defTabSz="457200"/>
            <a:r>
              <a:rPr lang="fr-FR" sz="2800" b="1" dirty="0">
                <a:solidFill>
                  <a:srgbClr val="00B050"/>
                </a:solidFill>
              </a:rPr>
              <a:t>-du règlement n°20-02 du 15 mars 2020</a:t>
            </a:r>
            <a:r>
              <a:rPr lang="fr-FR" sz="2800" dirty="0">
                <a:solidFill>
                  <a:srgbClr val="000000"/>
                </a:solidFill>
              </a:rPr>
              <a:t>, définissant les opérations de banque relevant de la finance islamique et les conditions de leur exercice par les banques et les établissements financiers ;</a:t>
            </a:r>
          </a:p>
          <a:p>
            <a:pPr defTabSz="457200"/>
            <a:r>
              <a:rPr lang="fr-FR" sz="2800" b="1" dirty="0" smtClean="0">
                <a:solidFill>
                  <a:srgbClr val="00B050"/>
                </a:solidFill>
              </a:rPr>
              <a:t>-de l’instruction </a:t>
            </a:r>
            <a:r>
              <a:rPr lang="fr-FR" sz="2800" b="1" dirty="0">
                <a:solidFill>
                  <a:srgbClr val="00B050"/>
                </a:solidFill>
              </a:rPr>
              <a:t>n°03-20 du 02 avril 2020</a:t>
            </a:r>
            <a:r>
              <a:rPr lang="fr-FR" sz="2800" dirty="0">
                <a:solidFill>
                  <a:srgbClr val="000000"/>
                </a:solidFill>
              </a:rPr>
              <a:t>, définissant les produits relevant de la finance islamique et fixant les modalités et caractéristiques techniques de leur mise en œuvre par les banques et établissements financiers. </a:t>
            </a:r>
            <a:endParaRPr lang="fr-FR" sz="2800" dirty="0">
              <a:solidFill>
                <a:srgbClr val="000000"/>
              </a:solidFill>
              <a:latin typeface="Times New Roman" panose="02020603050405020304" pitchFamily="18" charset="0"/>
              <a:ea typeface="Times New Roman" panose="02020603050405020304" pitchFamily="18" charset="0"/>
            </a:endParaRPr>
          </a:p>
          <a:p>
            <a:pPr indent="449580" algn="just" defTabSz="457200"/>
            <a:r>
              <a:rPr lang="fr-FR" sz="2800" dirty="0">
                <a:solidFill>
                  <a:srgbClr val="000000"/>
                </a:solidFill>
                <a:latin typeface="Calibri" panose="020F0502020204030204" pitchFamily="34" charset="0"/>
                <a:ea typeface="Times New Roman" panose="02020603050405020304" pitchFamily="18" charset="0"/>
              </a:rPr>
              <a:t> </a:t>
            </a:r>
            <a:endParaRPr lang="fr-FR" sz="28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2675638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numéro de diapositive 5">
            <a:extLst>
              <a:ext uri="{FF2B5EF4-FFF2-40B4-BE49-F238E27FC236}">
                <a16:creationId xmlns="" xmlns:a16="http://schemas.microsoft.com/office/drawing/2014/main" id="{26BA0884-76CF-4614-A053-50236C343FAD}"/>
              </a:ext>
            </a:extLst>
          </p:cNvPr>
          <p:cNvSpPr txBox="1">
            <a:spLocks noChangeArrowheads="1"/>
          </p:cNvSpPr>
          <p:nvPr/>
        </p:nvSpPr>
        <p:spPr bwMode="auto">
          <a:xfrm>
            <a:off x="9953626" y="6215063"/>
            <a:ext cx="614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457200" eaLnBrk="1" hangingPunct="1"/>
            <a:fld id="{ADC66DEC-DA2F-4D10-9856-DA6B57ED49E6}" type="slidenum">
              <a:rPr lang="es-ES" altLang="fr-FR" sz="1400">
                <a:solidFill>
                  <a:srgbClr val="000000"/>
                </a:solidFill>
              </a:rPr>
              <a:pPr algn="r" defTabSz="457200" eaLnBrk="1" hangingPunct="1"/>
              <a:t>68</a:t>
            </a:fld>
            <a:endParaRPr lang="es-ES" altLang="fr-FR" sz="1400">
              <a:solidFill>
                <a:srgbClr val="000000"/>
              </a:solidFill>
            </a:endParaRPr>
          </a:p>
        </p:txBody>
      </p:sp>
      <p:sp>
        <p:nvSpPr>
          <p:cNvPr id="2" name="Titre 1">
            <a:extLst>
              <a:ext uri="{FF2B5EF4-FFF2-40B4-BE49-F238E27FC236}">
                <a16:creationId xmlns="" xmlns:a16="http://schemas.microsoft.com/office/drawing/2014/main" id="{224AF817-657B-49E0-A53E-FE1C4AB5D9A0}"/>
              </a:ext>
            </a:extLst>
          </p:cNvPr>
          <p:cNvSpPr>
            <a:spLocks noGrp="1"/>
          </p:cNvSpPr>
          <p:nvPr>
            <p:ph type="title"/>
          </p:nvPr>
        </p:nvSpPr>
        <p:spPr>
          <a:xfrm>
            <a:off x="241880" y="747645"/>
            <a:ext cx="8762130" cy="374864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fr-FR" dirty="0">
                <a:solidFill>
                  <a:schemeClr val="tx1"/>
                </a:solidFill>
                <a:effectLst/>
              </a:rPr>
              <a:t> </a:t>
            </a:r>
            <a:endParaRPr lang="fr-FR" dirty="0">
              <a:solidFill>
                <a:schemeClr val="tx1"/>
              </a:solidFill>
            </a:endParaRPr>
          </a:p>
        </p:txBody>
      </p:sp>
      <p:sp>
        <p:nvSpPr>
          <p:cNvPr id="3" name="Rectangle 2"/>
          <p:cNvSpPr/>
          <p:nvPr/>
        </p:nvSpPr>
        <p:spPr>
          <a:xfrm>
            <a:off x="179163" y="328434"/>
            <a:ext cx="9356723" cy="6986528"/>
          </a:xfrm>
          <a:prstGeom prst="rect">
            <a:avLst/>
          </a:prstGeom>
        </p:spPr>
        <p:txBody>
          <a:bodyPr wrap="square">
            <a:spAutoFit/>
          </a:bodyPr>
          <a:lstStyle/>
          <a:p>
            <a:pPr defTabSz="457200"/>
            <a:r>
              <a:rPr lang="fr-FR" sz="2800" dirty="0" smtClean="0">
                <a:solidFill>
                  <a:srgbClr val="000000"/>
                </a:solidFill>
              </a:rPr>
              <a:t>	Est </a:t>
            </a:r>
            <a:r>
              <a:rPr lang="fr-FR" sz="2800" dirty="0">
                <a:solidFill>
                  <a:srgbClr val="000000"/>
                </a:solidFill>
              </a:rPr>
              <a:t>considérée comme opération de banque relevant de la finance islamique, toute opération de banque </a:t>
            </a:r>
            <a:r>
              <a:rPr lang="fr-FR" sz="2800" b="1" dirty="0">
                <a:solidFill>
                  <a:srgbClr val="0070C0"/>
                </a:solidFill>
              </a:rPr>
              <a:t>qui ne donne pas lieu à la perception ou au versement </a:t>
            </a:r>
            <a:r>
              <a:rPr lang="fr-FR" sz="2800" b="1" dirty="0" smtClean="0">
                <a:solidFill>
                  <a:srgbClr val="0070C0"/>
                </a:solidFill>
              </a:rPr>
              <a:t>d’intérêts</a:t>
            </a:r>
            <a:endParaRPr lang="fr-FR" sz="2800" dirty="0">
              <a:solidFill>
                <a:srgbClr val="000000"/>
              </a:solidFill>
            </a:endParaRPr>
          </a:p>
          <a:p>
            <a:pPr defTabSz="457200"/>
            <a:r>
              <a:rPr lang="fr-FR" sz="2800" dirty="0" smtClean="0">
                <a:solidFill>
                  <a:srgbClr val="000000"/>
                </a:solidFill>
              </a:rPr>
              <a:t>	Les </a:t>
            </a:r>
            <a:r>
              <a:rPr lang="fr-FR" sz="2800" dirty="0">
                <a:solidFill>
                  <a:srgbClr val="000000"/>
                </a:solidFill>
              </a:rPr>
              <a:t>opérations de banque relevant de la finance islamique, concernent les produits ci-après : </a:t>
            </a:r>
            <a:endParaRPr lang="fr-FR" sz="2800" dirty="0" smtClean="0">
              <a:solidFill>
                <a:srgbClr val="000000"/>
              </a:solidFill>
            </a:endParaRPr>
          </a:p>
          <a:p>
            <a:pPr marL="457200" indent="-457200" defTabSz="457200">
              <a:buFontTx/>
              <a:buChar char="-"/>
            </a:pPr>
            <a:r>
              <a:rPr lang="fr-FR" sz="2800" b="1" dirty="0" smtClean="0">
                <a:solidFill>
                  <a:srgbClr val="00B050"/>
                </a:solidFill>
              </a:rPr>
              <a:t>la </a:t>
            </a:r>
            <a:r>
              <a:rPr lang="fr-FR" sz="2800" b="1" dirty="0" err="1">
                <a:solidFill>
                  <a:srgbClr val="00B050"/>
                </a:solidFill>
              </a:rPr>
              <a:t>Mourabaha</a:t>
            </a:r>
            <a:r>
              <a:rPr lang="fr-FR" sz="2800" b="1" dirty="0">
                <a:solidFill>
                  <a:srgbClr val="00B050"/>
                </a:solidFill>
              </a:rPr>
              <a:t> ; </a:t>
            </a:r>
            <a:endParaRPr lang="fr-FR" sz="2800" b="1" dirty="0" smtClean="0">
              <a:solidFill>
                <a:srgbClr val="00B050"/>
              </a:solidFill>
            </a:endParaRPr>
          </a:p>
          <a:p>
            <a:pPr marL="457200" indent="-457200" defTabSz="457200">
              <a:buFontTx/>
              <a:buChar char="-"/>
            </a:pPr>
            <a:r>
              <a:rPr lang="fr-FR" sz="2800" b="1" dirty="0" smtClean="0">
                <a:solidFill>
                  <a:srgbClr val="0070C0"/>
                </a:solidFill>
              </a:rPr>
              <a:t>la </a:t>
            </a:r>
            <a:r>
              <a:rPr lang="fr-FR" sz="2800" b="1" dirty="0" err="1">
                <a:solidFill>
                  <a:srgbClr val="0070C0"/>
                </a:solidFill>
              </a:rPr>
              <a:t>Moucharaka</a:t>
            </a:r>
            <a:r>
              <a:rPr lang="fr-FR" sz="2800" b="1" dirty="0">
                <a:solidFill>
                  <a:srgbClr val="0070C0"/>
                </a:solidFill>
              </a:rPr>
              <a:t> ; </a:t>
            </a:r>
            <a:endParaRPr lang="fr-FR" sz="2800" b="1" dirty="0" smtClean="0">
              <a:solidFill>
                <a:srgbClr val="0070C0"/>
              </a:solidFill>
            </a:endParaRPr>
          </a:p>
          <a:p>
            <a:pPr marL="457200" indent="-457200" defTabSz="457200">
              <a:buFontTx/>
              <a:buChar char="-"/>
            </a:pPr>
            <a:r>
              <a:rPr lang="fr-FR" sz="2800" b="1" dirty="0" smtClean="0">
                <a:solidFill>
                  <a:srgbClr val="0070C0"/>
                </a:solidFill>
              </a:rPr>
              <a:t>la </a:t>
            </a:r>
            <a:r>
              <a:rPr lang="fr-FR" sz="2800" b="1" dirty="0" err="1">
                <a:solidFill>
                  <a:srgbClr val="0070C0"/>
                </a:solidFill>
              </a:rPr>
              <a:t>Moudaraba</a:t>
            </a:r>
            <a:r>
              <a:rPr lang="fr-FR" sz="2800" b="1" dirty="0">
                <a:solidFill>
                  <a:srgbClr val="0070C0"/>
                </a:solidFill>
              </a:rPr>
              <a:t> ;</a:t>
            </a:r>
            <a:r>
              <a:rPr lang="fr-FR" sz="2800" b="1" dirty="0">
                <a:solidFill>
                  <a:srgbClr val="00B050"/>
                </a:solidFill>
              </a:rPr>
              <a:t> </a:t>
            </a:r>
            <a:endParaRPr lang="fr-FR" sz="2800" b="1" dirty="0" smtClean="0">
              <a:solidFill>
                <a:srgbClr val="00B050"/>
              </a:solidFill>
            </a:endParaRPr>
          </a:p>
          <a:p>
            <a:pPr marL="457200" indent="-457200" defTabSz="457200">
              <a:buFontTx/>
              <a:buChar char="-"/>
            </a:pPr>
            <a:r>
              <a:rPr lang="fr-FR" sz="2800" b="1" dirty="0" smtClean="0">
                <a:solidFill>
                  <a:srgbClr val="00B050"/>
                </a:solidFill>
              </a:rPr>
              <a:t>l'</a:t>
            </a:r>
            <a:r>
              <a:rPr lang="fr-FR" sz="2800" b="1" dirty="0" err="1" smtClean="0">
                <a:solidFill>
                  <a:srgbClr val="00B050"/>
                </a:solidFill>
              </a:rPr>
              <a:t>Ijara</a:t>
            </a:r>
            <a:r>
              <a:rPr lang="fr-FR" sz="2800" b="1" dirty="0" smtClean="0">
                <a:solidFill>
                  <a:srgbClr val="00B050"/>
                </a:solidFill>
              </a:rPr>
              <a:t> </a:t>
            </a:r>
            <a:r>
              <a:rPr lang="fr-FR" sz="2800" b="1" dirty="0">
                <a:solidFill>
                  <a:srgbClr val="00B050"/>
                </a:solidFill>
              </a:rPr>
              <a:t>; </a:t>
            </a:r>
            <a:endParaRPr lang="fr-FR" sz="2800" b="1" dirty="0" smtClean="0">
              <a:solidFill>
                <a:srgbClr val="00B050"/>
              </a:solidFill>
            </a:endParaRPr>
          </a:p>
          <a:p>
            <a:pPr marL="457200" indent="-457200" defTabSz="457200">
              <a:buFontTx/>
              <a:buChar char="-"/>
            </a:pPr>
            <a:r>
              <a:rPr lang="fr-FR" sz="2800" b="1" dirty="0" smtClean="0">
                <a:solidFill>
                  <a:srgbClr val="00B050"/>
                </a:solidFill>
              </a:rPr>
              <a:t>le </a:t>
            </a:r>
            <a:r>
              <a:rPr lang="fr-FR" sz="2800" b="1" dirty="0">
                <a:solidFill>
                  <a:srgbClr val="00B050"/>
                </a:solidFill>
              </a:rPr>
              <a:t>Salam ; </a:t>
            </a:r>
            <a:endParaRPr lang="fr-FR" sz="2800" b="1" dirty="0" smtClean="0">
              <a:solidFill>
                <a:srgbClr val="00B050"/>
              </a:solidFill>
            </a:endParaRPr>
          </a:p>
          <a:p>
            <a:pPr marL="457200" indent="-457200" defTabSz="457200">
              <a:buFontTx/>
              <a:buChar char="-"/>
            </a:pPr>
            <a:r>
              <a:rPr lang="fr-FR" sz="2800" b="1" dirty="0" smtClean="0">
                <a:solidFill>
                  <a:srgbClr val="00B050"/>
                </a:solidFill>
              </a:rPr>
              <a:t>l'</a:t>
            </a:r>
            <a:r>
              <a:rPr lang="fr-FR" sz="2800" b="1" dirty="0" err="1" smtClean="0">
                <a:solidFill>
                  <a:srgbClr val="00B050"/>
                </a:solidFill>
              </a:rPr>
              <a:t>Istisna’a</a:t>
            </a:r>
            <a:r>
              <a:rPr lang="fr-FR" sz="2800" b="1" dirty="0" smtClean="0">
                <a:solidFill>
                  <a:srgbClr val="00B050"/>
                </a:solidFill>
              </a:rPr>
              <a:t> </a:t>
            </a:r>
            <a:r>
              <a:rPr lang="fr-FR" sz="2800" b="1" dirty="0">
                <a:solidFill>
                  <a:srgbClr val="00B050"/>
                </a:solidFill>
              </a:rPr>
              <a:t>; </a:t>
            </a:r>
            <a:endParaRPr lang="fr-FR" sz="2800" b="1" dirty="0" smtClean="0">
              <a:solidFill>
                <a:srgbClr val="00B050"/>
              </a:solidFill>
            </a:endParaRPr>
          </a:p>
          <a:p>
            <a:pPr marL="457200" indent="-457200" defTabSz="457200">
              <a:buFontTx/>
              <a:buChar char="-"/>
            </a:pPr>
            <a:r>
              <a:rPr lang="fr-FR" sz="2800" b="1" dirty="0" smtClean="0">
                <a:solidFill>
                  <a:srgbClr val="00B050"/>
                </a:solidFill>
              </a:rPr>
              <a:t>les </a:t>
            </a:r>
            <a:r>
              <a:rPr lang="fr-FR" sz="2800" b="1" dirty="0">
                <a:solidFill>
                  <a:srgbClr val="00B050"/>
                </a:solidFill>
              </a:rPr>
              <a:t>comptes de dépôts ; </a:t>
            </a:r>
            <a:r>
              <a:rPr lang="fr-FR" sz="2800" b="1" dirty="0" smtClean="0">
                <a:solidFill>
                  <a:srgbClr val="00B050"/>
                </a:solidFill>
              </a:rPr>
              <a:t> </a:t>
            </a:r>
          </a:p>
          <a:p>
            <a:pPr marL="457200" indent="-457200" defTabSz="457200">
              <a:buFontTx/>
              <a:buChar char="-"/>
            </a:pPr>
            <a:r>
              <a:rPr lang="fr-FR" sz="2800" b="1" dirty="0" smtClean="0">
                <a:solidFill>
                  <a:srgbClr val="C00000"/>
                </a:solidFill>
              </a:rPr>
              <a:t>les </a:t>
            </a:r>
            <a:r>
              <a:rPr lang="fr-FR" sz="2800" b="1" dirty="0">
                <a:solidFill>
                  <a:srgbClr val="C00000"/>
                </a:solidFill>
              </a:rPr>
              <a:t>dépôts en comptes </a:t>
            </a:r>
            <a:r>
              <a:rPr lang="fr-FR" sz="2800" b="1" dirty="0" smtClean="0">
                <a:solidFill>
                  <a:srgbClr val="C00000"/>
                </a:solidFill>
              </a:rPr>
              <a:t>d’investissement </a:t>
            </a:r>
            <a:r>
              <a:rPr lang="fr-FR" sz="2800" b="1" dirty="0" smtClean="0">
                <a:solidFill>
                  <a:srgbClr val="0070C0"/>
                </a:solidFill>
              </a:rPr>
              <a:t>(LF 2023- exonération IBS pour 05 ans).</a:t>
            </a:r>
            <a:endParaRPr lang="fr-FR" sz="2800" b="1" dirty="0">
              <a:solidFill>
                <a:srgbClr val="0070C0"/>
              </a:solidFill>
            </a:endParaRPr>
          </a:p>
          <a:p>
            <a:pPr indent="449580" algn="just" defTabSz="457200"/>
            <a:r>
              <a:rPr lang="fr-FR" sz="2800" dirty="0">
                <a:solidFill>
                  <a:srgbClr val="000000"/>
                </a:solidFill>
                <a:latin typeface="Calibri" panose="020F0502020204030204" pitchFamily="34" charset="0"/>
                <a:ea typeface="Times New Roman" panose="02020603050405020304" pitchFamily="18" charset="0"/>
              </a:rPr>
              <a:t> </a:t>
            </a:r>
            <a:endParaRPr lang="fr-FR" sz="28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4844668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numéro de diapositive 5">
            <a:extLst>
              <a:ext uri="{FF2B5EF4-FFF2-40B4-BE49-F238E27FC236}">
                <a16:creationId xmlns="" xmlns:a16="http://schemas.microsoft.com/office/drawing/2014/main" id="{26BA0884-76CF-4614-A053-50236C343FAD}"/>
              </a:ext>
            </a:extLst>
          </p:cNvPr>
          <p:cNvSpPr txBox="1">
            <a:spLocks noChangeArrowheads="1"/>
          </p:cNvSpPr>
          <p:nvPr/>
        </p:nvSpPr>
        <p:spPr bwMode="auto">
          <a:xfrm>
            <a:off x="9953626" y="6215063"/>
            <a:ext cx="614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457200" eaLnBrk="1" hangingPunct="1"/>
            <a:fld id="{ADC66DEC-DA2F-4D10-9856-DA6B57ED49E6}" type="slidenum">
              <a:rPr lang="es-ES" altLang="fr-FR" sz="1400">
                <a:solidFill>
                  <a:srgbClr val="000000"/>
                </a:solidFill>
              </a:rPr>
              <a:pPr algn="r" defTabSz="457200" eaLnBrk="1" hangingPunct="1"/>
              <a:t>69</a:t>
            </a:fld>
            <a:endParaRPr lang="es-ES" altLang="fr-FR" sz="1400">
              <a:solidFill>
                <a:srgbClr val="000000"/>
              </a:solidFill>
            </a:endParaRPr>
          </a:p>
        </p:txBody>
      </p:sp>
      <p:sp>
        <p:nvSpPr>
          <p:cNvPr id="2" name="Titre 1">
            <a:extLst>
              <a:ext uri="{FF2B5EF4-FFF2-40B4-BE49-F238E27FC236}">
                <a16:creationId xmlns="" xmlns:a16="http://schemas.microsoft.com/office/drawing/2014/main" id="{224AF817-657B-49E0-A53E-FE1C4AB5D9A0}"/>
              </a:ext>
            </a:extLst>
          </p:cNvPr>
          <p:cNvSpPr>
            <a:spLocks noGrp="1"/>
          </p:cNvSpPr>
          <p:nvPr>
            <p:ph type="title"/>
          </p:nvPr>
        </p:nvSpPr>
        <p:spPr>
          <a:xfrm>
            <a:off x="241880" y="747645"/>
            <a:ext cx="8762130" cy="374864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fr-FR" dirty="0">
                <a:solidFill>
                  <a:schemeClr val="tx1"/>
                </a:solidFill>
                <a:effectLst/>
              </a:rPr>
              <a:t> </a:t>
            </a:r>
            <a:endParaRPr lang="fr-FR" dirty="0">
              <a:solidFill>
                <a:schemeClr val="tx1"/>
              </a:solidFill>
            </a:endParaRPr>
          </a:p>
        </p:txBody>
      </p:sp>
      <p:sp>
        <p:nvSpPr>
          <p:cNvPr id="3" name="Rectangle 2"/>
          <p:cNvSpPr/>
          <p:nvPr/>
        </p:nvSpPr>
        <p:spPr>
          <a:xfrm>
            <a:off x="466546" y="1138332"/>
            <a:ext cx="8912181" cy="5262979"/>
          </a:xfrm>
          <a:prstGeom prst="rect">
            <a:avLst/>
          </a:prstGeom>
        </p:spPr>
        <p:txBody>
          <a:bodyPr wrap="square">
            <a:spAutoFit/>
          </a:bodyPr>
          <a:lstStyle/>
          <a:p>
            <a:pPr defTabSz="457200"/>
            <a:r>
              <a:rPr lang="fr-FR" sz="2800" dirty="0" smtClean="0">
                <a:solidFill>
                  <a:srgbClr val="000000"/>
                </a:solidFill>
              </a:rPr>
              <a:t>	</a:t>
            </a:r>
          </a:p>
          <a:p>
            <a:pPr defTabSz="457200"/>
            <a:endParaRPr lang="fr-FR" sz="2800" b="1" dirty="0">
              <a:solidFill>
                <a:srgbClr val="000000"/>
              </a:solidFill>
            </a:endParaRPr>
          </a:p>
          <a:p>
            <a:pPr defTabSz="457200"/>
            <a:endParaRPr lang="fr-FR" sz="2800" b="1" dirty="0" smtClean="0">
              <a:solidFill>
                <a:srgbClr val="000000"/>
              </a:solidFill>
            </a:endParaRPr>
          </a:p>
          <a:p>
            <a:pPr defTabSz="457200"/>
            <a:r>
              <a:rPr lang="fr-FR" sz="2800" b="1" dirty="0" smtClean="0">
                <a:solidFill>
                  <a:srgbClr val="0070C0"/>
                </a:solidFill>
              </a:rPr>
              <a:t>-</a:t>
            </a:r>
            <a:r>
              <a:rPr lang="fr-FR" sz="2800" b="1" dirty="0">
                <a:solidFill>
                  <a:srgbClr val="0070C0"/>
                </a:solidFill>
              </a:rPr>
              <a:t>La </a:t>
            </a:r>
            <a:r>
              <a:rPr lang="fr-FR" sz="2800" b="1" dirty="0" err="1">
                <a:solidFill>
                  <a:srgbClr val="0070C0"/>
                </a:solidFill>
              </a:rPr>
              <a:t>Mourabaha</a:t>
            </a:r>
            <a:r>
              <a:rPr lang="fr-FR" sz="2800" dirty="0">
                <a:solidFill>
                  <a:srgbClr val="0070C0"/>
                </a:solidFill>
              </a:rPr>
              <a:t> </a:t>
            </a:r>
            <a:r>
              <a:rPr lang="fr-FR" sz="2800" dirty="0">
                <a:solidFill>
                  <a:srgbClr val="000000"/>
                </a:solidFill>
              </a:rPr>
              <a:t>est un contrat en vertu duquel la banque ou l’établissement financier </a:t>
            </a:r>
            <a:r>
              <a:rPr lang="fr-FR" sz="2800" b="1" dirty="0">
                <a:solidFill>
                  <a:srgbClr val="00B050"/>
                </a:solidFill>
              </a:rPr>
              <a:t>vend à un client </a:t>
            </a:r>
            <a:r>
              <a:rPr lang="fr-FR" sz="2800" dirty="0">
                <a:solidFill>
                  <a:srgbClr val="000000"/>
                </a:solidFill>
              </a:rPr>
              <a:t>un bien déterminé, meuble ou immeuble, propriété de la banque ou de l’établissement financier, au coût de son acquisition </a:t>
            </a:r>
            <a:r>
              <a:rPr lang="fr-FR" sz="2800" b="1" dirty="0">
                <a:solidFill>
                  <a:srgbClr val="00B050"/>
                </a:solidFill>
              </a:rPr>
              <a:t>augmenté d’une marge bénéficiaire </a:t>
            </a:r>
            <a:r>
              <a:rPr lang="fr-FR" sz="2800" dirty="0">
                <a:solidFill>
                  <a:srgbClr val="000000"/>
                </a:solidFill>
              </a:rPr>
              <a:t>convenus d’avance, et selon des modalités de paiement, arrêtées entre les deux parties.</a:t>
            </a:r>
          </a:p>
          <a:p>
            <a:pPr defTabSz="457200"/>
            <a:r>
              <a:rPr lang="fr-FR" sz="2800" dirty="0">
                <a:solidFill>
                  <a:srgbClr val="000000"/>
                </a:solidFill>
              </a:rPr>
              <a:t> </a:t>
            </a:r>
          </a:p>
        </p:txBody>
      </p:sp>
    </p:spTree>
    <p:extLst>
      <p:ext uri="{BB962C8B-B14F-4D97-AF65-F5344CB8AC3E}">
        <p14:creationId xmlns:p14="http://schemas.microsoft.com/office/powerpoint/2010/main" val="3654358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201F16F3-FDB7-40B0-8DFF-05135B8B3F7D}"/>
              </a:ext>
            </a:extLst>
          </p:cNvPr>
          <p:cNvSpPr>
            <a:spLocks noGrp="1"/>
          </p:cNvSpPr>
          <p:nvPr>
            <p:ph idx="1"/>
          </p:nvPr>
        </p:nvSpPr>
        <p:spPr>
          <a:xfrm>
            <a:off x="1005840" y="692697"/>
            <a:ext cx="9130626" cy="5999048"/>
          </a:xfrm>
        </p:spPr>
        <p:style>
          <a:lnRef idx="2">
            <a:schemeClr val="accent1"/>
          </a:lnRef>
          <a:fillRef idx="1">
            <a:schemeClr val="lt1"/>
          </a:fillRef>
          <a:effectRef idx="0">
            <a:schemeClr val="accent1"/>
          </a:effectRef>
          <a:fontRef idx="minor">
            <a:schemeClr val="dk1"/>
          </a:fontRef>
        </p:style>
        <p:txBody>
          <a:bodyPr>
            <a:noAutofit/>
          </a:bodyPr>
          <a:lstStyle/>
          <a:p>
            <a:pPr algn="ctr">
              <a:buNone/>
            </a:pPr>
            <a:endParaRPr lang="fr-FR" sz="2800" b="1" dirty="0" smtClean="0">
              <a:solidFill>
                <a:srgbClr val="C00000"/>
              </a:solidFill>
            </a:endParaRPr>
          </a:p>
          <a:p>
            <a:pPr algn="ctr">
              <a:buNone/>
            </a:pPr>
            <a:endParaRPr lang="fr-FR" sz="2800" b="1" dirty="0">
              <a:solidFill>
                <a:srgbClr val="C00000"/>
              </a:solidFill>
            </a:endParaRPr>
          </a:p>
          <a:p>
            <a:pPr algn="ctr">
              <a:buNone/>
            </a:pPr>
            <a:endParaRPr lang="fr-FR" sz="2800" b="1" dirty="0" smtClean="0">
              <a:solidFill>
                <a:srgbClr val="C00000"/>
              </a:solidFill>
            </a:endParaRPr>
          </a:p>
          <a:p>
            <a:pPr algn="ctr">
              <a:buNone/>
            </a:pPr>
            <a:endParaRPr lang="fr-FR" sz="2800" b="1" dirty="0">
              <a:solidFill>
                <a:srgbClr val="C00000"/>
              </a:solidFill>
            </a:endParaRPr>
          </a:p>
          <a:p>
            <a:pPr algn="ctr">
              <a:buNone/>
            </a:pPr>
            <a:endParaRPr lang="fr-FR" sz="2800" b="1" dirty="0" smtClean="0">
              <a:solidFill>
                <a:srgbClr val="C00000"/>
              </a:solidFill>
            </a:endParaRPr>
          </a:p>
          <a:p>
            <a:pPr algn="ctr">
              <a:buNone/>
            </a:pPr>
            <a:r>
              <a:rPr lang="fr-FR" sz="2800" b="1" dirty="0" smtClean="0">
                <a:solidFill>
                  <a:srgbClr val="C00000"/>
                </a:solidFill>
              </a:rPr>
              <a:t>II-Equilibres budgétaires 2026</a:t>
            </a:r>
            <a:endParaRPr lang="fr-FR" sz="2800" b="1" dirty="0">
              <a:solidFill>
                <a:srgbClr val="C00000"/>
              </a:solidFill>
            </a:endParaRPr>
          </a:p>
          <a:p>
            <a:pPr>
              <a:buNone/>
            </a:pPr>
            <a:endParaRPr lang="fr-FR" sz="2800" dirty="0" smtClean="0"/>
          </a:p>
        </p:txBody>
      </p:sp>
      <p:sp>
        <p:nvSpPr>
          <p:cNvPr id="7172" name="Espace réservé du numéro de diapositive 3">
            <a:extLst>
              <a:ext uri="{FF2B5EF4-FFF2-40B4-BE49-F238E27FC236}">
                <a16:creationId xmlns:a16="http://schemas.microsoft.com/office/drawing/2014/main" xmlns="" id="{F00E216A-A99C-4EC4-82A8-9944A2D7E71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2101473-E56E-4BA3-B1D0-48D2835ED88C}" type="slidenum">
              <a:rPr lang="es-ES" altLang="fr-FR" sz="1400">
                <a:solidFill>
                  <a:prstClr val="black"/>
                </a:solidFill>
              </a:rPr>
              <a:pPr>
                <a:spcBef>
                  <a:spcPct val="0"/>
                </a:spcBef>
                <a:buFontTx/>
                <a:buNone/>
              </a:pPr>
              <a:t>7</a:t>
            </a:fld>
            <a:endParaRPr lang="es-ES" altLang="fr-FR" sz="1400">
              <a:solidFill>
                <a:prstClr val="black"/>
              </a:solidFill>
            </a:endParaRPr>
          </a:p>
        </p:txBody>
      </p:sp>
    </p:spTree>
    <p:extLst>
      <p:ext uri="{BB962C8B-B14F-4D97-AF65-F5344CB8AC3E}">
        <p14:creationId xmlns:p14="http://schemas.microsoft.com/office/powerpoint/2010/main" val="3728029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numéro de diapositive 5">
            <a:extLst>
              <a:ext uri="{FF2B5EF4-FFF2-40B4-BE49-F238E27FC236}">
                <a16:creationId xmlns="" xmlns:a16="http://schemas.microsoft.com/office/drawing/2014/main" id="{26BA0884-76CF-4614-A053-50236C343FAD}"/>
              </a:ext>
            </a:extLst>
          </p:cNvPr>
          <p:cNvSpPr txBox="1">
            <a:spLocks noChangeArrowheads="1"/>
          </p:cNvSpPr>
          <p:nvPr/>
        </p:nvSpPr>
        <p:spPr bwMode="auto">
          <a:xfrm>
            <a:off x="9953626" y="6215063"/>
            <a:ext cx="614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457200" eaLnBrk="1" hangingPunct="1"/>
            <a:fld id="{ADC66DEC-DA2F-4D10-9856-DA6B57ED49E6}" type="slidenum">
              <a:rPr lang="es-ES" altLang="fr-FR" sz="1400">
                <a:solidFill>
                  <a:srgbClr val="000000"/>
                </a:solidFill>
              </a:rPr>
              <a:pPr algn="r" defTabSz="457200" eaLnBrk="1" hangingPunct="1"/>
              <a:t>70</a:t>
            </a:fld>
            <a:endParaRPr lang="es-ES" altLang="fr-FR" sz="1400">
              <a:solidFill>
                <a:srgbClr val="000000"/>
              </a:solidFill>
            </a:endParaRPr>
          </a:p>
        </p:txBody>
      </p:sp>
      <p:sp>
        <p:nvSpPr>
          <p:cNvPr id="2" name="Titre 1">
            <a:extLst>
              <a:ext uri="{FF2B5EF4-FFF2-40B4-BE49-F238E27FC236}">
                <a16:creationId xmlns="" xmlns:a16="http://schemas.microsoft.com/office/drawing/2014/main" id="{224AF817-657B-49E0-A53E-FE1C4AB5D9A0}"/>
              </a:ext>
            </a:extLst>
          </p:cNvPr>
          <p:cNvSpPr>
            <a:spLocks noGrp="1"/>
          </p:cNvSpPr>
          <p:nvPr>
            <p:ph type="title"/>
          </p:nvPr>
        </p:nvSpPr>
        <p:spPr>
          <a:xfrm>
            <a:off x="241880" y="747645"/>
            <a:ext cx="8762130" cy="374864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fr-FR" dirty="0">
                <a:solidFill>
                  <a:schemeClr val="tx1"/>
                </a:solidFill>
                <a:effectLst/>
              </a:rPr>
              <a:t> </a:t>
            </a:r>
            <a:endParaRPr lang="fr-FR" dirty="0">
              <a:solidFill>
                <a:schemeClr val="tx1"/>
              </a:solidFill>
            </a:endParaRPr>
          </a:p>
        </p:txBody>
      </p:sp>
      <p:sp>
        <p:nvSpPr>
          <p:cNvPr id="3" name="Rectangle 2"/>
          <p:cNvSpPr/>
          <p:nvPr/>
        </p:nvSpPr>
        <p:spPr>
          <a:xfrm>
            <a:off x="327006" y="1504091"/>
            <a:ext cx="8912181" cy="4401205"/>
          </a:xfrm>
          <a:prstGeom prst="rect">
            <a:avLst/>
          </a:prstGeom>
        </p:spPr>
        <p:txBody>
          <a:bodyPr wrap="square">
            <a:spAutoFit/>
          </a:bodyPr>
          <a:lstStyle/>
          <a:p>
            <a:pPr defTabSz="457200"/>
            <a:r>
              <a:rPr lang="fr-FR" sz="2800" dirty="0" smtClean="0">
                <a:solidFill>
                  <a:srgbClr val="000000"/>
                </a:solidFill>
              </a:rPr>
              <a:t>	</a:t>
            </a:r>
          </a:p>
          <a:p>
            <a:pPr defTabSz="457200"/>
            <a:endParaRPr lang="fr-FR" sz="2800" b="1" dirty="0">
              <a:solidFill>
                <a:srgbClr val="000000"/>
              </a:solidFill>
            </a:endParaRPr>
          </a:p>
          <a:p>
            <a:pPr defTabSz="457200"/>
            <a:endParaRPr lang="fr-FR" sz="2800" b="1" dirty="0" smtClean="0">
              <a:solidFill>
                <a:srgbClr val="000000"/>
              </a:solidFill>
            </a:endParaRPr>
          </a:p>
          <a:p>
            <a:pPr defTabSz="457200"/>
            <a:r>
              <a:rPr lang="fr-FR" sz="2800" b="1" dirty="0">
                <a:solidFill>
                  <a:srgbClr val="0070C0"/>
                </a:solidFill>
              </a:rPr>
              <a:t>-La </a:t>
            </a:r>
            <a:r>
              <a:rPr lang="fr-FR" sz="2800" b="1" dirty="0" err="1">
                <a:solidFill>
                  <a:srgbClr val="0070C0"/>
                </a:solidFill>
              </a:rPr>
              <a:t>Moucharaka</a:t>
            </a:r>
            <a:r>
              <a:rPr lang="fr-FR" sz="2800" dirty="0">
                <a:solidFill>
                  <a:srgbClr val="0070C0"/>
                </a:solidFill>
              </a:rPr>
              <a:t> </a:t>
            </a:r>
            <a:r>
              <a:rPr lang="fr-FR" sz="2800" dirty="0">
                <a:solidFill>
                  <a:srgbClr val="000000"/>
                </a:solidFill>
              </a:rPr>
              <a:t>est un contrat entre une banque ou un établissement financier et une ou plusieurs parties ayant pour objet </a:t>
            </a:r>
            <a:r>
              <a:rPr lang="fr-FR" sz="2800" b="1" dirty="0">
                <a:solidFill>
                  <a:srgbClr val="00B050"/>
                </a:solidFill>
              </a:rPr>
              <a:t>la participation dans le capital </a:t>
            </a:r>
            <a:r>
              <a:rPr lang="fr-FR" sz="2800" dirty="0">
                <a:solidFill>
                  <a:srgbClr val="000000"/>
                </a:solidFill>
              </a:rPr>
              <a:t>d'une entreprise, dans un projet ou dans des opérations commerciales en vue de la </a:t>
            </a:r>
            <a:r>
              <a:rPr lang="fr-FR" sz="2800" b="1" dirty="0">
                <a:solidFill>
                  <a:srgbClr val="00B050"/>
                </a:solidFill>
              </a:rPr>
              <a:t>réalisation de profits.</a:t>
            </a:r>
          </a:p>
          <a:p>
            <a:pPr defTabSz="457200"/>
            <a:r>
              <a:rPr lang="fr-FR" sz="2800" dirty="0">
                <a:solidFill>
                  <a:srgbClr val="000000"/>
                </a:solidFill>
              </a:rPr>
              <a:t> </a:t>
            </a:r>
          </a:p>
        </p:txBody>
      </p:sp>
    </p:spTree>
    <p:extLst>
      <p:ext uri="{BB962C8B-B14F-4D97-AF65-F5344CB8AC3E}">
        <p14:creationId xmlns:p14="http://schemas.microsoft.com/office/powerpoint/2010/main" val="40710047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numéro de diapositive 5">
            <a:extLst>
              <a:ext uri="{FF2B5EF4-FFF2-40B4-BE49-F238E27FC236}">
                <a16:creationId xmlns="" xmlns:a16="http://schemas.microsoft.com/office/drawing/2014/main" id="{26BA0884-76CF-4614-A053-50236C343FAD}"/>
              </a:ext>
            </a:extLst>
          </p:cNvPr>
          <p:cNvSpPr txBox="1">
            <a:spLocks noChangeArrowheads="1"/>
          </p:cNvSpPr>
          <p:nvPr/>
        </p:nvSpPr>
        <p:spPr bwMode="auto">
          <a:xfrm>
            <a:off x="9953626" y="6215063"/>
            <a:ext cx="614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457200" eaLnBrk="1" hangingPunct="1"/>
            <a:fld id="{ADC66DEC-DA2F-4D10-9856-DA6B57ED49E6}" type="slidenum">
              <a:rPr lang="es-ES" altLang="fr-FR" sz="1400">
                <a:solidFill>
                  <a:srgbClr val="000000"/>
                </a:solidFill>
              </a:rPr>
              <a:pPr algn="r" defTabSz="457200" eaLnBrk="1" hangingPunct="1"/>
              <a:t>71</a:t>
            </a:fld>
            <a:endParaRPr lang="es-ES" altLang="fr-FR" sz="1400">
              <a:solidFill>
                <a:srgbClr val="000000"/>
              </a:solidFill>
            </a:endParaRPr>
          </a:p>
        </p:txBody>
      </p:sp>
      <p:sp>
        <p:nvSpPr>
          <p:cNvPr id="2" name="Titre 1">
            <a:extLst>
              <a:ext uri="{FF2B5EF4-FFF2-40B4-BE49-F238E27FC236}">
                <a16:creationId xmlns="" xmlns:a16="http://schemas.microsoft.com/office/drawing/2014/main" id="{224AF817-657B-49E0-A53E-FE1C4AB5D9A0}"/>
              </a:ext>
            </a:extLst>
          </p:cNvPr>
          <p:cNvSpPr>
            <a:spLocks noGrp="1"/>
          </p:cNvSpPr>
          <p:nvPr>
            <p:ph type="title"/>
          </p:nvPr>
        </p:nvSpPr>
        <p:spPr>
          <a:xfrm>
            <a:off x="241880" y="747645"/>
            <a:ext cx="8762130" cy="374864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fr-FR" dirty="0">
                <a:solidFill>
                  <a:schemeClr val="tx1"/>
                </a:solidFill>
                <a:effectLst/>
              </a:rPr>
              <a:t> </a:t>
            </a:r>
            <a:endParaRPr lang="fr-FR" dirty="0">
              <a:solidFill>
                <a:schemeClr val="tx1"/>
              </a:solidFill>
            </a:endParaRPr>
          </a:p>
        </p:txBody>
      </p:sp>
      <p:sp>
        <p:nvSpPr>
          <p:cNvPr id="3" name="Rectangle 2"/>
          <p:cNvSpPr/>
          <p:nvPr/>
        </p:nvSpPr>
        <p:spPr>
          <a:xfrm>
            <a:off x="362043" y="1347337"/>
            <a:ext cx="8912181" cy="3539430"/>
          </a:xfrm>
          <a:prstGeom prst="rect">
            <a:avLst/>
          </a:prstGeom>
        </p:spPr>
        <p:txBody>
          <a:bodyPr wrap="square">
            <a:spAutoFit/>
          </a:bodyPr>
          <a:lstStyle/>
          <a:p>
            <a:pPr defTabSz="457200"/>
            <a:r>
              <a:rPr lang="fr-FR" sz="2800" dirty="0" smtClean="0">
                <a:solidFill>
                  <a:srgbClr val="000000"/>
                </a:solidFill>
              </a:rPr>
              <a:t>	</a:t>
            </a:r>
          </a:p>
          <a:p>
            <a:pPr defTabSz="457200"/>
            <a:endParaRPr lang="fr-FR" sz="2800" b="1" dirty="0">
              <a:solidFill>
                <a:srgbClr val="000000"/>
              </a:solidFill>
            </a:endParaRPr>
          </a:p>
          <a:p>
            <a:pPr defTabSz="457200"/>
            <a:endParaRPr lang="fr-FR" sz="2800" b="1" dirty="0" smtClean="0">
              <a:solidFill>
                <a:srgbClr val="000000"/>
              </a:solidFill>
            </a:endParaRPr>
          </a:p>
          <a:p>
            <a:pPr defTabSz="457200"/>
            <a:r>
              <a:rPr lang="fr-FR" sz="2800" b="1" dirty="0">
                <a:solidFill>
                  <a:srgbClr val="0070C0"/>
                </a:solidFill>
              </a:rPr>
              <a:t>-La </a:t>
            </a:r>
            <a:r>
              <a:rPr lang="fr-FR" sz="2800" b="1" dirty="0" err="1">
                <a:solidFill>
                  <a:srgbClr val="0070C0"/>
                </a:solidFill>
              </a:rPr>
              <a:t>Moudaraba</a:t>
            </a:r>
            <a:r>
              <a:rPr lang="fr-FR" sz="2800" dirty="0">
                <a:solidFill>
                  <a:srgbClr val="0070C0"/>
                </a:solidFill>
              </a:rPr>
              <a:t> </a:t>
            </a:r>
            <a:r>
              <a:rPr lang="fr-FR" sz="2800" dirty="0">
                <a:solidFill>
                  <a:srgbClr val="000000"/>
                </a:solidFill>
              </a:rPr>
              <a:t>est un contrat en vertu duquel une banque ou un établissement financier, dénommé bailleur de fonds, </a:t>
            </a:r>
            <a:r>
              <a:rPr lang="fr-FR" sz="2800" b="1" dirty="0">
                <a:solidFill>
                  <a:srgbClr val="00B050"/>
                </a:solidFill>
              </a:rPr>
              <a:t>fourni le capital </a:t>
            </a:r>
            <a:r>
              <a:rPr lang="fr-FR" sz="2800" dirty="0">
                <a:solidFill>
                  <a:srgbClr val="000000"/>
                </a:solidFill>
              </a:rPr>
              <a:t>nécessaire à un </a:t>
            </a:r>
            <a:r>
              <a:rPr lang="fr-FR" sz="2800" b="1" dirty="0">
                <a:solidFill>
                  <a:srgbClr val="00B050"/>
                </a:solidFill>
              </a:rPr>
              <a:t>entrepreneur qui apporte son travail </a:t>
            </a:r>
            <a:r>
              <a:rPr lang="fr-FR" sz="2800" dirty="0">
                <a:solidFill>
                  <a:srgbClr val="000000"/>
                </a:solidFill>
              </a:rPr>
              <a:t>dans un projet en vue de la réalisation de profits.</a:t>
            </a:r>
          </a:p>
        </p:txBody>
      </p:sp>
    </p:spTree>
    <p:extLst>
      <p:ext uri="{BB962C8B-B14F-4D97-AF65-F5344CB8AC3E}">
        <p14:creationId xmlns:p14="http://schemas.microsoft.com/office/powerpoint/2010/main" val="286917194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numéro de diapositive 5">
            <a:extLst>
              <a:ext uri="{FF2B5EF4-FFF2-40B4-BE49-F238E27FC236}">
                <a16:creationId xmlns="" xmlns:a16="http://schemas.microsoft.com/office/drawing/2014/main" id="{26BA0884-76CF-4614-A053-50236C343FAD}"/>
              </a:ext>
            </a:extLst>
          </p:cNvPr>
          <p:cNvSpPr txBox="1">
            <a:spLocks noChangeArrowheads="1"/>
          </p:cNvSpPr>
          <p:nvPr/>
        </p:nvSpPr>
        <p:spPr bwMode="auto">
          <a:xfrm>
            <a:off x="9953626" y="6215063"/>
            <a:ext cx="614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457200" eaLnBrk="1" hangingPunct="1"/>
            <a:fld id="{ADC66DEC-DA2F-4D10-9856-DA6B57ED49E6}" type="slidenum">
              <a:rPr lang="es-ES" altLang="fr-FR" sz="1400">
                <a:solidFill>
                  <a:srgbClr val="000000"/>
                </a:solidFill>
              </a:rPr>
              <a:pPr algn="r" defTabSz="457200" eaLnBrk="1" hangingPunct="1"/>
              <a:t>72</a:t>
            </a:fld>
            <a:endParaRPr lang="es-ES" altLang="fr-FR" sz="1400">
              <a:solidFill>
                <a:srgbClr val="000000"/>
              </a:solidFill>
            </a:endParaRPr>
          </a:p>
        </p:txBody>
      </p:sp>
      <p:sp>
        <p:nvSpPr>
          <p:cNvPr id="2" name="Titre 1">
            <a:extLst>
              <a:ext uri="{FF2B5EF4-FFF2-40B4-BE49-F238E27FC236}">
                <a16:creationId xmlns="" xmlns:a16="http://schemas.microsoft.com/office/drawing/2014/main" id="{224AF817-657B-49E0-A53E-FE1C4AB5D9A0}"/>
              </a:ext>
            </a:extLst>
          </p:cNvPr>
          <p:cNvSpPr>
            <a:spLocks noGrp="1"/>
          </p:cNvSpPr>
          <p:nvPr>
            <p:ph type="title"/>
          </p:nvPr>
        </p:nvSpPr>
        <p:spPr>
          <a:xfrm>
            <a:off x="241880" y="747645"/>
            <a:ext cx="8762130" cy="374864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fr-FR" dirty="0">
                <a:solidFill>
                  <a:schemeClr val="tx1"/>
                </a:solidFill>
                <a:effectLst/>
              </a:rPr>
              <a:t> </a:t>
            </a:r>
            <a:endParaRPr lang="fr-FR" dirty="0">
              <a:solidFill>
                <a:schemeClr val="tx1"/>
              </a:solidFill>
            </a:endParaRPr>
          </a:p>
        </p:txBody>
      </p:sp>
      <p:sp>
        <p:nvSpPr>
          <p:cNvPr id="3" name="Rectangle 2"/>
          <p:cNvSpPr/>
          <p:nvPr/>
        </p:nvSpPr>
        <p:spPr>
          <a:xfrm>
            <a:off x="176955" y="1164457"/>
            <a:ext cx="8912181" cy="4401205"/>
          </a:xfrm>
          <a:prstGeom prst="rect">
            <a:avLst/>
          </a:prstGeom>
        </p:spPr>
        <p:txBody>
          <a:bodyPr wrap="square">
            <a:spAutoFit/>
          </a:bodyPr>
          <a:lstStyle/>
          <a:p>
            <a:pPr defTabSz="457200"/>
            <a:r>
              <a:rPr lang="fr-FR" sz="2800" dirty="0" smtClean="0">
                <a:solidFill>
                  <a:srgbClr val="000000"/>
                </a:solidFill>
              </a:rPr>
              <a:t>	</a:t>
            </a:r>
          </a:p>
          <a:p>
            <a:pPr defTabSz="457200"/>
            <a:endParaRPr lang="fr-FR" sz="2800" b="1" dirty="0">
              <a:solidFill>
                <a:srgbClr val="000000"/>
              </a:solidFill>
            </a:endParaRPr>
          </a:p>
          <a:p>
            <a:pPr defTabSz="457200"/>
            <a:endParaRPr lang="fr-FR" sz="2800" b="1" dirty="0" smtClean="0">
              <a:solidFill>
                <a:srgbClr val="000000"/>
              </a:solidFill>
            </a:endParaRPr>
          </a:p>
          <a:p>
            <a:pPr defTabSz="457200"/>
            <a:r>
              <a:rPr lang="fr-FR" sz="2800" b="1" dirty="0">
                <a:solidFill>
                  <a:srgbClr val="0070C0"/>
                </a:solidFill>
              </a:rPr>
              <a:t>-L’</a:t>
            </a:r>
            <a:r>
              <a:rPr lang="fr-FR" sz="2800" b="1" dirty="0" err="1">
                <a:solidFill>
                  <a:srgbClr val="0070C0"/>
                </a:solidFill>
              </a:rPr>
              <a:t>Ijara</a:t>
            </a:r>
            <a:r>
              <a:rPr lang="fr-FR" sz="2800" dirty="0">
                <a:solidFill>
                  <a:srgbClr val="0070C0"/>
                </a:solidFill>
              </a:rPr>
              <a:t> </a:t>
            </a:r>
            <a:r>
              <a:rPr lang="fr-FR" sz="2800" dirty="0">
                <a:solidFill>
                  <a:srgbClr val="000000"/>
                </a:solidFill>
              </a:rPr>
              <a:t>est un </a:t>
            </a:r>
            <a:r>
              <a:rPr lang="fr-FR" sz="2800" b="1" dirty="0">
                <a:solidFill>
                  <a:srgbClr val="00B050"/>
                </a:solidFill>
              </a:rPr>
              <a:t>contrat de location </a:t>
            </a:r>
            <a:r>
              <a:rPr lang="fr-FR" sz="2800" dirty="0">
                <a:solidFill>
                  <a:srgbClr val="000000"/>
                </a:solidFill>
              </a:rPr>
              <a:t>au terme duquel la banque ou l’établissement financier, dénommé bailleur, met à la disposition d’un client, dénommé preneur, à titre locatif, un bien meuble ou immeuble, dont il est propriétaire, pour une période déterminée, en contrepartie de </a:t>
            </a:r>
            <a:r>
              <a:rPr lang="fr-FR" sz="2800" b="1" dirty="0">
                <a:solidFill>
                  <a:srgbClr val="00B050"/>
                </a:solidFill>
              </a:rPr>
              <a:t>paiement d’un loyer </a:t>
            </a:r>
            <a:r>
              <a:rPr lang="fr-FR" sz="2800" dirty="0">
                <a:solidFill>
                  <a:srgbClr val="000000"/>
                </a:solidFill>
              </a:rPr>
              <a:t>fixé dans le contrat.</a:t>
            </a:r>
          </a:p>
        </p:txBody>
      </p:sp>
    </p:spTree>
    <p:extLst>
      <p:ext uri="{BB962C8B-B14F-4D97-AF65-F5344CB8AC3E}">
        <p14:creationId xmlns:p14="http://schemas.microsoft.com/office/powerpoint/2010/main" val="6388985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numéro de diapositive 5">
            <a:extLst>
              <a:ext uri="{FF2B5EF4-FFF2-40B4-BE49-F238E27FC236}">
                <a16:creationId xmlns="" xmlns:a16="http://schemas.microsoft.com/office/drawing/2014/main" id="{26BA0884-76CF-4614-A053-50236C343FAD}"/>
              </a:ext>
            </a:extLst>
          </p:cNvPr>
          <p:cNvSpPr txBox="1">
            <a:spLocks noChangeArrowheads="1"/>
          </p:cNvSpPr>
          <p:nvPr/>
        </p:nvSpPr>
        <p:spPr bwMode="auto">
          <a:xfrm>
            <a:off x="9953626" y="6215063"/>
            <a:ext cx="614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457200" eaLnBrk="1" hangingPunct="1"/>
            <a:fld id="{ADC66DEC-DA2F-4D10-9856-DA6B57ED49E6}" type="slidenum">
              <a:rPr lang="es-ES" altLang="fr-FR" sz="1400">
                <a:solidFill>
                  <a:srgbClr val="000000"/>
                </a:solidFill>
              </a:rPr>
              <a:pPr algn="r" defTabSz="457200" eaLnBrk="1" hangingPunct="1"/>
              <a:t>73</a:t>
            </a:fld>
            <a:endParaRPr lang="es-ES" altLang="fr-FR" sz="1400">
              <a:solidFill>
                <a:srgbClr val="000000"/>
              </a:solidFill>
            </a:endParaRPr>
          </a:p>
        </p:txBody>
      </p:sp>
      <p:sp>
        <p:nvSpPr>
          <p:cNvPr id="2" name="Titre 1">
            <a:extLst>
              <a:ext uri="{FF2B5EF4-FFF2-40B4-BE49-F238E27FC236}">
                <a16:creationId xmlns="" xmlns:a16="http://schemas.microsoft.com/office/drawing/2014/main" id="{224AF817-657B-49E0-A53E-FE1C4AB5D9A0}"/>
              </a:ext>
            </a:extLst>
          </p:cNvPr>
          <p:cNvSpPr>
            <a:spLocks noGrp="1"/>
          </p:cNvSpPr>
          <p:nvPr>
            <p:ph type="title"/>
          </p:nvPr>
        </p:nvSpPr>
        <p:spPr>
          <a:xfrm>
            <a:off x="241880" y="747645"/>
            <a:ext cx="8762130" cy="374864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fr-FR" dirty="0">
                <a:solidFill>
                  <a:schemeClr val="tx1"/>
                </a:solidFill>
                <a:effectLst/>
              </a:rPr>
              <a:t> </a:t>
            </a:r>
            <a:endParaRPr lang="fr-FR" dirty="0">
              <a:solidFill>
                <a:schemeClr val="tx1"/>
              </a:solidFill>
            </a:endParaRPr>
          </a:p>
        </p:txBody>
      </p:sp>
      <p:sp>
        <p:nvSpPr>
          <p:cNvPr id="3" name="Rectangle 2"/>
          <p:cNvSpPr/>
          <p:nvPr/>
        </p:nvSpPr>
        <p:spPr>
          <a:xfrm>
            <a:off x="327006" y="1686972"/>
            <a:ext cx="8912181" cy="3539430"/>
          </a:xfrm>
          <a:prstGeom prst="rect">
            <a:avLst/>
          </a:prstGeom>
        </p:spPr>
        <p:txBody>
          <a:bodyPr wrap="square">
            <a:spAutoFit/>
          </a:bodyPr>
          <a:lstStyle/>
          <a:p>
            <a:pPr defTabSz="457200"/>
            <a:r>
              <a:rPr lang="fr-FR" sz="2800" dirty="0" smtClean="0">
                <a:solidFill>
                  <a:srgbClr val="000000"/>
                </a:solidFill>
              </a:rPr>
              <a:t>	</a:t>
            </a:r>
          </a:p>
          <a:p>
            <a:pPr defTabSz="457200"/>
            <a:endParaRPr lang="fr-FR" sz="2800" b="1" dirty="0">
              <a:solidFill>
                <a:srgbClr val="000000"/>
              </a:solidFill>
            </a:endParaRPr>
          </a:p>
          <a:p>
            <a:pPr defTabSz="457200"/>
            <a:endParaRPr lang="fr-FR" sz="2800" b="1" dirty="0" smtClean="0">
              <a:solidFill>
                <a:srgbClr val="000000"/>
              </a:solidFill>
            </a:endParaRPr>
          </a:p>
          <a:p>
            <a:pPr defTabSz="457200"/>
            <a:r>
              <a:rPr lang="fr-FR" sz="2800" b="1" dirty="0">
                <a:solidFill>
                  <a:srgbClr val="0070C0"/>
                </a:solidFill>
              </a:rPr>
              <a:t>-Le Salam</a:t>
            </a:r>
            <a:r>
              <a:rPr lang="fr-FR" sz="2800" dirty="0">
                <a:solidFill>
                  <a:srgbClr val="000000"/>
                </a:solidFill>
              </a:rPr>
              <a:t> est un contrat par lequel la banque ou l’établissement financier intervient en qualité </a:t>
            </a:r>
            <a:r>
              <a:rPr lang="fr-FR" sz="2800" b="1" dirty="0">
                <a:solidFill>
                  <a:srgbClr val="00B050"/>
                </a:solidFill>
              </a:rPr>
              <a:t>d’acquéreur d’une marchandise</a:t>
            </a:r>
            <a:r>
              <a:rPr lang="fr-FR" sz="2800" dirty="0">
                <a:solidFill>
                  <a:srgbClr val="000000"/>
                </a:solidFill>
              </a:rPr>
              <a:t>, qui lui sera livrée à terme par son client, en contrepartie d’un paiement comptant et immédiat.</a:t>
            </a:r>
          </a:p>
        </p:txBody>
      </p:sp>
    </p:spTree>
    <p:extLst>
      <p:ext uri="{BB962C8B-B14F-4D97-AF65-F5344CB8AC3E}">
        <p14:creationId xmlns:p14="http://schemas.microsoft.com/office/powerpoint/2010/main" val="145750243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numéro de diapositive 5">
            <a:extLst>
              <a:ext uri="{FF2B5EF4-FFF2-40B4-BE49-F238E27FC236}">
                <a16:creationId xmlns="" xmlns:a16="http://schemas.microsoft.com/office/drawing/2014/main" id="{26BA0884-76CF-4614-A053-50236C343FAD}"/>
              </a:ext>
            </a:extLst>
          </p:cNvPr>
          <p:cNvSpPr txBox="1">
            <a:spLocks noChangeArrowheads="1"/>
          </p:cNvSpPr>
          <p:nvPr/>
        </p:nvSpPr>
        <p:spPr bwMode="auto">
          <a:xfrm>
            <a:off x="9953626" y="6215063"/>
            <a:ext cx="614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457200" eaLnBrk="1" hangingPunct="1"/>
            <a:fld id="{ADC66DEC-DA2F-4D10-9856-DA6B57ED49E6}" type="slidenum">
              <a:rPr lang="es-ES" altLang="fr-FR" sz="1400">
                <a:solidFill>
                  <a:srgbClr val="000000"/>
                </a:solidFill>
              </a:rPr>
              <a:pPr algn="r" defTabSz="457200" eaLnBrk="1" hangingPunct="1"/>
              <a:t>74</a:t>
            </a:fld>
            <a:endParaRPr lang="es-ES" altLang="fr-FR" sz="1400">
              <a:solidFill>
                <a:srgbClr val="000000"/>
              </a:solidFill>
            </a:endParaRPr>
          </a:p>
        </p:txBody>
      </p:sp>
      <p:sp>
        <p:nvSpPr>
          <p:cNvPr id="2" name="Titre 1">
            <a:extLst>
              <a:ext uri="{FF2B5EF4-FFF2-40B4-BE49-F238E27FC236}">
                <a16:creationId xmlns="" xmlns:a16="http://schemas.microsoft.com/office/drawing/2014/main" id="{224AF817-657B-49E0-A53E-FE1C4AB5D9A0}"/>
              </a:ext>
            </a:extLst>
          </p:cNvPr>
          <p:cNvSpPr>
            <a:spLocks noGrp="1"/>
          </p:cNvSpPr>
          <p:nvPr>
            <p:ph type="title"/>
          </p:nvPr>
        </p:nvSpPr>
        <p:spPr>
          <a:xfrm>
            <a:off x="241880" y="747645"/>
            <a:ext cx="8762130" cy="374864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fr-FR" dirty="0">
                <a:solidFill>
                  <a:schemeClr val="tx1"/>
                </a:solidFill>
                <a:effectLst/>
              </a:rPr>
              <a:t> </a:t>
            </a:r>
            <a:endParaRPr lang="fr-FR" dirty="0">
              <a:solidFill>
                <a:schemeClr val="tx1"/>
              </a:solidFill>
            </a:endParaRPr>
          </a:p>
        </p:txBody>
      </p:sp>
      <p:sp>
        <p:nvSpPr>
          <p:cNvPr id="3" name="Rectangle 2"/>
          <p:cNvSpPr/>
          <p:nvPr/>
        </p:nvSpPr>
        <p:spPr>
          <a:xfrm>
            <a:off x="492672" y="1382971"/>
            <a:ext cx="8912181" cy="4832092"/>
          </a:xfrm>
          <a:prstGeom prst="rect">
            <a:avLst/>
          </a:prstGeom>
        </p:spPr>
        <p:txBody>
          <a:bodyPr wrap="square">
            <a:spAutoFit/>
          </a:bodyPr>
          <a:lstStyle/>
          <a:p>
            <a:pPr defTabSz="457200"/>
            <a:r>
              <a:rPr lang="fr-FR" sz="2800" dirty="0" smtClean="0">
                <a:solidFill>
                  <a:srgbClr val="000000"/>
                </a:solidFill>
              </a:rPr>
              <a:t>	</a:t>
            </a:r>
          </a:p>
          <a:p>
            <a:pPr defTabSz="457200"/>
            <a:endParaRPr lang="fr-FR" sz="2800" b="1" dirty="0">
              <a:solidFill>
                <a:srgbClr val="000000"/>
              </a:solidFill>
            </a:endParaRPr>
          </a:p>
          <a:p>
            <a:pPr defTabSz="457200"/>
            <a:endParaRPr lang="fr-FR" sz="2800" b="1" dirty="0" smtClean="0">
              <a:solidFill>
                <a:srgbClr val="000000"/>
              </a:solidFill>
            </a:endParaRPr>
          </a:p>
          <a:p>
            <a:pPr defTabSz="457200"/>
            <a:r>
              <a:rPr lang="fr-FR" sz="2800" b="1" dirty="0">
                <a:solidFill>
                  <a:srgbClr val="0070C0"/>
                </a:solidFill>
              </a:rPr>
              <a:t>-L’</a:t>
            </a:r>
            <a:r>
              <a:rPr lang="fr-FR" sz="2800" b="1" dirty="0" err="1">
                <a:solidFill>
                  <a:srgbClr val="0070C0"/>
                </a:solidFill>
              </a:rPr>
              <a:t>Istisna’a</a:t>
            </a:r>
            <a:r>
              <a:rPr lang="fr-FR" sz="2800" dirty="0">
                <a:solidFill>
                  <a:srgbClr val="0070C0"/>
                </a:solidFill>
              </a:rPr>
              <a:t> </a:t>
            </a:r>
            <a:r>
              <a:rPr lang="fr-FR" sz="2800" dirty="0">
                <a:solidFill>
                  <a:srgbClr val="000000"/>
                </a:solidFill>
              </a:rPr>
              <a:t>est un contrat en vertu duquel la banque ou l’établissement financier, s’engage à livrer à son client, donneur d’ordre, ou à acheter auprès d’un fabricant, un bien à fabriquer selon des caractéristiques définies et convenues entre les parties, à un prix fixé, selon des modalités de paiement préalablement arrêtées par les deux parties.</a:t>
            </a:r>
          </a:p>
        </p:txBody>
      </p:sp>
    </p:spTree>
    <p:extLst>
      <p:ext uri="{BB962C8B-B14F-4D97-AF65-F5344CB8AC3E}">
        <p14:creationId xmlns:p14="http://schemas.microsoft.com/office/powerpoint/2010/main" val="267083627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numéro de diapositive 5">
            <a:extLst>
              <a:ext uri="{FF2B5EF4-FFF2-40B4-BE49-F238E27FC236}">
                <a16:creationId xmlns="" xmlns:a16="http://schemas.microsoft.com/office/drawing/2014/main" id="{26BA0884-76CF-4614-A053-50236C343FAD}"/>
              </a:ext>
            </a:extLst>
          </p:cNvPr>
          <p:cNvSpPr txBox="1">
            <a:spLocks noChangeArrowheads="1"/>
          </p:cNvSpPr>
          <p:nvPr/>
        </p:nvSpPr>
        <p:spPr bwMode="auto">
          <a:xfrm>
            <a:off x="9953626" y="6215063"/>
            <a:ext cx="614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457200" eaLnBrk="1" hangingPunct="1"/>
            <a:fld id="{ADC66DEC-DA2F-4D10-9856-DA6B57ED49E6}" type="slidenum">
              <a:rPr lang="es-ES" altLang="fr-FR" sz="1400">
                <a:solidFill>
                  <a:srgbClr val="000000"/>
                </a:solidFill>
              </a:rPr>
              <a:pPr algn="r" defTabSz="457200" eaLnBrk="1" hangingPunct="1"/>
              <a:t>75</a:t>
            </a:fld>
            <a:endParaRPr lang="es-ES" altLang="fr-FR" sz="1400">
              <a:solidFill>
                <a:srgbClr val="000000"/>
              </a:solidFill>
            </a:endParaRPr>
          </a:p>
        </p:txBody>
      </p:sp>
      <p:sp>
        <p:nvSpPr>
          <p:cNvPr id="2" name="Titre 1">
            <a:extLst>
              <a:ext uri="{FF2B5EF4-FFF2-40B4-BE49-F238E27FC236}">
                <a16:creationId xmlns="" xmlns:a16="http://schemas.microsoft.com/office/drawing/2014/main" id="{224AF817-657B-49E0-A53E-FE1C4AB5D9A0}"/>
              </a:ext>
            </a:extLst>
          </p:cNvPr>
          <p:cNvSpPr>
            <a:spLocks noGrp="1"/>
          </p:cNvSpPr>
          <p:nvPr>
            <p:ph type="title"/>
          </p:nvPr>
        </p:nvSpPr>
        <p:spPr>
          <a:xfrm>
            <a:off x="329214" y="1779610"/>
            <a:ext cx="8762130" cy="374864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fr-FR" dirty="0">
                <a:solidFill>
                  <a:schemeClr val="tx1"/>
                </a:solidFill>
                <a:effectLst/>
              </a:rPr>
              <a:t> </a:t>
            </a:r>
            <a:endParaRPr lang="fr-FR" dirty="0">
              <a:solidFill>
                <a:schemeClr val="tx1"/>
              </a:solidFill>
            </a:endParaRPr>
          </a:p>
        </p:txBody>
      </p:sp>
      <p:sp>
        <p:nvSpPr>
          <p:cNvPr id="3" name="Rectangle 2"/>
          <p:cNvSpPr/>
          <p:nvPr/>
        </p:nvSpPr>
        <p:spPr>
          <a:xfrm>
            <a:off x="254188" y="929326"/>
            <a:ext cx="8912181" cy="3970318"/>
          </a:xfrm>
          <a:prstGeom prst="rect">
            <a:avLst/>
          </a:prstGeom>
        </p:spPr>
        <p:txBody>
          <a:bodyPr wrap="square">
            <a:spAutoFit/>
          </a:bodyPr>
          <a:lstStyle/>
          <a:p>
            <a:pPr defTabSz="457200"/>
            <a:r>
              <a:rPr lang="fr-FR" sz="2800" dirty="0" smtClean="0">
                <a:solidFill>
                  <a:srgbClr val="000000"/>
                </a:solidFill>
              </a:rPr>
              <a:t>	</a:t>
            </a:r>
          </a:p>
          <a:p>
            <a:pPr defTabSz="457200"/>
            <a:endParaRPr lang="fr-FR" sz="2800" b="1" dirty="0">
              <a:solidFill>
                <a:srgbClr val="000000"/>
              </a:solidFill>
            </a:endParaRPr>
          </a:p>
          <a:p>
            <a:pPr defTabSz="457200"/>
            <a:endParaRPr lang="fr-FR" sz="2800" b="1" dirty="0" smtClean="0">
              <a:solidFill>
                <a:srgbClr val="000000"/>
              </a:solidFill>
            </a:endParaRPr>
          </a:p>
          <a:p>
            <a:pPr defTabSz="457200"/>
            <a:r>
              <a:rPr lang="fr-FR" sz="2800" b="1" dirty="0">
                <a:solidFill>
                  <a:srgbClr val="0070C0"/>
                </a:solidFill>
              </a:rPr>
              <a:t>-Les comptes de dépôts</a:t>
            </a:r>
            <a:r>
              <a:rPr lang="fr-FR" sz="2800" b="1" dirty="0">
                <a:solidFill>
                  <a:srgbClr val="000000"/>
                </a:solidFill>
              </a:rPr>
              <a:t>,</a:t>
            </a:r>
            <a:r>
              <a:rPr lang="fr-FR" sz="2800" dirty="0">
                <a:solidFill>
                  <a:srgbClr val="000000"/>
                </a:solidFill>
              </a:rPr>
              <a:t> sont des comptes abritant des fonds confiés à une banque par des particuliers ou des entités, avec l’engagement de restituer ces fonds ou leur équivalent, au déposant ou à une autre personne désignée, à la demande ou selon des conditions convenues d’avance.</a:t>
            </a:r>
          </a:p>
        </p:txBody>
      </p:sp>
    </p:spTree>
    <p:extLst>
      <p:ext uri="{BB962C8B-B14F-4D97-AF65-F5344CB8AC3E}">
        <p14:creationId xmlns:p14="http://schemas.microsoft.com/office/powerpoint/2010/main" val="13616401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numéro de diapositive 5">
            <a:extLst>
              <a:ext uri="{FF2B5EF4-FFF2-40B4-BE49-F238E27FC236}">
                <a16:creationId xmlns="" xmlns:a16="http://schemas.microsoft.com/office/drawing/2014/main" id="{26BA0884-76CF-4614-A053-50236C343FAD}"/>
              </a:ext>
            </a:extLst>
          </p:cNvPr>
          <p:cNvSpPr txBox="1">
            <a:spLocks noChangeArrowheads="1"/>
          </p:cNvSpPr>
          <p:nvPr/>
        </p:nvSpPr>
        <p:spPr bwMode="auto">
          <a:xfrm>
            <a:off x="9953626" y="6215063"/>
            <a:ext cx="614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457200" eaLnBrk="1" hangingPunct="1"/>
            <a:fld id="{ADC66DEC-DA2F-4D10-9856-DA6B57ED49E6}" type="slidenum">
              <a:rPr lang="es-ES" altLang="fr-FR" sz="1400">
                <a:solidFill>
                  <a:srgbClr val="000000"/>
                </a:solidFill>
              </a:rPr>
              <a:pPr algn="r" defTabSz="457200" eaLnBrk="1" hangingPunct="1"/>
              <a:t>76</a:t>
            </a:fld>
            <a:endParaRPr lang="es-ES" altLang="fr-FR" sz="1400">
              <a:solidFill>
                <a:srgbClr val="000000"/>
              </a:solidFill>
            </a:endParaRPr>
          </a:p>
        </p:txBody>
      </p:sp>
      <p:sp>
        <p:nvSpPr>
          <p:cNvPr id="2" name="Titre 1">
            <a:extLst>
              <a:ext uri="{FF2B5EF4-FFF2-40B4-BE49-F238E27FC236}">
                <a16:creationId xmlns="" xmlns:a16="http://schemas.microsoft.com/office/drawing/2014/main" id="{224AF817-657B-49E0-A53E-FE1C4AB5D9A0}"/>
              </a:ext>
            </a:extLst>
          </p:cNvPr>
          <p:cNvSpPr>
            <a:spLocks noGrp="1"/>
          </p:cNvSpPr>
          <p:nvPr>
            <p:ph type="title"/>
          </p:nvPr>
        </p:nvSpPr>
        <p:spPr>
          <a:xfrm>
            <a:off x="241880" y="747645"/>
            <a:ext cx="8762130" cy="374864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fr-FR" dirty="0">
                <a:solidFill>
                  <a:schemeClr val="tx1"/>
                </a:solidFill>
                <a:effectLst/>
              </a:rPr>
              <a:t> </a:t>
            </a:r>
            <a:endParaRPr lang="fr-FR" dirty="0">
              <a:solidFill>
                <a:schemeClr val="tx1"/>
              </a:solidFill>
            </a:endParaRPr>
          </a:p>
        </p:txBody>
      </p:sp>
      <p:sp>
        <p:nvSpPr>
          <p:cNvPr id="3" name="Rectangle 2"/>
          <p:cNvSpPr/>
          <p:nvPr/>
        </p:nvSpPr>
        <p:spPr>
          <a:xfrm>
            <a:off x="241880" y="1425714"/>
            <a:ext cx="8912181" cy="3970318"/>
          </a:xfrm>
          <a:prstGeom prst="rect">
            <a:avLst/>
          </a:prstGeom>
        </p:spPr>
        <p:txBody>
          <a:bodyPr wrap="square">
            <a:spAutoFit/>
          </a:bodyPr>
          <a:lstStyle/>
          <a:p>
            <a:pPr defTabSz="457200"/>
            <a:r>
              <a:rPr lang="fr-FR" sz="2800" dirty="0" smtClean="0">
                <a:solidFill>
                  <a:srgbClr val="000000"/>
                </a:solidFill>
              </a:rPr>
              <a:t>	</a:t>
            </a:r>
          </a:p>
          <a:p>
            <a:pPr defTabSz="457200"/>
            <a:endParaRPr lang="fr-FR" sz="2800" b="1" dirty="0">
              <a:solidFill>
                <a:srgbClr val="000000"/>
              </a:solidFill>
            </a:endParaRPr>
          </a:p>
          <a:p>
            <a:pPr defTabSz="457200"/>
            <a:endParaRPr lang="fr-FR" sz="2800" b="1" dirty="0" smtClean="0">
              <a:solidFill>
                <a:srgbClr val="000000"/>
              </a:solidFill>
            </a:endParaRPr>
          </a:p>
          <a:p>
            <a:pPr defTabSz="457200"/>
            <a:r>
              <a:rPr lang="fr-FR" sz="2800" b="1" dirty="0">
                <a:solidFill>
                  <a:srgbClr val="0070C0"/>
                </a:solidFill>
              </a:rPr>
              <a:t>-Les dépôts en comptes d’investissement,</a:t>
            </a:r>
            <a:r>
              <a:rPr lang="fr-FR" sz="2800" dirty="0">
                <a:solidFill>
                  <a:srgbClr val="0070C0"/>
                </a:solidFill>
              </a:rPr>
              <a:t> </a:t>
            </a:r>
            <a:r>
              <a:rPr lang="fr-FR" sz="2800" dirty="0">
                <a:solidFill>
                  <a:srgbClr val="000000"/>
                </a:solidFill>
              </a:rPr>
              <a:t>sont des </a:t>
            </a:r>
            <a:r>
              <a:rPr lang="fr-FR" sz="2800" b="1" dirty="0">
                <a:solidFill>
                  <a:srgbClr val="00B050"/>
                </a:solidFill>
              </a:rPr>
              <a:t>placements à terme </a:t>
            </a:r>
            <a:r>
              <a:rPr lang="fr-FR" sz="2800" dirty="0">
                <a:solidFill>
                  <a:srgbClr val="000000"/>
                </a:solidFill>
              </a:rPr>
              <a:t>laissés à la disposition de la banque par le déposant dans le but d’être </a:t>
            </a:r>
            <a:r>
              <a:rPr lang="fr-FR" sz="2800" b="1" dirty="0">
                <a:solidFill>
                  <a:srgbClr val="00B050"/>
                </a:solidFill>
              </a:rPr>
              <a:t>investis dans des financements islamiques et d’en générer des profits.</a:t>
            </a:r>
          </a:p>
          <a:p>
            <a:pPr defTabSz="457200"/>
            <a:r>
              <a:rPr lang="fr-FR" sz="2800" dirty="0">
                <a:solidFill>
                  <a:srgbClr val="000000"/>
                </a:solidFill>
              </a:rPr>
              <a:t> </a:t>
            </a:r>
          </a:p>
        </p:txBody>
      </p:sp>
    </p:spTree>
    <p:extLst>
      <p:ext uri="{BB962C8B-B14F-4D97-AF65-F5344CB8AC3E}">
        <p14:creationId xmlns:p14="http://schemas.microsoft.com/office/powerpoint/2010/main" val="379217934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numéro de diapositive 5">
            <a:extLst>
              <a:ext uri="{FF2B5EF4-FFF2-40B4-BE49-F238E27FC236}">
                <a16:creationId xmlns="" xmlns:a16="http://schemas.microsoft.com/office/drawing/2014/main" id="{26BA0884-76CF-4614-A053-50236C343FAD}"/>
              </a:ext>
            </a:extLst>
          </p:cNvPr>
          <p:cNvSpPr txBox="1">
            <a:spLocks noChangeArrowheads="1"/>
          </p:cNvSpPr>
          <p:nvPr/>
        </p:nvSpPr>
        <p:spPr bwMode="auto">
          <a:xfrm>
            <a:off x="9953626" y="6215063"/>
            <a:ext cx="614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457200" eaLnBrk="1" hangingPunct="1"/>
            <a:fld id="{ADC66DEC-DA2F-4D10-9856-DA6B57ED49E6}" type="slidenum">
              <a:rPr lang="es-ES" altLang="fr-FR" sz="1400">
                <a:solidFill>
                  <a:srgbClr val="000000"/>
                </a:solidFill>
              </a:rPr>
              <a:pPr algn="r" defTabSz="457200" eaLnBrk="1" hangingPunct="1"/>
              <a:t>77</a:t>
            </a:fld>
            <a:endParaRPr lang="es-ES" altLang="fr-FR" sz="1400">
              <a:solidFill>
                <a:srgbClr val="000000"/>
              </a:solidFill>
            </a:endParaRPr>
          </a:p>
        </p:txBody>
      </p:sp>
      <p:sp>
        <p:nvSpPr>
          <p:cNvPr id="2" name="Titre 1">
            <a:extLst>
              <a:ext uri="{FF2B5EF4-FFF2-40B4-BE49-F238E27FC236}">
                <a16:creationId xmlns="" xmlns:a16="http://schemas.microsoft.com/office/drawing/2014/main" id="{224AF817-657B-49E0-A53E-FE1C4AB5D9A0}"/>
              </a:ext>
            </a:extLst>
          </p:cNvPr>
          <p:cNvSpPr>
            <a:spLocks noGrp="1"/>
          </p:cNvSpPr>
          <p:nvPr>
            <p:ph type="title"/>
          </p:nvPr>
        </p:nvSpPr>
        <p:spPr>
          <a:xfrm>
            <a:off x="241880" y="747645"/>
            <a:ext cx="8762130" cy="374864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fr-FR" dirty="0">
                <a:solidFill>
                  <a:schemeClr val="tx1"/>
                </a:solidFill>
                <a:effectLst/>
              </a:rPr>
              <a:t> </a:t>
            </a:r>
            <a:endParaRPr lang="fr-FR" dirty="0">
              <a:solidFill>
                <a:schemeClr val="tx1"/>
              </a:solidFill>
            </a:endParaRPr>
          </a:p>
        </p:txBody>
      </p:sp>
      <p:sp>
        <p:nvSpPr>
          <p:cNvPr id="3" name="Rectangle 2"/>
          <p:cNvSpPr/>
          <p:nvPr/>
        </p:nvSpPr>
        <p:spPr>
          <a:xfrm>
            <a:off x="179163" y="328434"/>
            <a:ext cx="8912181" cy="4832092"/>
          </a:xfrm>
          <a:prstGeom prst="rect">
            <a:avLst/>
          </a:prstGeom>
        </p:spPr>
        <p:txBody>
          <a:bodyPr wrap="square">
            <a:spAutoFit/>
          </a:bodyPr>
          <a:lstStyle/>
          <a:p>
            <a:pPr defTabSz="457200"/>
            <a:r>
              <a:rPr lang="fr-FR" sz="2800" dirty="0" smtClean="0">
                <a:solidFill>
                  <a:srgbClr val="000000"/>
                </a:solidFill>
              </a:rPr>
              <a:t>	</a:t>
            </a:r>
          </a:p>
          <a:p>
            <a:pPr defTabSz="457200"/>
            <a:endParaRPr lang="fr-FR" sz="2800" b="1" dirty="0">
              <a:solidFill>
                <a:srgbClr val="000000"/>
              </a:solidFill>
            </a:endParaRPr>
          </a:p>
          <a:p>
            <a:pPr defTabSz="457200"/>
            <a:endParaRPr lang="fr-FR" sz="2800" b="1" dirty="0" smtClean="0">
              <a:solidFill>
                <a:srgbClr val="000000"/>
              </a:solidFill>
            </a:endParaRPr>
          </a:p>
          <a:p>
            <a:pPr defTabSz="457200"/>
            <a:r>
              <a:rPr lang="fr-FR" sz="2800" dirty="0" smtClean="0">
                <a:solidFill>
                  <a:srgbClr val="000000"/>
                </a:solidFill>
              </a:rPr>
              <a:t>	Il </a:t>
            </a:r>
            <a:r>
              <a:rPr lang="fr-FR" sz="2800" dirty="0">
                <a:solidFill>
                  <a:srgbClr val="000000"/>
                </a:solidFill>
              </a:rPr>
              <a:t>est entendu par </a:t>
            </a:r>
            <a:r>
              <a:rPr lang="fr-FR" sz="2800" b="1" dirty="0">
                <a:solidFill>
                  <a:srgbClr val="00B050"/>
                </a:solidFill>
              </a:rPr>
              <a:t>«guichet de finance islamique»,</a:t>
            </a:r>
            <a:r>
              <a:rPr lang="fr-FR" sz="2800" dirty="0">
                <a:solidFill>
                  <a:srgbClr val="00B050"/>
                </a:solidFill>
              </a:rPr>
              <a:t> </a:t>
            </a:r>
            <a:r>
              <a:rPr lang="fr-FR" sz="2800" dirty="0">
                <a:solidFill>
                  <a:srgbClr val="000000"/>
                </a:solidFill>
              </a:rPr>
              <a:t>la structure chargée exclusivement des services et des produits de finance islamique, au niveau de la banque ou de l’établissement financier. </a:t>
            </a:r>
            <a:endParaRPr lang="fr-FR" sz="2800" dirty="0" smtClean="0">
              <a:solidFill>
                <a:srgbClr val="000000"/>
              </a:solidFill>
            </a:endParaRPr>
          </a:p>
          <a:p>
            <a:pPr defTabSz="457200"/>
            <a:endParaRPr lang="fr-FR" sz="2800" dirty="0">
              <a:solidFill>
                <a:srgbClr val="000000"/>
              </a:solidFill>
            </a:endParaRPr>
          </a:p>
          <a:p>
            <a:pPr defTabSz="457200"/>
            <a:r>
              <a:rPr lang="fr-FR" sz="2800" dirty="0" smtClean="0">
                <a:solidFill>
                  <a:srgbClr val="000000"/>
                </a:solidFill>
              </a:rPr>
              <a:t>	Le </a:t>
            </a:r>
            <a:r>
              <a:rPr lang="fr-FR" sz="2800" dirty="0">
                <a:solidFill>
                  <a:srgbClr val="000000"/>
                </a:solidFill>
              </a:rPr>
              <a:t>« guichet de finance islamique », </a:t>
            </a:r>
            <a:r>
              <a:rPr lang="fr-FR" sz="2800" b="1" dirty="0">
                <a:solidFill>
                  <a:srgbClr val="0070C0"/>
                </a:solidFill>
              </a:rPr>
              <a:t>doit être financièrement indépendant</a:t>
            </a:r>
            <a:r>
              <a:rPr lang="fr-FR" sz="2800" dirty="0">
                <a:solidFill>
                  <a:srgbClr val="000000"/>
                </a:solidFill>
              </a:rPr>
              <a:t> des autres structures de la banque ou de l'établissement financier. </a:t>
            </a:r>
          </a:p>
        </p:txBody>
      </p:sp>
    </p:spTree>
    <p:extLst>
      <p:ext uri="{BB962C8B-B14F-4D97-AF65-F5344CB8AC3E}">
        <p14:creationId xmlns:p14="http://schemas.microsoft.com/office/powerpoint/2010/main" val="273656146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numéro de diapositive 5">
            <a:extLst>
              <a:ext uri="{FF2B5EF4-FFF2-40B4-BE49-F238E27FC236}">
                <a16:creationId xmlns="" xmlns:a16="http://schemas.microsoft.com/office/drawing/2014/main" id="{26BA0884-76CF-4614-A053-50236C343FAD}"/>
              </a:ext>
            </a:extLst>
          </p:cNvPr>
          <p:cNvSpPr txBox="1">
            <a:spLocks noChangeArrowheads="1"/>
          </p:cNvSpPr>
          <p:nvPr/>
        </p:nvSpPr>
        <p:spPr bwMode="auto">
          <a:xfrm>
            <a:off x="9953626" y="6215063"/>
            <a:ext cx="614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457200" eaLnBrk="1" hangingPunct="1"/>
            <a:fld id="{ADC66DEC-DA2F-4D10-9856-DA6B57ED49E6}" type="slidenum">
              <a:rPr lang="es-ES" altLang="fr-FR" sz="1400">
                <a:solidFill>
                  <a:srgbClr val="000000"/>
                </a:solidFill>
              </a:rPr>
              <a:pPr algn="r" defTabSz="457200" eaLnBrk="1" hangingPunct="1"/>
              <a:t>78</a:t>
            </a:fld>
            <a:endParaRPr lang="es-ES" altLang="fr-FR" sz="1400">
              <a:solidFill>
                <a:srgbClr val="000000"/>
              </a:solidFill>
            </a:endParaRPr>
          </a:p>
        </p:txBody>
      </p:sp>
      <p:sp>
        <p:nvSpPr>
          <p:cNvPr id="2" name="Titre 1">
            <a:extLst>
              <a:ext uri="{FF2B5EF4-FFF2-40B4-BE49-F238E27FC236}">
                <a16:creationId xmlns="" xmlns:a16="http://schemas.microsoft.com/office/drawing/2014/main" id="{224AF817-657B-49E0-A53E-FE1C4AB5D9A0}"/>
              </a:ext>
            </a:extLst>
          </p:cNvPr>
          <p:cNvSpPr>
            <a:spLocks noGrp="1"/>
          </p:cNvSpPr>
          <p:nvPr>
            <p:ph type="title"/>
          </p:nvPr>
        </p:nvSpPr>
        <p:spPr>
          <a:xfrm>
            <a:off x="241880" y="747645"/>
            <a:ext cx="8762130" cy="374864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fr-FR" dirty="0">
                <a:solidFill>
                  <a:schemeClr val="tx1"/>
                </a:solidFill>
                <a:effectLst/>
              </a:rPr>
              <a:t> </a:t>
            </a:r>
            <a:endParaRPr lang="fr-FR" dirty="0">
              <a:solidFill>
                <a:schemeClr val="tx1"/>
              </a:solidFill>
            </a:endParaRPr>
          </a:p>
        </p:txBody>
      </p:sp>
      <p:sp>
        <p:nvSpPr>
          <p:cNvPr id="3" name="Rectangle 2"/>
          <p:cNvSpPr/>
          <p:nvPr/>
        </p:nvSpPr>
        <p:spPr>
          <a:xfrm>
            <a:off x="179163" y="328434"/>
            <a:ext cx="8912181" cy="5262979"/>
          </a:xfrm>
          <a:prstGeom prst="rect">
            <a:avLst/>
          </a:prstGeom>
        </p:spPr>
        <p:txBody>
          <a:bodyPr wrap="square">
            <a:spAutoFit/>
          </a:bodyPr>
          <a:lstStyle/>
          <a:p>
            <a:pPr defTabSz="457200"/>
            <a:r>
              <a:rPr lang="fr-FR" sz="2800" dirty="0" smtClean="0">
                <a:solidFill>
                  <a:srgbClr val="000000"/>
                </a:solidFill>
              </a:rPr>
              <a:t>	</a:t>
            </a:r>
          </a:p>
          <a:p>
            <a:pPr defTabSz="457200"/>
            <a:endParaRPr lang="fr-FR" sz="2800" b="1" dirty="0">
              <a:solidFill>
                <a:srgbClr val="000000"/>
              </a:solidFill>
            </a:endParaRPr>
          </a:p>
          <a:p>
            <a:pPr defTabSz="457200"/>
            <a:endParaRPr lang="fr-FR" sz="2800" b="1" dirty="0" smtClean="0">
              <a:solidFill>
                <a:srgbClr val="000000"/>
              </a:solidFill>
            </a:endParaRPr>
          </a:p>
          <a:p>
            <a:pPr defTabSz="457200"/>
            <a:r>
              <a:rPr lang="fr-FR" sz="2800" dirty="0" smtClean="0">
                <a:solidFill>
                  <a:srgbClr val="000000"/>
                </a:solidFill>
              </a:rPr>
              <a:t>	</a:t>
            </a:r>
            <a:r>
              <a:rPr lang="fr-FR" sz="2800" b="1" dirty="0" smtClean="0">
                <a:solidFill>
                  <a:srgbClr val="00B050"/>
                </a:solidFill>
              </a:rPr>
              <a:t>La </a:t>
            </a:r>
            <a:r>
              <a:rPr lang="fr-FR" sz="2800" b="1" dirty="0">
                <a:solidFill>
                  <a:srgbClr val="00B050"/>
                </a:solidFill>
              </a:rPr>
              <a:t>comptabilité </a:t>
            </a:r>
            <a:r>
              <a:rPr lang="fr-FR" sz="2800" dirty="0">
                <a:solidFill>
                  <a:srgbClr val="000000"/>
                </a:solidFill>
              </a:rPr>
              <a:t>du «guichet de finance islamique», </a:t>
            </a:r>
            <a:r>
              <a:rPr lang="fr-FR" sz="2800" b="1" dirty="0">
                <a:solidFill>
                  <a:srgbClr val="0070C0"/>
                </a:solidFill>
              </a:rPr>
              <a:t>doit être totalement séparée </a:t>
            </a:r>
            <a:r>
              <a:rPr lang="fr-FR" sz="2800" dirty="0">
                <a:solidFill>
                  <a:srgbClr val="000000"/>
                </a:solidFill>
              </a:rPr>
              <a:t>de la comptabilité des autres structures de la banque ou de l’établissement financier. </a:t>
            </a:r>
          </a:p>
          <a:p>
            <a:pPr defTabSz="457200"/>
            <a:endParaRPr lang="fr-FR" sz="2800" dirty="0" smtClean="0">
              <a:solidFill>
                <a:srgbClr val="000000"/>
              </a:solidFill>
            </a:endParaRPr>
          </a:p>
          <a:p>
            <a:pPr defTabSz="457200"/>
            <a:r>
              <a:rPr lang="fr-FR" sz="2800" dirty="0">
                <a:solidFill>
                  <a:srgbClr val="000000"/>
                </a:solidFill>
              </a:rPr>
              <a:t>	</a:t>
            </a:r>
            <a:r>
              <a:rPr lang="fr-FR" sz="2800" dirty="0" smtClean="0">
                <a:solidFill>
                  <a:srgbClr val="000000"/>
                </a:solidFill>
              </a:rPr>
              <a:t>Cette </a:t>
            </a:r>
            <a:r>
              <a:rPr lang="fr-FR" sz="2800" dirty="0">
                <a:solidFill>
                  <a:srgbClr val="000000"/>
                </a:solidFill>
              </a:rPr>
              <a:t>séparation, doit notamment permettre </a:t>
            </a:r>
            <a:r>
              <a:rPr lang="fr-FR" sz="2800" b="1" dirty="0">
                <a:solidFill>
                  <a:srgbClr val="0070C0"/>
                </a:solidFill>
              </a:rPr>
              <a:t>l’établissement de l’ensemble des états financiers</a:t>
            </a:r>
            <a:r>
              <a:rPr lang="fr-FR" sz="2800" dirty="0">
                <a:solidFill>
                  <a:srgbClr val="000000"/>
                </a:solidFill>
              </a:rPr>
              <a:t>, exclusivement dédiés à l’activité du «guichet de finance islamique». </a:t>
            </a:r>
          </a:p>
        </p:txBody>
      </p:sp>
    </p:spTree>
    <p:extLst>
      <p:ext uri="{BB962C8B-B14F-4D97-AF65-F5344CB8AC3E}">
        <p14:creationId xmlns:p14="http://schemas.microsoft.com/office/powerpoint/2010/main" val="271251474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numéro de diapositive 5">
            <a:extLst>
              <a:ext uri="{FF2B5EF4-FFF2-40B4-BE49-F238E27FC236}">
                <a16:creationId xmlns="" xmlns:a16="http://schemas.microsoft.com/office/drawing/2014/main" id="{26BA0884-76CF-4614-A053-50236C343FAD}"/>
              </a:ext>
            </a:extLst>
          </p:cNvPr>
          <p:cNvSpPr txBox="1">
            <a:spLocks noChangeArrowheads="1"/>
          </p:cNvSpPr>
          <p:nvPr/>
        </p:nvSpPr>
        <p:spPr bwMode="auto">
          <a:xfrm>
            <a:off x="9953626" y="6215063"/>
            <a:ext cx="614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457200" eaLnBrk="1" hangingPunct="1"/>
            <a:fld id="{ADC66DEC-DA2F-4D10-9856-DA6B57ED49E6}" type="slidenum">
              <a:rPr lang="es-ES" altLang="fr-FR" sz="1400">
                <a:solidFill>
                  <a:srgbClr val="000000"/>
                </a:solidFill>
              </a:rPr>
              <a:pPr algn="r" defTabSz="457200" eaLnBrk="1" hangingPunct="1"/>
              <a:t>79</a:t>
            </a:fld>
            <a:endParaRPr lang="es-ES" altLang="fr-FR" sz="1400">
              <a:solidFill>
                <a:srgbClr val="000000"/>
              </a:solidFill>
            </a:endParaRPr>
          </a:p>
        </p:txBody>
      </p:sp>
      <p:sp>
        <p:nvSpPr>
          <p:cNvPr id="2" name="Titre 1">
            <a:extLst>
              <a:ext uri="{FF2B5EF4-FFF2-40B4-BE49-F238E27FC236}">
                <a16:creationId xmlns="" xmlns:a16="http://schemas.microsoft.com/office/drawing/2014/main" id="{224AF817-657B-49E0-A53E-FE1C4AB5D9A0}"/>
              </a:ext>
            </a:extLst>
          </p:cNvPr>
          <p:cNvSpPr>
            <a:spLocks noGrp="1"/>
          </p:cNvSpPr>
          <p:nvPr>
            <p:ph type="title"/>
          </p:nvPr>
        </p:nvSpPr>
        <p:spPr>
          <a:xfrm>
            <a:off x="241880" y="747645"/>
            <a:ext cx="8762130" cy="374864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fr-FR" dirty="0">
                <a:solidFill>
                  <a:schemeClr val="tx1"/>
                </a:solidFill>
                <a:effectLst/>
              </a:rPr>
              <a:t> </a:t>
            </a:r>
            <a:endParaRPr lang="fr-FR" dirty="0">
              <a:solidFill>
                <a:schemeClr val="tx1"/>
              </a:solidFill>
            </a:endParaRPr>
          </a:p>
        </p:txBody>
      </p:sp>
      <p:sp>
        <p:nvSpPr>
          <p:cNvPr id="3" name="Rectangle 2"/>
          <p:cNvSpPr/>
          <p:nvPr/>
        </p:nvSpPr>
        <p:spPr>
          <a:xfrm>
            <a:off x="179163" y="328434"/>
            <a:ext cx="8912181" cy="5262979"/>
          </a:xfrm>
          <a:prstGeom prst="rect">
            <a:avLst/>
          </a:prstGeom>
        </p:spPr>
        <p:txBody>
          <a:bodyPr wrap="square">
            <a:spAutoFit/>
          </a:bodyPr>
          <a:lstStyle/>
          <a:p>
            <a:pPr defTabSz="457200"/>
            <a:r>
              <a:rPr lang="fr-FR" sz="2800" dirty="0" smtClean="0">
                <a:solidFill>
                  <a:srgbClr val="000000"/>
                </a:solidFill>
              </a:rPr>
              <a:t>	</a:t>
            </a:r>
          </a:p>
          <a:p>
            <a:pPr defTabSz="457200"/>
            <a:endParaRPr lang="fr-FR" sz="2800" b="1" dirty="0">
              <a:solidFill>
                <a:srgbClr val="000000"/>
              </a:solidFill>
            </a:endParaRPr>
          </a:p>
          <a:p>
            <a:pPr defTabSz="457200"/>
            <a:endParaRPr lang="fr-FR" sz="2800" b="1" dirty="0" smtClean="0">
              <a:solidFill>
                <a:srgbClr val="000000"/>
              </a:solidFill>
            </a:endParaRPr>
          </a:p>
          <a:p>
            <a:pPr defTabSz="457200"/>
            <a:r>
              <a:rPr lang="fr-FR" sz="2800" dirty="0" smtClean="0">
                <a:solidFill>
                  <a:srgbClr val="000000"/>
                </a:solidFill>
              </a:rPr>
              <a:t>	</a:t>
            </a:r>
            <a:r>
              <a:rPr lang="fr-FR" sz="2800" b="1" dirty="0" smtClean="0">
                <a:solidFill>
                  <a:srgbClr val="0070C0"/>
                </a:solidFill>
              </a:rPr>
              <a:t>Les </a:t>
            </a:r>
            <a:r>
              <a:rPr lang="fr-FR" sz="2800" b="1" dirty="0">
                <a:solidFill>
                  <a:srgbClr val="0070C0"/>
                </a:solidFill>
              </a:rPr>
              <a:t>comptes client </a:t>
            </a:r>
            <a:r>
              <a:rPr lang="fr-FR" sz="2800" dirty="0">
                <a:solidFill>
                  <a:srgbClr val="000000"/>
                </a:solidFill>
              </a:rPr>
              <a:t>du « guichet de finance islamique », </a:t>
            </a:r>
            <a:r>
              <a:rPr lang="fr-FR" sz="2800" b="1" dirty="0">
                <a:solidFill>
                  <a:srgbClr val="00B050"/>
                </a:solidFill>
              </a:rPr>
              <a:t>doivent être indépendants </a:t>
            </a:r>
            <a:r>
              <a:rPr lang="fr-FR" sz="2800" dirty="0">
                <a:solidFill>
                  <a:srgbClr val="000000"/>
                </a:solidFill>
              </a:rPr>
              <a:t>du reste des comptes de la clientèle. </a:t>
            </a:r>
          </a:p>
          <a:p>
            <a:pPr defTabSz="457200"/>
            <a:endParaRPr lang="fr-FR" sz="2800" dirty="0" smtClean="0">
              <a:solidFill>
                <a:srgbClr val="000000"/>
              </a:solidFill>
            </a:endParaRPr>
          </a:p>
          <a:p>
            <a:pPr defTabSz="457200"/>
            <a:r>
              <a:rPr lang="fr-FR" sz="2800" dirty="0">
                <a:solidFill>
                  <a:srgbClr val="000000"/>
                </a:solidFill>
              </a:rPr>
              <a:t>	</a:t>
            </a:r>
            <a:r>
              <a:rPr lang="fr-FR" sz="2800" dirty="0" smtClean="0">
                <a:solidFill>
                  <a:srgbClr val="000000"/>
                </a:solidFill>
              </a:rPr>
              <a:t>L’indépendance </a:t>
            </a:r>
            <a:r>
              <a:rPr lang="fr-FR" sz="2800" dirty="0">
                <a:solidFill>
                  <a:srgbClr val="000000"/>
                </a:solidFill>
              </a:rPr>
              <a:t>du «guichet de finance islamique» est assurée par une </a:t>
            </a:r>
            <a:r>
              <a:rPr lang="fr-FR" sz="2800" b="1" dirty="0">
                <a:solidFill>
                  <a:srgbClr val="FF0000"/>
                </a:solidFill>
              </a:rPr>
              <a:t>organisation et un personnel exclusivement dédiés</a:t>
            </a:r>
            <a:r>
              <a:rPr lang="fr-FR" sz="2800" dirty="0">
                <a:solidFill>
                  <a:srgbClr val="000000"/>
                </a:solidFill>
              </a:rPr>
              <a:t>, y compris au niveau du réseau de la banque ou de l’établissement financier.</a:t>
            </a:r>
          </a:p>
          <a:p>
            <a:pPr defTabSz="457200"/>
            <a:r>
              <a:rPr lang="fr-FR" sz="2800" dirty="0">
                <a:solidFill>
                  <a:srgbClr val="000000"/>
                </a:solidFill>
              </a:rPr>
              <a:t> </a:t>
            </a:r>
          </a:p>
        </p:txBody>
      </p:sp>
    </p:spTree>
    <p:extLst>
      <p:ext uri="{BB962C8B-B14F-4D97-AF65-F5344CB8AC3E}">
        <p14:creationId xmlns:p14="http://schemas.microsoft.com/office/powerpoint/2010/main" val="2365744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BE 2026- en mds DA</a:t>
            </a:r>
            <a:endParaRPr lang="fr-FR" b="1" dirty="0"/>
          </a:p>
        </p:txBody>
      </p:sp>
      <p:sp>
        <p:nvSpPr>
          <p:cNvPr id="3" name="Espace réservé du contenu 2"/>
          <p:cNvSpPr>
            <a:spLocks noGrp="1"/>
          </p:cNvSpPr>
          <p:nvPr>
            <p:ph idx="1"/>
          </p:nvPr>
        </p:nvSpPr>
        <p:spPr/>
        <p:txBody>
          <a:bodyPr>
            <a:normAutofit lnSpcReduction="10000"/>
          </a:bodyPr>
          <a:lstStyle/>
          <a:p>
            <a:pPr marL="0" indent="0">
              <a:buNone/>
            </a:pPr>
            <a:endParaRPr lang="fr-FR" dirty="0" smtClean="0"/>
          </a:p>
          <a:p>
            <a:pPr marL="0" indent="0">
              <a:buNone/>
            </a:pPr>
            <a:r>
              <a:rPr lang="fr-FR" b="1" dirty="0" smtClean="0">
                <a:solidFill>
                  <a:srgbClr val="00B050"/>
                </a:solidFill>
              </a:rPr>
              <a:t>Recettes </a:t>
            </a:r>
            <a:r>
              <a:rPr lang="fr-FR" b="1" dirty="0">
                <a:solidFill>
                  <a:srgbClr val="00B050"/>
                </a:solidFill>
              </a:rPr>
              <a:t>budgétaires </a:t>
            </a:r>
            <a:r>
              <a:rPr lang="fr-FR" b="1" dirty="0" smtClean="0">
                <a:solidFill>
                  <a:srgbClr val="00B050"/>
                </a:solidFill>
              </a:rPr>
              <a:t>(état A) 8 009 mds DA </a:t>
            </a:r>
            <a:r>
              <a:rPr lang="fr-FR" b="1" dirty="0" smtClean="0"/>
              <a:t>dont:</a:t>
            </a:r>
          </a:p>
          <a:p>
            <a:pPr marL="0" indent="0">
              <a:buNone/>
            </a:pPr>
            <a:r>
              <a:rPr lang="fr-FR" b="1" dirty="0"/>
              <a:t>	</a:t>
            </a:r>
            <a:r>
              <a:rPr lang="fr-FR" b="1" dirty="0" smtClean="0"/>
              <a:t>-R/HC: 2697</a:t>
            </a:r>
          </a:p>
          <a:p>
            <a:pPr marL="0" indent="0">
              <a:buNone/>
            </a:pPr>
            <a:r>
              <a:rPr lang="fr-FR" b="1" dirty="0"/>
              <a:t>	</a:t>
            </a:r>
            <a:r>
              <a:rPr lang="fr-FR" b="1" dirty="0" smtClean="0"/>
              <a:t>-Dividendes B et EF : 300 et dividendes EPE: 300 </a:t>
            </a:r>
          </a:p>
          <a:p>
            <a:pPr marL="0" indent="0">
              <a:buNone/>
            </a:pPr>
            <a:r>
              <a:rPr lang="fr-FR" b="1" dirty="0"/>
              <a:t> </a:t>
            </a:r>
            <a:endParaRPr lang="fr-FR" b="1" dirty="0" smtClean="0"/>
          </a:p>
          <a:p>
            <a:pPr marL="0" indent="0">
              <a:buNone/>
            </a:pPr>
            <a:r>
              <a:rPr lang="fr-FR" b="1" dirty="0" smtClean="0">
                <a:solidFill>
                  <a:srgbClr val="0070C0"/>
                </a:solidFill>
              </a:rPr>
              <a:t>-Dépenses budgétaires (CP- état B)  </a:t>
            </a:r>
            <a:r>
              <a:rPr lang="fr-FR" b="1" dirty="0">
                <a:solidFill>
                  <a:srgbClr val="0070C0"/>
                </a:solidFill>
              </a:rPr>
              <a:t>17 636,7 </a:t>
            </a:r>
            <a:r>
              <a:rPr lang="fr-FR" b="1" dirty="0" smtClean="0">
                <a:solidFill>
                  <a:srgbClr val="0070C0"/>
                </a:solidFill>
              </a:rPr>
              <a:t>mds DA</a:t>
            </a:r>
          </a:p>
          <a:p>
            <a:pPr marL="0" indent="0">
              <a:buNone/>
            </a:pPr>
            <a:r>
              <a:rPr lang="fr-FR" b="1" dirty="0">
                <a:solidFill>
                  <a:srgbClr val="0070C0"/>
                </a:solidFill>
              </a:rPr>
              <a:t>	</a:t>
            </a:r>
            <a:endParaRPr lang="fr-FR" dirty="0" smtClean="0"/>
          </a:p>
          <a:p>
            <a:pPr marL="0" indent="0">
              <a:buNone/>
            </a:pPr>
            <a:r>
              <a:rPr lang="fr-FR" b="1" dirty="0" smtClean="0">
                <a:solidFill>
                  <a:srgbClr val="FF0000"/>
                </a:solidFill>
              </a:rPr>
              <a:t>=Solde </a:t>
            </a:r>
            <a:r>
              <a:rPr lang="fr-FR" b="1" dirty="0">
                <a:solidFill>
                  <a:srgbClr val="FF0000"/>
                </a:solidFill>
              </a:rPr>
              <a:t>budgétaire -9 </a:t>
            </a:r>
            <a:r>
              <a:rPr lang="fr-FR" b="1" dirty="0" smtClean="0">
                <a:solidFill>
                  <a:srgbClr val="FF0000"/>
                </a:solidFill>
              </a:rPr>
              <a:t>627,7</a:t>
            </a:r>
          </a:p>
          <a:p>
            <a:pPr marL="0" indent="0">
              <a:buNone/>
            </a:pPr>
            <a:endParaRPr lang="fr-FR" b="1" dirty="0">
              <a:solidFill>
                <a:srgbClr val="FF0000"/>
              </a:solidFill>
            </a:endParaRPr>
          </a:p>
        </p:txBody>
      </p:sp>
    </p:spTree>
    <p:extLst>
      <p:ext uri="{BB962C8B-B14F-4D97-AF65-F5344CB8AC3E}">
        <p14:creationId xmlns:p14="http://schemas.microsoft.com/office/powerpoint/2010/main" val="259755525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82296" indent="0">
              <a:buNone/>
            </a:pPr>
            <a:r>
              <a:rPr lang="fr-FR" b="1" dirty="0"/>
              <a:t> </a:t>
            </a:r>
            <a:endParaRPr lang="fr-FR" b="1" dirty="0" smtClean="0"/>
          </a:p>
          <a:p>
            <a:endParaRPr lang="fr-FR" b="1" dirty="0"/>
          </a:p>
          <a:p>
            <a:endParaRPr lang="fr-FR" b="1" dirty="0" smtClean="0"/>
          </a:p>
          <a:p>
            <a:r>
              <a:rPr lang="fr-FR" b="1" dirty="0" smtClean="0"/>
              <a:t>-</a:t>
            </a:r>
            <a:r>
              <a:rPr lang="fr-FR" b="1" dirty="0"/>
              <a:t>Art de LF 2026 :</a:t>
            </a:r>
            <a:r>
              <a:rPr lang="fr-FR" dirty="0"/>
              <a:t> </a:t>
            </a:r>
            <a:r>
              <a:rPr lang="fr-FR" dirty="0" smtClean="0"/>
              <a:t>53</a:t>
            </a:r>
            <a:endParaRPr lang="fr-FR" dirty="0"/>
          </a:p>
          <a:p>
            <a:r>
              <a:rPr lang="fr-FR" b="1" dirty="0"/>
              <a:t>-Art modifié :</a:t>
            </a:r>
            <a:r>
              <a:rPr lang="fr-FR" dirty="0"/>
              <a:t> art</a:t>
            </a:r>
            <a:r>
              <a:rPr lang="fr-FR" i="1" dirty="0"/>
              <a:t> 23 CTCA</a:t>
            </a:r>
            <a:endParaRPr lang="fr-FR" dirty="0"/>
          </a:p>
          <a:p>
            <a:r>
              <a:rPr lang="fr-FR" b="1" dirty="0"/>
              <a:t>-Objet de la mesure :</a:t>
            </a:r>
            <a:r>
              <a:rPr lang="fr-FR" dirty="0"/>
              <a:t> réduction du taux de TVA de 19% à 09% en faveur de certaines opérations</a:t>
            </a:r>
          </a:p>
          <a:p>
            <a:r>
              <a:rPr lang="fr-FR" b="1" dirty="0"/>
              <a:t>-Objectif et impact de la mesure :</a:t>
            </a:r>
            <a:r>
              <a:rPr lang="fr-FR" dirty="0"/>
              <a:t> alignement du taux de TVA à 9% et réduction du coût de certaines prestations de services</a:t>
            </a:r>
            <a:endParaRPr lang="fr-FR" dirty="0">
              <a:effectLst/>
            </a:endParaRPr>
          </a:p>
        </p:txBody>
      </p:sp>
    </p:spTree>
    <p:extLst>
      <p:ext uri="{BB962C8B-B14F-4D97-AF65-F5344CB8AC3E}">
        <p14:creationId xmlns:p14="http://schemas.microsoft.com/office/powerpoint/2010/main" val="261026146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fontScale="92500" lnSpcReduction="20000"/>
          </a:bodyPr>
          <a:lstStyle/>
          <a:p>
            <a:pPr marL="82296" indent="0">
              <a:buNone/>
            </a:pPr>
            <a:r>
              <a:rPr lang="fr-FR" dirty="0" smtClean="0"/>
              <a:t>Le </a:t>
            </a:r>
            <a:r>
              <a:rPr lang="fr-FR" dirty="0"/>
              <a:t>taux réduit de </a:t>
            </a:r>
            <a:r>
              <a:rPr lang="fr-FR" b="1" dirty="0"/>
              <a:t>9% de TVA</a:t>
            </a:r>
            <a:r>
              <a:rPr lang="fr-FR" dirty="0"/>
              <a:t> s’applique aux opérations et services ci-après : </a:t>
            </a:r>
          </a:p>
          <a:p>
            <a:pPr marL="82296" indent="0">
              <a:buNone/>
            </a:pPr>
            <a:endParaRPr lang="fr-FR" b="1" dirty="0"/>
          </a:p>
          <a:p>
            <a:r>
              <a:rPr lang="fr-FR" b="1" dirty="0"/>
              <a:t>− 	Les opérations qui concourent à la réhabilitions et la viabilisation des anciens biens immeubles à usage d’habitation </a:t>
            </a:r>
            <a:r>
              <a:rPr lang="fr-FR" b="1" dirty="0">
                <a:solidFill>
                  <a:srgbClr val="00B050"/>
                </a:solidFill>
              </a:rPr>
              <a:t>(alignement avec la vente de logements)</a:t>
            </a:r>
            <a:r>
              <a:rPr lang="fr-FR" b="1" dirty="0"/>
              <a:t> ; </a:t>
            </a:r>
          </a:p>
          <a:p>
            <a:r>
              <a:rPr lang="fr-FR" b="1" dirty="0"/>
              <a:t>− 	Les prestations de restauration et d’hébergement assurées par les établissements de santé </a:t>
            </a:r>
            <a:r>
              <a:rPr lang="fr-FR" b="1" dirty="0">
                <a:solidFill>
                  <a:srgbClr val="00B050"/>
                </a:solidFill>
              </a:rPr>
              <a:t>(alignement avec les actes médicaux) </a:t>
            </a:r>
            <a:r>
              <a:rPr lang="fr-FR" b="1" dirty="0"/>
              <a:t>; </a:t>
            </a:r>
          </a:p>
          <a:p>
            <a:r>
              <a:rPr lang="fr-FR" b="1" dirty="0"/>
              <a:t>− 	Les prestations de restauration et d’hébergement fournies aux apprenants par les écoles agréés </a:t>
            </a:r>
            <a:r>
              <a:rPr lang="fr-FR" b="1" dirty="0">
                <a:solidFill>
                  <a:srgbClr val="00B050"/>
                </a:solidFill>
              </a:rPr>
              <a:t>(alignement avec la formation); </a:t>
            </a:r>
          </a:p>
          <a:p>
            <a:r>
              <a:rPr lang="fr-FR" b="1" dirty="0"/>
              <a:t>− 	L’activité de transport de voyageurs par bus </a:t>
            </a:r>
            <a:r>
              <a:rPr lang="fr-FR" b="1" dirty="0">
                <a:solidFill>
                  <a:srgbClr val="00B050"/>
                </a:solidFill>
              </a:rPr>
              <a:t>(alignement avec le transport ferroviaire).  </a:t>
            </a:r>
          </a:p>
          <a:p>
            <a:endParaRPr lang="fr-FR" b="1" dirty="0">
              <a:solidFill>
                <a:srgbClr val="00B050"/>
              </a:solidFill>
            </a:endParaRPr>
          </a:p>
          <a:p>
            <a:endParaRPr lang="fr-FR" b="1" dirty="0" smtClean="0"/>
          </a:p>
          <a:p>
            <a:endParaRPr lang="fr-FR" dirty="0">
              <a:effectLst/>
            </a:endParaRPr>
          </a:p>
        </p:txBody>
      </p:sp>
    </p:spTree>
    <p:extLst>
      <p:ext uri="{BB962C8B-B14F-4D97-AF65-F5344CB8AC3E}">
        <p14:creationId xmlns:p14="http://schemas.microsoft.com/office/powerpoint/2010/main" val="372846844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endParaRPr lang="fr-FR" b="1" dirty="0" smtClean="0"/>
          </a:p>
          <a:p>
            <a:endParaRPr lang="fr-FR" b="1" dirty="0"/>
          </a:p>
          <a:p>
            <a:endParaRPr lang="fr-FR" b="1" dirty="0" smtClean="0"/>
          </a:p>
          <a:p>
            <a:r>
              <a:rPr lang="fr-FR" b="1" dirty="0" smtClean="0"/>
              <a:t>-</a:t>
            </a:r>
            <a:r>
              <a:rPr lang="fr-FR" b="1" dirty="0"/>
              <a:t>Art de LF 2026 :</a:t>
            </a:r>
            <a:r>
              <a:rPr lang="fr-FR" dirty="0"/>
              <a:t> </a:t>
            </a:r>
            <a:r>
              <a:rPr lang="fr-FR" dirty="0" smtClean="0"/>
              <a:t>55</a:t>
            </a:r>
            <a:endParaRPr lang="fr-FR" dirty="0"/>
          </a:p>
          <a:p>
            <a:r>
              <a:rPr lang="fr-FR" b="1" dirty="0"/>
              <a:t>-Art modifié :</a:t>
            </a:r>
            <a:r>
              <a:rPr lang="fr-FR" dirty="0"/>
              <a:t> 26</a:t>
            </a:r>
            <a:r>
              <a:rPr lang="fr-FR" i="1" dirty="0"/>
              <a:t>-bis du  CTCA</a:t>
            </a:r>
            <a:endParaRPr lang="fr-FR" dirty="0"/>
          </a:p>
          <a:p>
            <a:r>
              <a:rPr lang="fr-FR" b="1" dirty="0"/>
              <a:t>-Objet de la mesure :</a:t>
            </a:r>
            <a:r>
              <a:rPr lang="fr-FR" dirty="0"/>
              <a:t> réaffectation du produit de la TIC</a:t>
            </a:r>
          </a:p>
          <a:p>
            <a:r>
              <a:rPr lang="fr-FR" b="1" dirty="0"/>
              <a:t>-Objectif et impact de la mesure :</a:t>
            </a:r>
            <a:r>
              <a:rPr lang="fr-FR" dirty="0"/>
              <a:t> augmentation du soutien en faveur des exportations HHC</a:t>
            </a:r>
          </a:p>
          <a:p>
            <a:endParaRPr lang="fr-FR" b="1" dirty="0"/>
          </a:p>
          <a:p>
            <a:endParaRPr lang="fr-FR" b="1" dirty="0" smtClean="0"/>
          </a:p>
          <a:p>
            <a:endParaRPr lang="fr-FR" dirty="0">
              <a:effectLst/>
            </a:endParaRPr>
          </a:p>
        </p:txBody>
      </p:sp>
    </p:spTree>
    <p:extLst>
      <p:ext uri="{BB962C8B-B14F-4D97-AF65-F5344CB8AC3E}">
        <p14:creationId xmlns:p14="http://schemas.microsoft.com/office/powerpoint/2010/main" val="113988279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r>
              <a:rPr lang="fr-FR" dirty="0"/>
              <a:t>La mesure prévoit de réaffecter le </a:t>
            </a:r>
            <a:r>
              <a:rPr lang="fr-FR" b="1" dirty="0"/>
              <a:t>produit de la TIC</a:t>
            </a:r>
            <a:r>
              <a:rPr lang="fr-FR" dirty="0"/>
              <a:t>, par le relèvement de la quote-part </a:t>
            </a:r>
            <a:r>
              <a:rPr lang="fr-FR" b="1" dirty="0"/>
              <a:t>(de 5 à 10%)</a:t>
            </a:r>
            <a:r>
              <a:rPr lang="fr-FR" dirty="0"/>
              <a:t> revenant au compte d‘affectation spéciale n° 302 - 153 intitulé « </a:t>
            </a:r>
            <a:r>
              <a:rPr lang="fr-FR" b="1" dirty="0"/>
              <a:t>Fonds spécial pour la promotion des exportations </a:t>
            </a:r>
            <a:r>
              <a:rPr lang="fr-FR" dirty="0"/>
              <a:t>».</a:t>
            </a:r>
          </a:p>
          <a:p>
            <a:r>
              <a:rPr lang="fr-FR" dirty="0"/>
              <a:t>-Le produit de la taxe intérieure de consommation est affecté comme suit : </a:t>
            </a:r>
          </a:p>
          <a:p>
            <a:pPr marL="82296" lvl="0" indent="0" fontAlgn="base">
              <a:buNone/>
            </a:pPr>
            <a:r>
              <a:rPr lang="fr-FR" dirty="0" smtClean="0"/>
              <a:t>-90</a:t>
            </a:r>
            <a:r>
              <a:rPr lang="fr-FR" dirty="0"/>
              <a:t>%, au profit du budget de l’État ; </a:t>
            </a:r>
          </a:p>
          <a:p>
            <a:pPr marL="82296" lvl="0" indent="0" fontAlgn="base">
              <a:buNone/>
            </a:pPr>
            <a:r>
              <a:rPr lang="fr-FR" b="1" dirty="0" smtClean="0"/>
              <a:t>-10</a:t>
            </a:r>
            <a:r>
              <a:rPr lang="fr-FR" b="1" dirty="0"/>
              <a:t>%,</a:t>
            </a:r>
            <a:r>
              <a:rPr lang="fr-FR" dirty="0"/>
              <a:t> au profit du compte d‘affectation spéciale n° 302 - 153 intitulé « Fonds spécial pour la promotion des exportations. ». </a:t>
            </a:r>
          </a:p>
          <a:p>
            <a:endParaRPr lang="fr-FR" dirty="0"/>
          </a:p>
          <a:p>
            <a:endParaRPr lang="fr-FR" b="1" dirty="0" smtClean="0"/>
          </a:p>
          <a:p>
            <a:endParaRPr lang="fr-FR" dirty="0">
              <a:effectLst/>
            </a:endParaRPr>
          </a:p>
        </p:txBody>
      </p:sp>
    </p:spTree>
    <p:extLst>
      <p:ext uri="{BB962C8B-B14F-4D97-AF65-F5344CB8AC3E}">
        <p14:creationId xmlns:p14="http://schemas.microsoft.com/office/powerpoint/2010/main" val="71495191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endParaRPr lang="fr-FR" b="1" dirty="0" smtClean="0"/>
          </a:p>
          <a:p>
            <a:endParaRPr lang="fr-FR" b="1" dirty="0"/>
          </a:p>
          <a:p>
            <a:endParaRPr lang="fr-FR" b="1" dirty="0" smtClean="0"/>
          </a:p>
          <a:p>
            <a:endParaRPr lang="fr-FR" b="1" dirty="0"/>
          </a:p>
          <a:p>
            <a:pPr algn="ctr"/>
            <a:r>
              <a:rPr lang="fr-FR" b="1" dirty="0" smtClean="0"/>
              <a:t>Q</a:t>
            </a:r>
            <a:r>
              <a:rPr lang="fr-FR" b="1" dirty="0"/>
              <a:t> : montant annuel prévisionnel </a:t>
            </a:r>
            <a:endParaRPr lang="fr-FR" b="1" dirty="0" smtClean="0"/>
          </a:p>
          <a:p>
            <a:pPr marL="82296" indent="0" algn="ctr">
              <a:buNone/>
            </a:pPr>
            <a:r>
              <a:rPr lang="fr-FR" b="1" dirty="0" smtClean="0"/>
              <a:t>du </a:t>
            </a:r>
            <a:r>
              <a:rPr lang="fr-FR" b="1" dirty="0"/>
              <a:t>produit de la TIC ?</a:t>
            </a:r>
            <a:endParaRPr lang="fr-FR" dirty="0"/>
          </a:p>
          <a:p>
            <a:endParaRPr lang="fr-FR" b="1" dirty="0" smtClean="0"/>
          </a:p>
          <a:p>
            <a:endParaRPr lang="fr-FR" dirty="0">
              <a:effectLst/>
            </a:endParaRPr>
          </a:p>
        </p:txBody>
      </p:sp>
    </p:spTree>
    <p:extLst>
      <p:ext uri="{BB962C8B-B14F-4D97-AF65-F5344CB8AC3E}">
        <p14:creationId xmlns:p14="http://schemas.microsoft.com/office/powerpoint/2010/main" val="53444139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endParaRPr lang="fr-FR" b="1" dirty="0" smtClean="0"/>
          </a:p>
          <a:p>
            <a:endParaRPr lang="fr-FR" b="1" dirty="0"/>
          </a:p>
          <a:p>
            <a:endParaRPr lang="fr-FR" b="1" dirty="0" smtClean="0"/>
          </a:p>
          <a:p>
            <a:endParaRPr lang="fr-FR" b="1" dirty="0"/>
          </a:p>
          <a:p>
            <a:pPr algn="ctr"/>
            <a:r>
              <a:rPr lang="fr-FR" b="1" dirty="0"/>
              <a:t>R : montant annuel prévisionnel </a:t>
            </a:r>
            <a:endParaRPr lang="fr-FR" b="1" dirty="0" smtClean="0"/>
          </a:p>
          <a:p>
            <a:pPr marL="82296" indent="0" algn="ctr">
              <a:buNone/>
            </a:pPr>
            <a:r>
              <a:rPr lang="fr-FR" b="1" dirty="0" smtClean="0"/>
              <a:t>du </a:t>
            </a:r>
            <a:r>
              <a:rPr lang="fr-FR" b="1" dirty="0"/>
              <a:t>produit de la TIC </a:t>
            </a:r>
            <a:r>
              <a:rPr lang="fr-FR" b="1" dirty="0" smtClean="0"/>
              <a:t>= </a:t>
            </a:r>
            <a:r>
              <a:rPr lang="fr-FR" b="1" dirty="0" smtClean="0">
                <a:solidFill>
                  <a:srgbClr val="FF0000"/>
                </a:solidFill>
              </a:rPr>
              <a:t>72 mds DA?</a:t>
            </a:r>
            <a:endParaRPr lang="fr-FR" dirty="0">
              <a:solidFill>
                <a:srgbClr val="FF0000"/>
              </a:solidFill>
            </a:endParaRPr>
          </a:p>
          <a:p>
            <a:endParaRPr lang="fr-FR" b="1" dirty="0" smtClean="0"/>
          </a:p>
          <a:p>
            <a:endParaRPr lang="fr-FR" dirty="0">
              <a:effectLst/>
            </a:endParaRPr>
          </a:p>
        </p:txBody>
      </p:sp>
    </p:spTree>
    <p:extLst>
      <p:ext uri="{BB962C8B-B14F-4D97-AF65-F5344CB8AC3E}">
        <p14:creationId xmlns:p14="http://schemas.microsoft.com/office/powerpoint/2010/main" val="404207263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82296" indent="0">
              <a:buNone/>
            </a:pPr>
            <a:r>
              <a:rPr lang="fr-FR" dirty="0"/>
              <a:t> </a:t>
            </a:r>
          </a:p>
          <a:p>
            <a:pPr marL="82296" lvl="0" indent="0">
              <a:buNone/>
            </a:pPr>
            <a:endParaRPr lang="fr-FR" dirty="0" smtClean="0"/>
          </a:p>
          <a:p>
            <a:pPr marL="82296" lvl="0" indent="0">
              <a:buNone/>
            </a:pPr>
            <a:endParaRPr lang="fr-FR" dirty="0"/>
          </a:p>
          <a:p>
            <a:pPr marL="82296" lvl="0" indent="0" algn="ctr">
              <a:buNone/>
            </a:pPr>
            <a:r>
              <a:rPr lang="fr-FR" b="1" dirty="0" smtClean="0"/>
              <a:t>VIII-Analyse </a:t>
            </a:r>
            <a:r>
              <a:rPr lang="fr-FR" b="1" dirty="0"/>
              <a:t>des mesures d’incitation à l’écosystème d’innovation et de transition énergétique</a:t>
            </a:r>
          </a:p>
          <a:p>
            <a:endParaRPr lang="fr-FR" dirty="0">
              <a:effectLst/>
            </a:endParaRPr>
          </a:p>
        </p:txBody>
      </p:sp>
    </p:spTree>
    <p:extLst>
      <p:ext uri="{BB962C8B-B14F-4D97-AF65-F5344CB8AC3E}">
        <p14:creationId xmlns:p14="http://schemas.microsoft.com/office/powerpoint/2010/main" val="325612601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82296" indent="0">
              <a:buNone/>
            </a:pPr>
            <a:endParaRPr lang="fr-FR" dirty="0" smtClean="0"/>
          </a:p>
          <a:p>
            <a:pPr marL="82296" indent="0">
              <a:buNone/>
            </a:pPr>
            <a:r>
              <a:rPr lang="fr-FR" dirty="0"/>
              <a:t> </a:t>
            </a:r>
          </a:p>
          <a:p>
            <a:r>
              <a:rPr lang="fr-FR" b="1" dirty="0"/>
              <a:t>-Art de LF 2026 :</a:t>
            </a:r>
            <a:r>
              <a:rPr lang="fr-FR" dirty="0"/>
              <a:t> </a:t>
            </a:r>
            <a:r>
              <a:rPr lang="fr-FR" dirty="0" smtClean="0"/>
              <a:t>50</a:t>
            </a:r>
            <a:endParaRPr lang="fr-FR" dirty="0"/>
          </a:p>
          <a:p>
            <a:r>
              <a:rPr lang="fr-FR" b="1" dirty="0"/>
              <a:t>-Art modifié :</a:t>
            </a:r>
            <a:r>
              <a:rPr lang="fr-FR" dirty="0"/>
              <a:t> 302</a:t>
            </a:r>
            <a:r>
              <a:rPr lang="fr-FR" i="1" dirty="0"/>
              <a:t> du CT</a:t>
            </a:r>
            <a:endParaRPr lang="fr-FR" dirty="0"/>
          </a:p>
          <a:p>
            <a:r>
              <a:rPr lang="fr-FR" b="1" dirty="0"/>
              <a:t>-Objet de la mesure :</a:t>
            </a:r>
            <a:r>
              <a:rPr lang="fr-FR" dirty="0"/>
              <a:t> Exonération des véhicules électriques et/ou hybrides, de la vignette et son application aux véhicules GPL/C</a:t>
            </a:r>
          </a:p>
          <a:p>
            <a:r>
              <a:rPr lang="fr-FR" b="1" dirty="0"/>
              <a:t>-Objectif et impact de la mesure :</a:t>
            </a:r>
            <a:r>
              <a:rPr lang="fr-FR" dirty="0"/>
              <a:t> protection de l’environnement et transition énergétique </a:t>
            </a:r>
          </a:p>
          <a:p>
            <a:pPr marL="82296" indent="0">
              <a:buNone/>
            </a:pPr>
            <a:r>
              <a:rPr lang="fr-FR" b="1" dirty="0"/>
              <a:t> </a:t>
            </a:r>
            <a:endParaRPr lang="fr-FR" dirty="0"/>
          </a:p>
          <a:p>
            <a:endParaRPr lang="fr-FR" dirty="0">
              <a:effectLst/>
            </a:endParaRPr>
          </a:p>
        </p:txBody>
      </p:sp>
    </p:spTree>
    <p:extLst>
      <p:ext uri="{BB962C8B-B14F-4D97-AF65-F5344CB8AC3E}">
        <p14:creationId xmlns:p14="http://schemas.microsoft.com/office/powerpoint/2010/main" val="94596635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82296" indent="0">
              <a:buNone/>
            </a:pPr>
            <a:r>
              <a:rPr lang="fr-FR" dirty="0"/>
              <a:t> </a:t>
            </a:r>
            <a:endParaRPr lang="fr-FR" dirty="0" smtClean="0"/>
          </a:p>
          <a:p>
            <a:endParaRPr lang="fr-FR" dirty="0"/>
          </a:p>
          <a:p>
            <a:r>
              <a:rPr lang="fr-FR" dirty="0" smtClean="0"/>
              <a:t>La </a:t>
            </a:r>
            <a:r>
              <a:rPr lang="fr-FR" dirty="0"/>
              <a:t>présente mesure étend </a:t>
            </a:r>
            <a:r>
              <a:rPr lang="fr-FR" b="1" dirty="0"/>
              <a:t>l’exonération de la vignette</a:t>
            </a:r>
            <a:r>
              <a:rPr lang="fr-FR" dirty="0"/>
              <a:t> applicable aux  véhicules équipés de GNC, aux véhicules </a:t>
            </a:r>
            <a:r>
              <a:rPr lang="fr-FR" b="1" dirty="0"/>
              <a:t>électriques et/ou hybrides</a:t>
            </a:r>
            <a:r>
              <a:rPr lang="fr-FR" dirty="0"/>
              <a:t>  </a:t>
            </a:r>
          </a:p>
          <a:p>
            <a:r>
              <a:rPr lang="fr-FR" dirty="0"/>
              <a:t>Aussi, elle a </a:t>
            </a:r>
            <a:r>
              <a:rPr lang="fr-FR" b="1" dirty="0"/>
              <a:t>réintroduit la vignette</a:t>
            </a:r>
            <a:r>
              <a:rPr lang="fr-FR" dirty="0"/>
              <a:t> sur les véhicules roulants au </a:t>
            </a:r>
            <a:r>
              <a:rPr lang="fr-FR" b="1" dirty="0"/>
              <a:t>GPL/C</a:t>
            </a:r>
            <a:r>
              <a:rPr lang="fr-FR" dirty="0"/>
              <a:t> </a:t>
            </a:r>
            <a:endParaRPr lang="fr-FR" dirty="0" smtClean="0"/>
          </a:p>
          <a:p>
            <a:pPr marL="82296" indent="0">
              <a:buNone/>
            </a:pPr>
            <a:endParaRPr lang="fr-FR" dirty="0" smtClean="0"/>
          </a:p>
          <a:p>
            <a:pPr marL="82296" indent="0">
              <a:buNone/>
            </a:pPr>
            <a:r>
              <a:rPr lang="fr-FR" b="1" dirty="0" smtClean="0">
                <a:solidFill>
                  <a:srgbClr val="FF0000"/>
                </a:solidFill>
              </a:rPr>
              <a:t>*Les prix des carburants (ESP et GO) ont augmenté à compter du 1</a:t>
            </a:r>
            <a:r>
              <a:rPr lang="fr-FR" b="1" baseline="30000" dirty="0" smtClean="0">
                <a:solidFill>
                  <a:srgbClr val="FF0000"/>
                </a:solidFill>
              </a:rPr>
              <a:t>er</a:t>
            </a:r>
            <a:r>
              <a:rPr lang="fr-FR" b="1" dirty="0" smtClean="0">
                <a:solidFill>
                  <a:srgbClr val="FF0000"/>
                </a:solidFill>
              </a:rPr>
              <a:t> janvier 2026, par décision ARH</a:t>
            </a:r>
            <a:endParaRPr lang="fr-FR" b="1" dirty="0">
              <a:solidFill>
                <a:srgbClr val="FF0000"/>
              </a:solidFill>
            </a:endParaRPr>
          </a:p>
          <a:p>
            <a:endParaRPr lang="fr-FR" dirty="0">
              <a:effectLst/>
            </a:endParaRPr>
          </a:p>
        </p:txBody>
      </p:sp>
    </p:spTree>
    <p:extLst>
      <p:ext uri="{BB962C8B-B14F-4D97-AF65-F5344CB8AC3E}">
        <p14:creationId xmlns:p14="http://schemas.microsoft.com/office/powerpoint/2010/main" val="247569108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82296" indent="0">
              <a:buNone/>
            </a:pPr>
            <a:r>
              <a:rPr lang="fr-FR" b="1" dirty="0"/>
              <a:t> </a:t>
            </a:r>
            <a:endParaRPr lang="fr-FR" dirty="0"/>
          </a:p>
          <a:p>
            <a:r>
              <a:rPr lang="fr-FR" b="1" dirty="0"/>
              <a:t>-Art de LF 2026 :</a:t>
            </a:r>
            <a:r>
              <a:rPr lang="fr-FR" dirty="0"/>
              <a:t> </a:t>
            </a:r>
            <a:r>
              <a:rPr lang="fr-FR" dirty="0" smtClean="0"/>
              <a:t>100, 101</a:t>
            </a:r>
            <a:endParaRPr lang="fr-FR" dirty="0"/>
          </a:p>
          <a:p>
            <a:r>
              <a:rPr lang="fr-FR" b="1" dirty="0"/>
              <a:t>-Art modifié :</a:t>
            </a:r>
            <a:r>
              <a:rPr lang="fr-FR" dirty="0"/>
              <a:t> 69</a:t>
            </a:r>
            <a:r>
              <a:rPr lang="fr-FR" i="1" dirty="0"/>
              <a:t> de la LF 2020 et 87 de la LF 2021</a:t>
            </a:r>
            <a:endParaRPr lang="fr-FR" dirty="0"/>
          </a:p>
          <a:p>
            <a:r>
              <a:rPr lang="fr-FR" b="1" dirty="0"/>
              <a:t>-Objet de la mesure :</a:t>
            </a:r>
            <a:r>
              <a:rPr lang="fr-FR" dirty="0"/>
              <a:t> incitation aux personnes physiques et morales disposant du label « start-up » et « incubateur »</a:t>
            </a:r>
          </a:p>
          <a:p>
            <a:r>
              <a:rPr lang="fr-FR" b="1" dirty="0"/>
              <a:t>-Objectif et impact de la mesure :</a:t>
            </a:r>
            <a:r>
              <a:rPr lang="fr-FR" dirty="0"/>
              <a:t> développement des entreprises </a:t>
            </a:r>
            <a:r>
              <a:rPr lang="fr-FR" dirty="0" smtClean="0"/>
              <a:t>innovantes</a:t>
            </a:r>
            <a:r>
              <a:rPr lang="fr-FR" b="1" dirty="0"/>
              <a:t> </a:t>
            </a:r>
            <a:endParaRPr lang="fr-FR" dirty="0"/>
          </a:p>
          <a:p>
            <a:endParaRPr lang="fr-FR" dirty="0">
              <a:effectLst/>
            </a:endParaRPr>
          </a:p>
        </p:txBody>
      </p:sp>
    </p:spTree>
    <p:extLst>
      <p:ext uri="{BB962C8B-B14F-4D97-AF65-F5344CB8AC3E}">
        <p14:creationId xmlns:p14="http://schemas.microsoft.com/office/powerpoint/2010/main" val="3546725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xmlns="" id="{21ED91A5-20C5-4F25-9607-3E5A6EEC35E2}"/>
              </a:ext>
            </a:extLst>
          </p:cNvPr>
          <p:cNvSpPr>
            <a:spLocks noChangeArrowheads="1"/>
          </p:cNvSpPr>
          <p:nvPr/>
        </p:nvSpPr>
        <p:spPr bwMode="auto">
          <a:xfrm>
            <a:off x="1775520" y="535742"/>
            <a:ext cx="8850024" cy="1145826"/>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lvl1pPr marL="6858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07000"/>
              </a:lnSpc>
              <a:spcAft>
                <a:spcPts val="800"/>
              </a:spcAft>
              <a:defRPr/>
            </a:pPr>
            <a:r>
              <a:rPr lang="fr-FR" altLang="fr-FR" sz="3199" b="1" dirty="0">
                <a:solidFill>
                  <a:srgbClr val="FF0000"/>
                </a:solidFill>
                <a:latin typeface="Calibri" panose="020F0502020204030204" pitchFamily="34" charset="0"/>
              </a:rPr>
              <a:t>Évolution des Recettes et des Dépenses Budgétaires 2026-2028</a:t>
            </a:r>
            <a:endParaRPr lang="fr-FR" altLang="fr-FR" sz="3199" dirty="0">
              <a:solidFill>
                <a:srgbClr val="FF0000"/>
              </a:solidFill>
              <a:latin typeface="Calibri" panose="020F0502020204030204" pitchFamily="34" charset="0"/>
            </a:endParaRPr>
          </a:p>
        </p:txBody>
      </p:sp>
      <p:graphicFrame>
        <p:nvGraphicFramePr>
          <p:cNvPr id="5" name="Tableau 4">
            <a:extLst>
              <a:ext uri="{FF2B5EF4-FFF2-40B4-BE49-F238E27FC236}">
                <a16:creationId xmlns:a16="http://schemas.microsoft.com/office/drawing/2014/main" xmlns="" id="{5E48D51C-480E-49C6-A541-D0171D58F27A}"/>
              </a:ext>
            </a:extLst>
          </p:cNvPr>
          <p:cNvGraphicFramePr>
            <a:graphicFrameLocks noGrp="1"/>
          </p:cNvGraphicFramePr>
          <p:nvPr>
            <p:extLst/>
          </p:nvPr>
        </p:nvGraphicFramePr>
        <p:xfrm>
          <a:off x="1199457" y="2145048"/>
          <a:ext cx="10441160" cy="3474132"/>
        </p:xfrm>
        <a:graphic>
          <a:graphicData uri="http://schemas.openxmlformats.org/drawingml/2006/table">
            <a:tbl>
              <a:tblPr firstRow="1" firstCol="1" bandRow="1">
                <a:tableStyleId>{8A107856-5554-42FB-B03E-39F5DBC370BA}</a:tableStyleId>
              </a:tblPr>
              <a:tblGrid>
                <a:gridCol w="4585645">
                  <a:extLst>
                    <a:ext uri="{9D8B030D-6E8A-4147-A177-3AD203B41FA5}">
                      <a16:colId xmlns:a16="http://schemas.microsoft.com/office/drawing/2014/main" xmlns="" val="20000"/>
                    </a:ext>
                  </a:extLst>
                </a:gridCol>
                <a:gridCol w="1834258">
                  <a:extLst>
                    <a:ext uri="{9D8B030D-6E8A-4147-A177-3AD203B41FA5}">
                      <a16:colId xmlns:a16="http://schemas.microsoft.com/office/drawing/2014/main" xmlns="" val="20001"/>
                    </a:ext>
                  </a:extLst>
                </a:gridCol>
                <a:gridCol w="2045903">
                  <a:extLst>
                    <a:ext uri="{9D8B030D-6E8A-4147-A177-3AD203B41FA5}">
                      <a16:colId xmlns:a16="http://schemas.microsoft.com/office/drawing/2014/main" xmlns="" val="20002"/>
                    </a:ext>
                  </a:extLst>
                </a:gridCol>
                <a:gridCol w="1975354">
                  <a:extLst>
                    <a:ext uri="{9D8B030D-6E8A-4147-A177-3AD203B41FA5}">
                      <a16:colId xmlns:a16="http://schemas.microsoft.com/office/drawing/2014/main" xmlns="" val="20003"/>
                    </a:ext>
                  </a:extLst>
                </a:gridCol>
              </a:tblGrid>
              <a:tr h="534510">
                <a:tc>
                  <a:txBody>
                    <a:bodyPr/>
                    <a:lstStyle/>
                    <a:p>
                      <a:pPr>
                        <a:lnSpc>
                          <a:spcPct val="107000"/>
                        </a:lnSpc>
                        <a:spcAft>
                          <a:spcPts val="0"/>
                        </a:spcAft>
                      </a:pPr>
                      <a:r>
                        <a:rPr lang="fr-FR" sz="1800" dirty="0">
                          <a:effectLst/>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65" marR="68565" marT="0" marB="0"/>
                </a:tc>
                <a:tc>
                  <a:txBody>
                    <a:bodyPr/>
                    <a:lstStyle/>
                    <a:p>
                      <a:pPr algn="ctr">
                        <a:lnSpc>
                          <a:spcPct val="107000"/>
                        </a:lnSpc>
                        <a:spcAft>
                          <a:spcPts val="0"/>
                        </a:spcAft>
                      </a:pPr>
                      <a:r>
                        <a:rPr lang="fr-FR" sz="1800" dirty="0">
                          <a:effectLst/>
                        </a:rPr>
                        <a:t>2026</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65" marR="68565" marT="0" marB="0"/>
                </a:tc>
                <a:tc>
                  <a:txBody>
                    <a:bodyPr/>
                    <a:lstStyle/>
                    <a:p>
                      <a:pPr algn="ctr">
                        <a:lnSpc>
                          <a:spcPct val="107000"/>
                        </a:lnSpc>
                        <a:spcAft>
                          <a:spcPts val="0"/>
                        </a:spcAft>
                      </a:pPr>
                      <a:r>
                        <a:rPr lang="fr-FR" sz="1800" dirty="0">
                          <a:effectLst/>
                        </a:rPr>
                        <a:t>2027</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65" marR="68565" marT="0" marB="0"/>
                </a:tc>
                <a:tc>
                  <a:txBody>
                    <a:bodyPr/>
                    <a:lstStyle/>
                    <a:p>
                      <a:pPr algn="ctr">
                        <a:lnSpc>
                          <a:spcPct val="107000"/>
                        </a:lnSpc>
                        <a:spcAft>
                          <a:spcPts val="0"/>
                        </a:spcAft>
                      </a:pPr>
                      <a:r>
                        <a:rPr lang="fr-FR" sz="1800" dirty="0">
                          <a:effectLst/>
                        </a:rPr>
                        <a:t>2028</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65" marR="68565" marT="0" marB="0"/>
                </a:tc>
                <a:extLst>
                  <a:ext uri="{0D108BD9-81ED-4DB2-BD59-A6C34878D82A}">
                    <a16:rowId xmlns:a16="http://schemas.microsoft.com/office/drawing/2014/main" xmlns="" val="10000"/>
                  </a:ext>
                </a:extLst>
              </a:tr>
              <a:tr h="489937">
                <a:tc>
                  <a:txBody>
                    <a:bodyPr/>
                    <a:lstStyle/>
                    <a:p>
                      <a:pPr>
                        <a:lnSpc>
                          <a:spcPct val="107000"/>
                        </a:lnSpc>
                        <a:spcAft>
                          <a:spcPts val="0"/>
                        </a:spcAft>
                      </a:pPr>
                      <a:r>
                        <a:rPr lang="fr-FR" sz="1800" u="sng" dirty="0">
                          <a:effectLst/>
                        </a:rPr>
                        <a:t>* Recettes budgétaires</a:t>
                      </a:r>
                      <a:endParaRPr lang="fr-FR" sz="1800" u="sng" dirty="0">
                        <a:effectLst/>
                        <a:latin typeface="Calibri" panose="020F0502020204030204" pitchFamily="34" charset="0"/>
                        <a:ea typeface="Calibri" panose="020F0502020204030204" pitchFamily="34" charset="0"/>
                        <a:cs typeface="Arial" panose="020B0604020202020204" pitchFamily="34" charset="0"/>
                      </a:endParaRPr>
                    </a:p>
                  </a:txBody>
                  <a:tcPr marL="68565" marR="68565" marT="0" marB="0"/>
                </a:tc>
                <a:tc>
                  <a:txBody>
                    <a:bodyPr/>
                    <a:lstStyle/>
                    <a:p>
                      <a:pPr algn="ctr">
                        <a:lnSpc>
                          <a:spcPct val="107000"/>
                        </a:lnSpc>
                        <a:spcAft>
                          <a:spcPts val="0"/>
                        </a:spcAft>
                      </a:pPr>
                      <a:r>
                        <a:rPr lang="fr-FR" sz="1800" b="1" i="0" u="none" strike="noStrike" kern="1200" baseline="0" dirty="0">
                          <a:solidFill>
                            <a:schemeClr val="dk1"/>
                          </a:solidFill>
                          <a:latin typeface="+mn-lt"/>
                          <a:ea typeface="+mn-ea"/>
                          <a:cs typeface="+mn-cs"/>
                        </a:rPr>
                        <a:t>8 009</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65" marR="68565" marT="0" marB="0" anchor="ctr"/>
                </a:tc>
                <a:tc>
                  <a:txBody>
                    <a:bodyPr/>
                    <a:lstStyle/>
                    <a:p>
                      <a:pPr algn="ctr">
                        <a:lnSpc>
                          <a:spcPct val="107000"/>
                        </a:lnSpc>
                        <a:spcAft>
                          <a:spcPts val="0"/>
                        </a:spcAft>
                      </a:pPr>
                      <a:r>
                        <a:rPr lang="fr-FR" sz="1800" b="1" i="0" u="none" strike="noStrike" kern="1200" baseline="0" dirty="0">
                          <a:solidFill>
                            <a:schemeClr val="dk1"/>
                          </a:solidFill>
                          <a:latin typeface="+mn-lt"/>
                          <a:ea typeface="+mn-ea"/>
                          <a:cs typeface="+mn-cs"/>
                        </a:rPr>
                        <a:t>8 187,2</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65" marR="68565" marT="0" marB="0" anchor="ctr"/>
                </a:tc>
                <a:tc>
                  <a:txBody>
                    <a:bodyPr/>
                    <a:lstStyle/>
                    <a:p>
                      <a:pPr algn="ctr">
                        <a:lnSpc>
                          <a:spcPct val="107000"/>
                        </a:lnSpc>
                        <a:spcAft>
                          <a:spcPts val="0"/>
                        </a:spcAft>
                      </a:pPr>
                      <a:r>
                        <a:rPr lang="fr-FR" sz="1800" b="1" i="0" u="none" strike="noStrike" kern="1200" baseline="0" dirty="0">
                          <a:solidFill>
                            <a:schemeClr val="dk1"/>
                          </a:solidFill>
                          <a:latin typeface="+mn-lt"/>
                          <a:ea typeface="+mn-ea"/>
                          <a:cs typeface="+mn-cs"/>
                        </a:rPr>
                        <a:t>8 412,7</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65" marR="68565" marT="0" marB="0" anchor="ctr"/>
                </a:tc>
                <a:extLst>
                  <a:ext uri="{0D108BD9-81ED-4DB2-BD59-A6C34878D82A}">
                    <a16:rowId xmlns:a16="http://schemas.microsoft.com/office/drawing/2014/main" xmlns="" val="10001"/>
                  </a:ext>
                </a:extLst>
              </a:tr>
              <a:tr h="489937">
                <a:tc>
                  <a:txBody>
                    <a:bodyPr/>
                    <a:lstStyle/>
                    <a:p>
                      <a:pPr>
                        <a:lnSpc>
                          <a:spcPct val="107000"/>
                        </a:lnSpc>
                        <a:spcAft>
                          <a:spcPts val="0"/>
                        </a:spcAft>
                      </a:pPr>
                      <a:r>
                        <a:rPr lang="fr-FR" sz="1800" dirty="0">
                          <a:effectLst/>
                        </a:rPr>
                        <a:t>     - Dont Fiscalité pétrolière budgétisée</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65" marR="68565" marT="0" marB="0"/>
                </a:tc>
                <a:tc>
                  <a:txBody>
                    <a:bodyPr/>
                    <a:lstStyle/>
                    <a:p>
                      <a:pPr algn="ctr">
                        <a:lnSpc>
                          <a:spcPct val="107000"/>
                        </a:lnSpc>
                        <a:spcAft>
                          <a:spcPts val="0"/>
                        </a:spcAft>
                      </a:pPr>
                      <a:r>
                        <a:rPr lang="fr-FR" sz="1800" b="1" i="0" u="none" strike="noStrike" kern="1200" baseline="0" dirty="0">
                          <a:solidFill>
                            <a:schemeClr val="dk1"/>
                          </a:solidFill>
                          <a:latin typeface="+mn-lt"/>
                          <a:ea typeface="+mn-ea"/>
                          <a:cs typeface="+mn-cs"/>
                        </a:rPr>
                        <a:t>2 697,9</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65" marR="68565" marT="0" marB="0" anchor="ctr"/>
                </a:tc>
                <a:tc>
                  <a:txBody>
                    <a:bodyPr/>
                    <a:lstStyle/>
                    <a:p>
                      <a:pPr algn="ctr">
                        <a:lnSpc>
                          <a:spcPct val="107000"/>
                        </a:lnSpc>
                        <a:spcAft>
                          <a:spcPts val="0"/>
                        </a:spcAft>
                      </a:pPr>
                      <a:r>
                        <a:rPr lang="fr-FR" sz="1800" b="1" i="0" u="none" strike="noStrike" kern="1200" baseline="0" dirty="0">
                          <a:solidFill>
                            <a:schemeClr val="dk1"/>
                          </a:solidFill>
                          <a:latin typeface="+mn-lt"/>
                          <a:ea typeface="+mn-ea"/>
                          <a:cs typeface="+mn-cs"/>
                        </a:rPr>
                        <a:t>2 588,4</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65" marR="68565" marT="0" marB="0" anchor="ctr"/>
                </a:tc>
                <a:tc>
                  <a:txBody>
                    <a:bodyPr/>
                    <a:lstStyle/>
                    <a:p>
                      <a:pPr algn="ctr">
                        <a:lnSpc>
                          <a:spcPct val="107000"/>
                        </a:lnSpc>
                        <a:spcAft>
                          <a:spcPts val="0"/>
                        </a:spcAft>
                      </a:pPr>
                      <a:r>
                        <a:rPr lang="fr-FR" sz="1800" b="1" i="0" u="none" strike="noStrike" kern="1200" baseline="0" dirty="0">
                          <a:solidFill>
                            <a:schemeClr val="dk1"/>
                          </a:solidFill>
                          <a:latin typeface="+mn-lt"/>
                          <a:ea typeface="+mn-ea"/>
                          <a:cs typeface="+mn-cs"/>
                        </a:rPr>
                        <a:t>2 513,5</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65" marR="68565" marT="0" marB="0" anchor="b"/>
                </a:tc>
                <a:extLst>
                  <a:ext uri="{0D108BD9-81ED-4DB2-BD59-A6C34878D82A}">
                    <a16:rowId xmlns:a16="http://schemas.microsoft.com/office/drawing/2014/main" xmlns="" val="10002"/>
                  </a:ext>
                </a:extLst>
              </a:tr>
              <a:tr h="489937">
                <a:tc>
                  <a:txBody>
                    <a:bodyPr/>
                    <a:lstStyle/>
                    <a:p>
                      <a:pPr>
                        <a:lnSpc>
                          <a:spcPct val="107000"/>
                        </a:lnSpc>
                        <a:spcAft>
                          <a:spcPts val="0"/>
                        </a:spcAft>
                      </a:pPr>
                      <a:r>
                        <a:rPr lang="fr-FR" sz="1800" dirty="0">
                          <a:effectLst/>
                        </a:rPr>
                        <a:t>     - Dont Recettes fiscales</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65" marR="68565" marT="0" marB="0"/>
                </a:tc>
                <a:tc>
                  <a:txBody>
                    <a:bodyPr/>
                    <a:lstStyle/>
                    <a:p>
                      <a:pPr algn="ctr">
                        <a:lnSpc>
                          <a:spcPct val="107000"/>
                        </a:lnSpc>
                        <a:spcAft>
                          <a:spcPts val="0"/>
                        </a:spcAft>
                      </a:pPr>
                      <a:r>
                        <a:rPr lang="fr-FR" sz="1800" b="1" i="0" u="none" strike="noStrike" kern="1200" baseline="0" dirty="0">
                          <a:solidFill>
                            <a:schemeClr val="dk1"/>
                          </a:solidFill>
                          <a:latin typeface="+mn-lt"/>
                          <a:ea typeface="+mn-ea"/>
                          <a:cs typeface="+mn-cs"/>
                        </a:rPr>
                        <a:t>4 327,1</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65" marR="68565" marT="0" marB="0" anchor="ctr"/>
                </a:tc>
                <a:tc>
                  <a:txBody>
                    <a:bodyPr/>
                    <a:lstStyle/>
                    <a:p>
                      <a:pPr algn="ctr">
                        <a:lnSpc>
                          <a:spcPct val="107000"/>
                        </a:lnSpc>
                        <a:spcAft>
                          <a:spcPts val="0"/>
                        </a:spcAft>
                      </a:pPr>
                      <a:r>
                        <a:rPr lang="fr-FR" sz="1800" b="1" i="0" u="none" strike="noStrike" kern="1200" baseline="0" dirty="0">
                          <a:solidFill>
                            <a:schemeClr val="dk1"/>
                          </a:solidFill>
                          <a:latin typeface="+mn-lt"/>
                          <a:ea typeface="+mn-ea"/>
                          <a:cs typeface="+mn-cs"/>
                        </a:rPr>
                        <a:t>4 612,7</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65" marR="68565" marT="0" marB="0" anchor="ctr"/>
                </a:tc>
                <a:tc>
                  <a:txBody>
                    <a:bodyPr/>
                    <a:lstStyle/>
                    <a:p>
                      <a:pPr algn="ctr">
                        <a:lnSpc>
                          <a:spcPct val="107000"/>
                        </a:lnSpc>
                        <a:spcAft>
                          <a:spcPts val="0"/>
                        </a:spcAft>
                      </a:pPr>
                      <a:r>
                        <a:rPr lang="fr-FR" sz="1800" b="1" i="0" u="none" strike="noStrike" kern="1200" baseline="0" dirty="0">
                          <a:solidFill>
                            <a:schemeClr val="dk1"/>
                          </a:solidFill>
                          <a:latin typeface="+mn-lt"/>
                          <a:ea typeface="+mn-ea"/>
                          <a:cs typeface="+mn-cs"/>
                        </a:rPr>
                        <a:t>4 911,1</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65" marR="68565" marT="0" marB="0" anchor="b"/>
                </a:tc>
                <a:extLst>
                  <a:ext uri="{0D108BD9-81ED-4DB2-BD59-A6C34878D82A}">
                    <a16:rowId xmlns:a16="http://schemas.microsoft.com/office/drawing/2014/main" xmlns="" val="10003"/>
                  </a:ext>
                </a:extLst>
              </a:tr>
              <a:tr h="489937">
                <a:tc>
                  <a:txBody>
                    <a:bodyPr/>
                    <a:lstStyle/>
                    <a:p>
                      <a:pPr>
                        <a:lnSpc>
                          <a:spcPct val="107000"/>
                        </a:lnSpc>
                        <a:spcAft>
                          <a:spcPts val="0"/>
                        </a:spcAft>
                      </a:pPr>
                      <a:r>
                        <a:rPr lang="fr-FR" sz="1800" u="sng" dirty="0">
                          <a:effectLst/>
                        </a:rPr>
                        <a:t>* Dépenses budgétaires</a:t>
                      </a:r>
                      <a:endParaRPr lang="fr-FR" sz="1800" u="sng" dirty="0">
                        <a:effectLst/>
                        <a:latin typeface="Calibri" panose="020F0502020204030204" pitchFamily="34" charset="0"/>
                        <a:ea typeface="Calibri" panose="020F0502020204030204" pitchFamily="34" charset="0"/>
                        <a:cs typeface="Arial" panose="020B0604020202020204" pitchFamily="34" charset="0"/>
                      </a:endParaRPr>
                    </a:p>
                  </a:txBody>
                  <a:tcPr marL="68565" marR="68565" marT="0" marB="0" anchor="ctr"/>
                </a:tc>
                <a:tc>
                  <a:txBody>
                    <a:bodyPr/>
                    <a:lstStyle/>
                    <a:p>
                      <a:pPr algn="ctr">
                        <a:lnSpc>
                          <a:spcPct val="107000"/>
                        </a:lnSpc>
                        <a:spcAft>
                          <a:spcPts val="0"/>
                        </a:spcAft>
                      </a:pPr>
                      <a:r>
                        <a:rPr lang="fr-FR" sz="1800" b="1" i="0" u="none" strike="noStrike" kern="1200" baseline="0" dirty="0">
                          <a:solidFill>
                            <a:schemeClr val="dk1"/>
                          </a:solidFill>
                          <a:latin typeface="+mn-lt"/>
                          <a:ea typeface="+mn-ea"/>
                          <a:cs typeface="+mn-cs"/>
                        </a:rPr>
                        <a:t>17 636,7</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65" marR="68565" marT="0" marB="0" anchor="ctr"/>
                </a:tc>
                <a:tc>
                  <a:txBody>
                    <a:bodyPr/>
                    <a:lstStyle/>
                    <a:p>
                      <a:pPr algn="ctr">
                        <a:lnSpc>
                          <a:spcPct val="107000"/>
                        </a:lnSpc>
                        <a:spcAft>
                          <a:spcPts val="0"/>
                        </a:spcAft>
                      </a:pPr>
                      <a:r>
                        <a:rPr lang="fr-FR" sz="1800" b="1" i="0" u="none" strike="noStrike" kern="1200" baseline="0" dirty="0">
                          <a:solidFill>
                            <a:schemeClr val="dk1"/>
                          </a:solidFill>
                          <a:latin typeface="+mn-lt"/>
                          <a:ea typeface="+mn-ea"/>
                          <a:cs typeface="+mn-cs"/>
                        </a:rPr>
                        <a:t>17 815,7</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65" marR="68565" marT="0" marB="0" anchor="ctr"/>
                </a:tc>
                <a:tc>
                  <a:txBody>
                    <a:bodyPr/>
                    <a:lstStyle/>
                    <a:p>
                      <a:pPr algn="ctr">
                        <a:lnSpc>
                          <a:spcPct val="107000"/>
                        </a:lnSpc>
                        <a:spcAft>
                          <a:spcPts val="0"/>
                        </a:spcAft>
                      </a:pPr>
                      <a:r>
                        <a:rPr lang="fr-FR" sz="1800" b="1" i="0" u="none" strike="noStrike" kern="1200" baseline="0" dirty="0">
                          <a:solidFill>
                            <a:schemeClr val="dk1"/>
                          </a:solidFill>
                          <a:latin typeface="+mn-lt"/>
                          <a:ea typeface="+mn-ea"/>
                          <a:cs typeface="+mn-cs"/>
                        </a:rPr>
                        <a:t>18 499,7</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65" marR="68565" marT="0" marB="0" anchor="b"/>
                </a:tc>
                <a:extLst>
                  <a:ext uri="{0D108BD9-81ED-4DB2-BD59-A6C34878D82A}">
                    <a16:rowId xmlns:a16="http://schemas.microsoft.com/office/drawing/2014/main" xmlns="" val="10004"/>
                  </a:ext>
                </a:extLst>
              </a:tr>
              <a:tr h="489937">
                <a:tc>
                  <a:txBody>
                    <a:bodyPr/>
                    <a:lstStyle/>
                    <a:p>
                      <a:pPr>
                        <a:lnSpc>
                          <a:spcPct val="107000"/>
                        </a:lnSpc>
                        <a:spcAft>
                          <a:spcPts val="0"/>
                        </a:spcAft>
                      </a:pPr>
                      <a:r>
                        <a:rPr lang="fr-FR" sz="1800">
                          <a:effectLst/>
                        </a:rPr>
                        <a:t>Solde budgétaire</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65" marR="68565" marT="0" marB="0" anchor="ctr"/>
                </a:tc>
                <a:tc>
                  <a:txBody>
                    <a:bodyPr/>
                    <a:lstStyle/>
                    <a:p>
                      <a:pPr algn="ctr">
                        <a:lnSpc>
                          <a:spcPct val="107000"/>
                        </a:lnSpc>
                        <a:spcAft>
                          <a:spcPts val="0"/>
                        </a:spcAft>
                      </a:pPr>
                      <a:r>
                        <a:rPr lang="fr-FR" sz="1800" b="1" i="0" u="none" strike="noStrike" kern="1200" baseline="0" dirty="0">
                          <a:solidFill>
                            <a:schemeClr val="dk1"/>
                          </a:solidFill>
                          <a:latin typeface="+mn-lt"/>
                          <a:ea typeface="+mn-ea"/>
                          <a:cs typeface="+mn-cs"/>
                        </a:rPr>
                        <a:t>-9 627,6</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65" marR="68565" marT="0" marB="0" anchor="ctr"/>
                </a:tc>
                <a:tc>
                  <a:txBody>
                    <a:bodyPr/>
                    <a:lstStyle/>
                    <a:p>
                      <a:pPr algn="ctr">
                        <a:lnSpc>
                          <a:spcPct val="107000"/>
                        </a:lnSpc>
                        <a:spcAft>
                          <a:spcPts val="0"/>
                        </a:spcAft>
                      </a:pPr>
                      <a:r>
                        <a:rPr lang="fr-FR" sz="1800" b="1" i="0" u="none" strike="noStrike" kern="1200" baseline="0" dirty="0">
                          <a:solidFill>
                            <a:schemeClr val="dk1"/>
                          </a:solidFill>
                          <a:latin typeface="+mn-lt"/>
                          <a:ea typeface="+mn-ea"/>
                          <a:cs typeface="+mn-cs"/>
                        </a:rPr>
                        <a:t>-9 628,5</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65" marR="68565" marT="0" marB="0" anchor="ctr"/>
                </a:tc>
                <a:tc>
                  <a:txBody>
                    <a:bodyPr/>
                    <a:lstStyle/>
                    <a:p>
                      <a:pPr algn="ctr">
                        <a:lnSpc>
                          <a:spcPct val="107000"/>
                        </a:lnSpc>
                        <a:spcAft>
                          <a:spcPts val="0"/>
                        </a:spcAft>
                      </a:pPr>
                      <a:r>
                        <a:rPr lang="fr-FR" sz="1800" b="1" i="0" u="none" strike="noStrike" kern="1200" baseline="0" dirty="0">
                          <a:solidFill>
                            <a:schemeClr val="dk1"/>
                          </a:solidFill>
                          <a:latin typeface="+mn-lt"/>
                          <a:ea typeface="+mn-ea"/>
                          <a:cs typeface="+mn-cs"/>
                        </a:rPr>
                        <a:t>-10 087</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65" marR="68565" marT="0" marB="0" anchor="b"/>
                </a:tc>
                <a:extLst>
                  <a:ext uri="{0D108BD9-81ED-4DB2-BD59-A6C34878D82A}">
                    <a16:rowId xmlns:a16="http://schemas.microsoft.com/office/drawing/2014/main" xmlns="" val="10005"/>
                  </a:ext>
                </a:extLst>
              </a:tr>
              <a:tr h="48993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800" dirty="0">
                          <a:effectLst/>
                        </a:rPr>
                        <a:t>Solde global du trésor</a:t>
                      </a:r>
                      <a:r>
                        <a:rPr lang="fr-FR" sz="1800" dirty="0">
                          <a:effectLst/>
                          <a:latin typeface="Calibri" panose="020F0502020204030204" pitchFamily="34" charset="0"/>
                          <a:cs typeface="Arial" panose="020B0604020202020204" pitchFamily="34" charset="0"/>
                        </a:rPr>
                        <a:t> (</a:t>
                      </a:r>
                      <a:r>
                        <a:rPr lang="fr-FR" sz="1800" u="sng" dirty="0">
                          <a:solidFill>
                            <a:srgbClr val="FF0000"/>
                          </a:solidFill>
                          <a:effectLst/>
                          <a:latin typeface="Calibri" panose="020F0502020204030204" pitchFamily="34" charset="0"/>
                          <a:cs typeface="Arial" panose="020B0604020202020204" pitchFamily="34" charset="0"/>
                        </a:rPr>
                        <a:t>consommation 70%)</a:t>
                      </a:r>
                      <a:endParaRPr lang="fr-FR" sz="1800" u="sng" dirty="0">
                        <a:solidFill>
                          <a:srgbClr val="FF0000"/>
                        </a:solidFill>
                        <a:effectLst/>
                      </a:endParaRPr>
                    </a:p>
                  </a:txBody>
                  <a:tcPr marL="68565" marR="68565" marT="0" marB="0" anchor="ctr"/>
                </a:tc>
                <a:tc>
                  <a:txBody>
                    <a:bodyPr/>
                    <a:lstStyle/>
                    <a:p>
                      <a:pPr algn="ctr">
                        <a:lnSpc>
                          <a:spcPct val="107000"/>
                        </a:lnSpc>
                        <a:spcAft>
                          <a:spcPts val="0"/>
                        </a:spcAft>
                      </a:pPr>
                      <a:r>
                        <a:rPr lang="fr-FR" sz="1800" b="1" i="0" u="sng" strike="noStrike" kern="1200" baseline="0" dirty="0">
                          <a:solidFill>
                            <a:srgbClr val="FF0000"/>
                          </a:solidFill>
                          <a:latin typeface="+mn-lt"/>
                          <a:ea typeface="+mn-ea"/>
                          <a:cs typeface="+mn-cs"/>
                        </a:rPr>
                        <a:t>-5 186,6</a:t>
                      </a:r>
                      <a:endParaRPr lang="fr-FR" sz="2000" u="sng"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65" marR="68565" marT="0" marB="0" anchor="ctr"/>
                </a:tc>
                <a:tc>
                  <a:txBody>
                    <a:bodyPr/>
                    <a:lstStyle/>
                    <a:p>
                      <a:pPr algn="ctr">
                        <a:lnSpc>
                          <a:spcPct val="107000"/>
                        </a:lnSpc>
                        <a:spcAft>
                          <a:spcPts val="0"/>
                        </a:spcAft>
                      </a:pPr>
                      <a:r>
                        <a:rPr lang="fr-FR" sz="1800" b="1" i="0" u="sng" strike="noStrike" kern="1200" baseline="0" dirty="0">
                          <a:solidFill>
                            <a:srgbClr val="FF0000"/>
                          </a:solidFill>
                          <a:latin typeface="+mn-lt"/>
                          <a:ea typeface="+mn-ea"/>
                          <a:cs typeface="+mn-cs"/>
                        </a:rPr>
                        <a:t>-5 133,8</a:t>
                      </a:r>
                      <a:endParaRPr lang="fr-FR" sz="2000" u="sng"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65" marR="68565" marT="0" marB="0" anchor="ctr"/>
                </a:tc>
                <a:tc>
                  <a:txBody>
                    <a:bodyPr/>
                    <a:lstStyle/>
                    <a:p>
                      <a:pPr algn="ctr">
                        <a:lnSpc>
                          <a:spcPct val="107000"/>
                        </a:lnSpc>
                        <a:spcAft>
                          <a:spcPts val="0"/>
                        </a:spcAft>
                      </a:pPr>
                      <a:r>
                        <a:rPr lang="fr-FR" sz="1800" b="1" i="0" u="sng" strike="noStrike" kern="1200" baseline="0" dirty="0">
                          <a:solidFill>
                            <a:srgbClr val="FF0000"/>
                          </a:solidFill>
                          <a:latin typeface="+mn-lt"/>
                          <a:ea typeface="+mn-ea"/>
                          <a:cs typeface="+mn-cs"/>
                        </a:rPr>
                        <a:t>-5 417,1</a:t>
                      </a:r>
                      <a:endParaRPr lang="fr-FR" sz="2000" u="sng"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65" marR="68565" marT="0" marB="0" anchor="b"/>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000196763"/>
      </p:ext>
    </p:extLst>
  </p:cSld>
  <p:clrMapOvr>
    <a:masterClrMapping/>
  </p:clrMapOvr>
  <p:transition spd="slow">
    <p:wip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82296" indent="0">
              <a:buNone/>
            </a:pPr>
            <a:r>
              <a:rPr lang="fr-FR" b="1" dirty="0"/>
              <a:t> </a:t>
            </a:r>
            <a:endParaRPr lang="fr-FR" dirty="0"/>
          </a:p>
          <a:p>
            <a:r>
              <a:rPr lang="fr-FR" b="1" dirty="0"/>
              <a:t> </a:t>
            </a:r>
            <a:r>
              <a:rPr lang="fr-FR" dirty="0"/>
              <a:t>− Les personnes physiques et morales disposant du label </a:t>
            </a:r>
            <a:r>
              <a:rPr lang="fr-FR" b="1" dirty="0"/>
              <a:t>« start-up »</a:t>
            </a:r>
            <a:r>
              <a:rPr lang="fr-FR" dirty="0"/>
              <a:t> sont exonérées, selon le cas, de l’impôt sur le revenu global </a:t>
            </a:r>
            <a:r>
              <a:rPr lang="fr-FR" b="1" dirty="0"/>
              <a:t>IRG</a:t>
            </a:r>
            <a:r>
              <a:rPr lang="fr-FR" dirty="0"/>
              <a:t>, de l’impôt sur les bénéfices des sociétés </a:t>
            </a:r>
            <a:r>
              <a:rPr lang="fr-FR" b="1" dirty="0"/>
              <a:t>IBS</a:t>
            </a:r>
            <a:r>
              <a:rPr lang="fr-FR" dirty="0"/>
              <a:t> ou de l’impôt forfaitaire unique </a:t>
            </a:r>
            <a:r>
              <a:rPr lang="fr-FR" b="1" dirty="0"/>
              <a:t>IFU</a:t>
            </a:r>
            <a:r>
              <a:rPr lang="fr-FR" dirty="0"/>
              <a:t>, pour une durée de quatre </a:t>
            </a:r>
            <a:r>
              <a:rPr lang="fr-FR" b="1" dirty="0"/>
              <a:t>(4) ans</a:t>
            </a:r>
            <a:r>
              <a:rPr lang="fr-FR" dirty="0"/>
              <a:t>, à compter de la date d’obtention du label « start-up », </a:t>
            </a:r>
            <a:r>
              <a:rPr lang="fr-FR" b="1" dirty="0"/>
              <a:t>prorogé de deux (2) années supplémentaires</a:t>
            </a:r>
            <a:r>
              <a:rPr lang="fr-FR" dirty="0"/>
              <a:t> (au lieu d’une année) , en cas de renouvellement dudit label</a:t>
            </a:r>
            <a:r>
              <a:rPr lang="fr-FR" dirty="0" smtClean="0"/>
              <a:t>.</a:t>
            </a:r>
            <a:r>
              <a:rPr lang="fr-FR" b="1" dirty="0"/>
              <a:t> </a:t>
            </a:r>
            <a:endParaRPr lang="fr-FR" dirty="0"/>
          </a:p>
          <a:p>
            <a:endParaRPr lang="fr-FR" dirty="0">
              <a:effectLst/>
            </a:endParaRPr>
          </a:p>
        </p:txBody>
      </p:sp>
    </p:spTree>
    <p:extLst>
      <p:ext uri="{BB962C8B-B14F-4D97-AF65-F5344CB8AC3E}">
        <p14:creationId xmlns:p14="http://schemas.microsoft.com/office/powerpoint/2010/main" val="60233676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0" indent="0" algn="just">
              <a:lnSpc>
                <a:spcPct val="107000"/>
              </a:lnSpc>
              <a:spcAft>
                <a:spcPts val="175"/>
              </a:spcAft>
              <a:buNone/>
            </a:pPr>
            <a:endParaRPr lang="fr-FR" b="1" dirty="0" smtClean="0"/>
          </a:p>
          <a:p>
            <a:pPr marL="6350" indent="-6350" algn="just">
              <a:lnSpc>
                <a:spcPct val="107000"/>
              </a:lnSpc>
              <a:spcAft>
                <a:spcPts val="175"/>
              </a:spcAft>
            </a:pPr>
            <a:endParaRPr lang="fr-FR" b="1" dirty="0">
              <a:solidFill>
                <a:srgbClr val="000000"/>
              </a:solidFill>
              <a:latin typeface="Calibri" panose="020F0502020204030204" pitchFamily="34" charset="0"/>
              <a:ea typeface="Book Antiqua" panose="02040602050305030304" pitchFamily="18" charset="0"/>
              <a:cs typeface="Calibri" panose="020F0502020204030204" pitchFamily="34" charset="0"/>
            </a:endParaRPr>
          </a:p>
          <a:p>
            <a:pPr marL="6350" indent="-6350" algn="just">
              <a:lnSpc>
                <a:spcPct val="107000"/>
              </a:lnSpc>
              <a:spcAft>
                <a:spcPts val="175"/>
              </a:spcAft>
            </a:pPr>
            <a:r>
              <a:rPr lang="fr-FR" dirty="0" smtClean="0">
                <a:solidFill>
                  <a:srgbClr val="000000"/>
                </a:solidFill>
                <a:latin typeface="Calibri" panose="020F0502020204030204" pitchFamily="34" charset="0"/>
                <a:ea typeface="Book Antiqua" panose="02040602050305030304" pitchFamily="18" charset="0"/>
                <a:cs typeface="Calibri" panose="020F0502020204030204" pitchFamily="34" charset="0"/>
              </a:rPr>
              <a:t>−Les </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entreprises disposant du label </a:t>
            </a:r>
            <a:r>
              <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rPr>
              <a:t>« incubateur »</a:t>
            </a:r>
            <a:r>
              <a:rPr lang="fr-FR" dirty="0">
                <a:solidFill>
                  <a:srgbClr val="FF0000"/>
                </a:solidFill>
                <a:latin typeface="Calibri" panose="020F0502020204030204" pitchFamily="34" charset="0"/>
                <a:ea typeface="Book Antiqua" panose="02040602050305030304" pitchFamily="18" charset="0"/>
                <a:cs typeface="Calibri" panose="020F0502020204030204" pitchFamily="34" charset="0"/>
              </a:rPr>
              <a:t> </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sont exonérées de l’impôt sur le revenu global </a:t>
            </a:r>
            <a:r>
              <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rPr>
              <a:t>(IRG)</a:t>
            </a:r>
            <a:r>
              <a:rPr lang="fr-FR" dirty="0">
                <a:solidFill>
                  <a:srgbClr val="FF0000"/>
                </a:solidFill>
                <a:latin typeface="Calibri" panose="020F0502020204030204" pitchFamily="34" charset="0"/>
                <a:ea typeface="Book Antiqua" panose="02040602050305030304" pitchFamily="18" charset="0"/>
                <a:cs typeface="Calibri" panose="020F0502020204030204" pitchFamily="34" charset="0"/>
              </a:rPr>
              <a:t> </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ou de l’impôt sur les bénéfices des sociétés </a:t>
            </a:r>
            <a:r>
              <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rPr>
              <a:t>(IBS)</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 pour une durée de </a:t>
            </a:r>
            <a:r>
              <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rPr>
              <a:t>deux (2) années</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 à compter de la date d’obtention du label « incubateur », </a:t>
            </a:r>
            <a:r>
              <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rPr>
              <a:t>reconductible dans les mêmes formes à chaque renouvellement du label. </a:t>
            </a:r>
            <a:r>
              <a:rPr lang="fr-FR" b="1" dirty="0"/>
              <a:t> </a:t>
            </a:r>
            <a:endParaRPr lang="fr-FR" dirty="0"/>
          </a:p>
          <a:p>
            <a:pPr marL="82296" indent="0">
              <a:buNone/>
            </a:pPr>
            <a:endParaRPr lang="fr-FR" dirty="0"/>
          </a:p>
          <a:p>
            <a:endParaRPr lang="fr-FR" dirty="0">
              <a:effectLst/>
            </a:endParaRPr>
          </a:p>
        </p:txBody>
      </p:sp>
    </p:spTree>
    <p:extLst>
      <p:ext uri="{BB962C8B-B14F-4D97-AF65-F5344CB8AC3E}">
        <p14:creationId xmlns:p14="http://schemas.microsoft.com/office/powerpoint/2010/main" val="90639382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0" indent="0" algn="just">
              <a:lnSpc>
                <a:spcPct val="107000"/>
              </a:lnSpc>
              <a:spcAft>
                <a:spcPts val="175"/>
              </a:spcAft>
              <a:buNone/>
            </a:pPr>
            <a:endParaRPr lang="fr-FR" b="1" dirty="0" smtClean="0"/>
          </a:p>
          <a:p>
            <a:pPr marL="6350" indent="-6350" algn="just">
              <a:lnSpc>
                <a:spcPct val="107000"/>
              </a:lnSpc>
              <a:spcAft>
                <a:spcPts val="175"/>
              </a:spcAft>
            </a:pPr>
            <a:endParaRPr lang="fr-FR" b="1" dirty="0">
              <a:solidFill>
                <a:srgbClr val="000000"/>
              </a:solidFill>
              <a:latin typeface="Calibri" panose="020F0502020204030204" pitchFamily="34" charset="0"/>
              <a:ea typeface="Book Antiqua" panose="02040602050305030304" pitchFamily="18" charset="0"/>
              <a:cs typeface="Calibri" panose="020F0502020204030204" pitchFamily="34" charset="0"/>
            </a:endParaRPr>
          </a:p>
          <a:p>
            <a:pPr marL="0" indent="0" algn="just">
              <a:lnSpc>
                <a:spcPct val="107000"/>
              </a:lnSpc>
              <a:spcAft>
                <a:spcPts val="175"/>
              </a:spcAft>
              <a:buNone/>
            </a:pPr>
            <a:endParaRPr lang="fr-FR" dirty="0" smtClean="0">
              <a:solidFill>
                <a:srgbClr val="000000"/>
              </a:solidFill>
              <a:latin typeface="Calibri" panose="020F0502020204030204" pitchFamily="34" charset="0"/>
              <a:ea typeface="Book Antiqua" panose="02040602050305030304" pitchFamily="18" charset="0"/>
              <a:cs typeface="Calibri" panose="020F0502020204030204" pitchFamily="34" charset="0"/>
            </a:endParaRPr>
          </a:p>
          <a:p>
            <a:pPr marL="0" indent="0" algn="just">
              <a:lnSpc>
                <a:spcPct val="107000"/>
              </a:lnSpc>
              <a:spcAft>
                <a:spcPts val="175"/>
              </a:spcAft>
              <a:buNone/>
            </a:pPr>
            <a:endPar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endParaRPr>
          </a:p>
          <a:p>
            <a:pPr marL="0" indent="0" algn="just">
              <a:lnSpc>
                <a:spcPct val="107000"/>
              </a:lnSpc>
              <a:spcAft>
                <a:spcPts val="175"/>
              </a:spcAft>
              <a:buNone/>
            </a:pPr>
            <a:endParaRPr lang="fr-FR" dirty="0" smtClean="0">
              <a:solidFill>
                <a:srgbClr val="000000"/>
              </a:solidFill>
              <a:latin typeface="Calibri" panose="020F0502020204030204" pitchFamily="34" charset="0"/>
              <a:ea typeface="Book Antiqua" panose="02040602050305030304" pitchFamily="18" charset="0"/>
              <a:cs typeface="Calibri" panose="020F0502020204030204" pitchFamily="34" charset="0"/>
            </a:endParaRPr>
          </a:p>
          <a:p>
            <a:pPr marL="0" indent="0" algn="ctr">
              <a:lnSpc>
                <a:spcPct val="107000"/>
              </a:lnSpc>
              <a:spcAft>
                <a:spcPts val="175"/>
              </a:spcAft>
              <a:buNone/>
            </a:pPr>
            <a:r>
              <a:rPr lang="fr-FR" b="1" dirty="0" smtClean="0">
                <a:solidFill>
                  <a:srgbClr val="000000"/>
                </a:solidFill>
                <a:latin typeface="Calibri" panose="020F0502020204030204" pitchFamily="34" charset="0"/>
                <a:ea typeface="Book Antiqua" panose="02040602050305030304" pitchFamily="18" charset="0"/>
                <a:cs typeface="Calibri" panose="020F0502020204030204" pitchFamily="34" charset="0"/>
              </a:rPr>
              <a:t>Q: Définition d’entreprise </a:t>
            </a:r>
            <a:r>
              <a:rPr lang="fr-FR" b="1" dirty="0" smtClean="0">
                <a:solidFill>
                  <a:srgbClr val="FF0000"/>
                </a:solidFill>
                <a:latin typeface="Calibri" panose="020F0502020204030204" pitchFamily="34" charset="0"/>
                <a:ea typeface="Book Antiqua" panose="02040602050305030304" pitchFamily="18" charset="0"/>
                <a:cs typeface="Calibri" panose="020F0502020204030204" pitchFamily="34" charset="0"/>
              </a:rPr>
              <a:t>« </a:t>
            </a:r>
            <a:r>
              <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rPr>
              <a:t>incubateur </a:t>
            </a:r>
            <a:r>
              <a:rPr lang="fr-FR" b="1" dirty="0" smtClean="0">
                <a:solidFill>
                  <a:srgbClr val="FF0000"/>
                </a:solidFill>
                <a:latin typeface="Calibri" panose="020F0502020204030204" pitchFamily="34" charset="0"/>
                <a:ea typeface="Book Antiqua" panose="02040602050305030304" pitchFamily="18" charset="0"/>
                <a:cs typeface="Calibri" panose="020F0502020204030204" pitchFamily="34" charset="0"/>
              </a:rPr>
              <a:t>»?</a:t>
            </a:r>
          </a:p>
          <a:p>
            <a:pPr marL="82296" indent="0">
              <a:buNone/>
            </a:pPr>
            <a:endParaRPr lang="fr-FR" dirty="0"/>
          </a:p>
          <a:p>
            <a:endParaRPr lang="fr-FR" dirty="0">
              <a:effectLst/>
            </a:endParaRPr>
          </a:p>
        </p:txBody>
      </p:sp>
    </p:spTree>
    <p:extLst>
      <p:ext uri="{BB962C8B-B14F-4D97-AF65-F5344CB8AC3E}">
        <p14:creationId xmlns:p14="http://schemas.microsoft.com/office/powerpoint/2010/main" val="188286591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lnSpcReduction="10000"/>
          </a:bodyPr>
          <a:lstStyle/>
          <a:p>
            <a:pPr marL="0" indent="0" algn="just">
              <a:lnSpc>
                <a:spcPct val="107000"/>
              </a:lnSpc>
              <a:spcAft>
                <a:spcPts val="175"/>
              </a:spcAft>
              <a:buNone/>
            </a:pPr>
            <a:endParaRPr lang="fr-FR" b="1" dirty="0" smtClean="0"/>
          </a:p>
          <a:p>
            <a:pPr marL="0" indent="0" algn="just">
              <a:lnSpc>
                <a:spcPct val="107000"/>
              </a:lnSpc>
              <a:spcAft>
                <a:spcPts val="175"/>
              </a:spcAft>
              <a:buNone/>
            </a:pPr>
            <a:endParaRPr lang="fr-FR" dirty="0" smtClean="0">
              <a:solidFill>
                <a:srgbClr val="000000"/>
              </a:solidFill>
              <a:latin typeface="Calibri" panose="020F0502020204030204" pitchFamily="34" charset="0"/>
              <a:ea typeface="Book Antiqua" panose="02040602050305030304" pitchFamily="18" charset="0"/>
              <a:cs typeface="Calibri" panose="020F0502020204030204" pitchFamily="34" charset="0"/>
            </a:endParaRPr>
          </a:p>
          <a:p>
            <a:pPr marL="0" indent="0">
              <a:lnSpc>
                <a:spcPct val="107000"/>
              </a:lnSpc>
              <a:spcAft>
                <a:spcPts val="175"/>
              </a:spcAft>
              <a:buNone/>
            </a:pPr>
            <a:r>
              <a:rPr lang="fr-FR" dirty="0" smtClean="0"/>
              <a:t> </a:t>
            </a:r>
            <a:r>
              <a:rPr lang="fr-FR" b="1" dirty="0" smtClean="0"/>
              <a:t>R: Un </a:t>
            </a:r>
            <a:r>
              <a:rPr lang="fr-FR" b="1" dirty="0"/>
              <a:t>incubateur d'entreprise </a:t>
            </a:r>
            <a:r>
              <a:rPr lang="fr-FR" dirty="0"/>
              <a:t>est une structure (publique ou privée) qui accompagne les porteurs de projets innovants dans les toutes premières phases de création d'une startup</a:t>
            </a:r>
            <a:r>
              <a:rPr lang="fr-FR" dirty="0">
                <a:solidFill>
                  <a:srgbClr val="0A0A0A"/>
                </a:solidFill>
                <a:latin typeface="Google Sans"/>
              </a:rPr>
              <a:t>, en leur offrant des ressources clés comme l'</a:t>
            </a:r>
            <a:r>
              <a:rPr lang="fr-FR" b="1" dirty="0">
                <a:solidFill>
                  <a:srgbClr val="0A0A0A"/>
                </a:solidFill>
                <a:latin typeface="Google Sans"/>
              </a:rPr>
              <a:t>hébergement</a:t>
            </a:r>
            <a:r>
              <a:rPr lang="fr-FR" dirty="0">
                <a:solidFill>
                  <a:srgbClr val="0A0A0A"/>
                </a:solidFill>
                <a:latin typeface="Google Sans"/>
              </a:rPr>
              <a:t>, le </a:t>
            </a:r>
            <a:r>
              <a:rPr lang="fr-FR" b="1" dirty="0">
                <a:solidFill>
                  <a:srgbClr val="0A0A0A"/>
                </a:solidFill>
                <a:latin typeface="Google Sans"/>
              </a:rPr>
              <a:t>mentorat</a:t>
            </a:r>
            <a:r>
              <a:rPr lang="fr-FR" dirty="0">
                <a:solidFill>
                  <a:srgbClr val="0A0A0A"/>
                </a:solidFill>
                <a:latin typeface="Google Sans"/>
              </a:rPr>
              <a:t>, des </a:t>
            </a:r>
            <a:r>
              <a:rPr lang="fr-FR" b="1" dirty="0">
                <a:solidFill>
                  <a:srgbClr val="0A0A0A"/>
                </a:solidFill>
                <a:latin typeface="Google Sans"/>
              </a:rPr>
              <a:t>formations</a:t>
            </a:r>
            <a:r>
              <a:rPr lang="fr-FR" dirty="0">
                <a:solidFill>
                  <a:srgbClr val="0A0A0A"/>
                </a:solidFill>
                <a:latin typeface="Google Sans"/>
              </a:rPr>
              <a:t>, des </a:t>
            </a:r>
            <a:r>
              <a:rPr lang="fr-FR" b="1" dirty="0">
                <a:solidFill>
                  <a:srgbClr val="0A0A0A"/>
                </a:solidFill>
                <a:latin typeface="Google Sans"/>
              </a:rPr>
              <a:t>services partagés</a:t>
            </a:r>
            <a:r>
              <a:rPr lang="fr-FR" dirty="0">
                <a:solidFill>
                  <a:srgbClr val="0A0A0A"/>
                </a:solidFill>
                <a:latin typeface="Google Sans"/>
              </a:rPr>
              <a:t> (juridique, comptabilité), et des </a:t>
            </a:r>
            <a:r>
              <a:rPr lang="fr-FR" b="1" dirty="0">
                <a:solidFill>
                  <a:srgbClr val="0A0A0A"/>
                </a:solidFill>
                <a:latin typeface="Google Sans"/>
              </a:rPr>
              <a:t>mise en réseau</a:t>
            </a:r>
            <a:r>
              <a:rPr lang="fr-FR" dirty="0">
                <a:solidFill>
                  <a:srgbClr val="0A0A0A"/>
                </a:solidFill>
                <a:latin typeface="Google Sans"/>
              </a:rPr>
              <a:t>, pour transformer une idée en une entreprise viable et autonome, </a:t>
            </a:r>
            <a:r>
              <a:rPr lang="fr-FR" dirty="0" smtClean="0">
                <a:solidFill>
                  <a:srgbClr val="0A0A0A"/>
                </a:solidFill>
                <a:latin typeface="Google Sans"/>
              </a:rPr>
              <a:t> </a:t>
            </a:r>
            <a:r>
              <a:rPr lang="fr-FR" dirty="0">
                <a:solidFill>
                  <a:srgbClr val="0A0A0A"/>
                </a:solidFill>
                <a:latin typeface="Google Sans"/>
              </a:rPr>
              <a:t>en échange d'une prise de participation </a:t>
            </a:r>
            <a:r>
              <a:rPr lang="fr-FR" dirty="0" smtClean="0">
                <a:solidFill>
                  <a:srgbClr val="0A0A0A"/>
                </a:solidFill>
                <a:latin typeface="Google Sans"/>
              </a:rPr>
              <a:t>ou </a:t>
            </a:r>
            <a:r>
              <a:rPr lang="fr-FR" dirty="0">
                <a:solidFill>
                  <a:srgbClr val="0A0A0A"/>
                </a:solidFill>
                <a:latin typeface="Google Sans"/>
              </a:rPr>
              <a:t>d'une redevance. </a:t>
            </a:r>
            <a:endParaRPr lang="fr-FR" dirty="0">
              <a:effectLst/>
            </a:endParaRPr>
          </a:p>
        </p:txBody>
      </p:sp>
    </p:spTree>
    <p:extLst>
      <p:ext uri="{BB962C8B-B14F-4D97-AF65-F5344CB8AC3E}">
        <p14:creationId xmlns:p14="http://schemas.microsoft.com/office/powerpoint/2010/main" val="94427140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82296" indent="0">
              <a:buNone/>
            </a:pPr>
            <a:r>
              <a:rPr lang="fr-FR" dirty="0"/>
              <a:t> </a:t>
            </a:r>
            <a:r>
              <a:rPr lang="fr-FR" b="1" dirty="0"/>
              <a:t> </a:t>
            </a:r>
            <a:endParaRPr lang="fr-FR" dirty="0">
              <a:solidFill>
                <a:srgbClr val="000000"/>
              </a:solidFill>
              <a:latin typeface="Calibri" panose="020F0502020204030204" pitchFamily="34" charset="0"/>
              <a:cs typeface="Calibri" panose="020F0502020204030204" pitchFamily="34" charset="0"/>
            </a:endParaRPr>
          </a:p>
          <a:p>
            <a:endParaRPr lang="fr-FR" b="1" dirty="0" smtClean="0">
              <a:solidFill>
                <a:srgbClr val="000000"/>
              </a:solidFill>
              <a:latin typeface="Calibri" panose="020F0502020204030204" pitchFamily="34" charset="0"/>
              <a:cs typeface="Calibri" panose="020F0502020204030204" pitchFamily="34" charset="0"/>
            </a:endParaRPr>
          </a:p>
          <a:p>
            <a:r>
              <a:rPr lang="fr-FR" b="1" dirty="0" smtClean="0"/>
              <a:t>-</a:t>
            </a:r>
            <a:r>
              <a:rPr lang="fr-FR" b="1" dirty="0"/>
              <a:t>Art de LF 2026 :</a:t>
            </a:r>
            <a:r>
              <a:rPr lang="fr-FR" dirty="0"/>
              <a:t> </a:t>
            </a:r>
            <a:r>
              <a:rPr lang="fr-FR" dirty="0" smtClean="0"/>
              <a:t>103</a:t>
            </a:r>
            <a:endParaRPr lang="fr-FR" dirty="0"/>
          </a:p>
          <a:p>
            <a:r>
              <a:rPr lang="fr-FR" b="1" dirty="0"/>
              <a:t>-Art modifié :</a:t>
            </a:r>
            <a:r>
              <a:rPr lang="fr-FR" dirty="0"/>
              <a:t> /</a:t>
            </a:r>
          </a:p>
          <a:p>
            <a:r>
              <a:rPr lang="fr-FR" b="1" dirty="0"/>
              <a:t>-Objet de la mesure :</a:t>
            </a:r>
            <a:r>
              <a:rPr lang="fr-FR" dirty="0"/>
              <a:t> déductibilité des charges liées aux actions de transition énergétique</a:t>
            </a:r>
          </a:p>
          <a:p>
            <a:r>
              <a:rPr lang="fr-FR" b="1" dirty="0"/>
              <a:t>-Objectif de la mesure :</a:t>
            </a:r>
            <a:r>
              <a:rPr lang="fr-FR" dirty="0"/>
              <a:t> encouragement du développement durable et des énergies nouvelles</a:t>
            </a:r>
          </a:p>
          <a:p>
            <a:pPr marL="82296" indent="0">
              <a:buNone/>
            </a:pPr>
            <a:r>
              <a:rPr lang="fr-FR" b="1" dirty="0"/>
              <a:t> </a:t>
            </a:r>
            <a:endParaRPr lang="fr-FR" dirty="0"/>
          </a:p>
          <a:p>
            <a:endParaRPr lang="fr-FR" dirty="0">
              <a:effectLst/>
            </a:endParaRPr>
          </a:p>
        </p:txBody>
      </p:sp>
    </p:spTree>
    <p:extLst>
      <p:ext uri="{BB962C8B-B14F-4D97-AF65-F5344CB8AC3E}">
        <p14:creationId xmlns:p14="http://schemas.microsoft.com/office/powerpoint/2010/main" val="285805194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indent="449580" algn="just">
              <a:lnSpc>
                <a:spcPct val="107000"/>
              </a:lnSpc>
              <a:spcAft>
                <a:spcPts val="175"/>
              </a:spcAft>
            </a:pPr>
            <a:r>
              <a:rPr lang="fr-FR" dirty="0"/>
              <a:t> </a:t>
            </a:r>
            <a:r>
              <a:rPr lang="fr-FR" b="1" dirty="0"/>
              <a:t> </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Les dépenses engagées par les entreprises au titre des investissements relatifs au </a:t>
            </a:r>
            <a:r>
              <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rPr>
              <a:t>développement de l’hydrogène vert</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 aux opérations de </a:t>
            </a:r>
            <a:r>
              <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rPr>
              <a:t>boisement et de reboisement</a:t>
            </a:r>
            <a:r>
              <a:rPr lang="fr-FR" dirty="0">
                <a:solidFill>
                  <a:srgbClr val="FF0000"/>
                </a:solidFill>
                <a:latin typeface="Calibri" panose="020F0502020204030204" pitchFamily="34" charset="0"/>
                <a:ea typeface="Book Antiqua" panose="02040602050305030304" pitchFamily="18" charset="0"/>
                <a:cs typeface="Calibri" panose="020F0502020204030204" pitchFamily="34" charset="0"/>
              </a:rPr>
              <a:t> </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des forêts, ainsi qu’aux projets de </a:t>
            </a:r>
            <a:r>
              <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rPr>
              <a:t>production et de valorisation d’énergies renouvelables</a:t>
            </a: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 sont admises en déduction du résultat imposable. </a:t>
            </a:r>
            <a:endParaRPr lang="fr-FR"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95"/>
              </a:spcAft>
            </a:pPr>
            <a:r>
              <a:rPr lang="fr-FR" dirty="0">
                <a:solidFill>
                  <a:srgbClr val="000000"/>
                </a:solidFill>
                <a:latin typeface="Calibri" panose="020F0502020204030204" pitchFamily="34" charset="0"/>
                <a:ea typeface="Book Antiqua" panose="02040602050305030304" pitchFamily="18" charset="0"/>
                <a:cs typeface="Calibri" panose="020F0502020204030204" pitchFamily="34" charset="0"/>
              </a:rPr>
              <a:t> 	Toutefois, le montant total de ces déductions ne peut excéder </a:t>
            </a:r>
            <a:r>
              <a:rPr lang="fr-FR" b="1" dirty="0">
                <a:solidFill>
                  <a:srgbClr val="FF0000"/>
                </a:solidFill>
                <a:latin typeface="Calibri" panose="020F0502020204030204" pitchFamily="34" charset="0"/>
                <a:ea typeface="Book Antiqua" panose="02040602050305030304" pitchFamily="18" charset="0"/>
                <a:cs typeface="Calibri" panose="020F0502020204030204" pitchFamily="34" charset="0"/>
              </a:rPr>
              <a:t>5% du bénéfice imposable de l’exercice considéré. </a:t>
            </a:r>
            <a:endParaRPr lang="fr-FR" b="1" dirty="0" smtClean="0">
              <a:solidFill>
                <a:srgbClr val="FF0000"/>
              </a:solidFill>
              <a:latin typeface="Calibri" panose="020F0502020204030204" pitchFamily="34" charset="0"/>
              <a:ea typeface="Book Antiqua" panose="02040602050305030304" pitchFamily="18" charset="0"/>
              <a:cs typeface="Calibri" panose="020F0502020204030204" pitchFamily="34" charset="0"/>
            </a:endParaRPr>
          </a:p>
          <a:p>
            <a:pPr algn="just">
              <a:lnSpc>
                <a:spcPct val="107000"/>
              </a:lnSpc>
              <a:spcAft>
                <a:spcPts val="195"/>
              </a:spcAft>
            </a:pPr>
            <a:r>
              <a:rPr lang="fr-FR" sz="2800" b="1" dirty="0">
                <a:solidFill>
                  <a:srgbClr val="000000"/>
                </a:solidFill>
                <a:latin typeface="Calibri" panose="020F0502020204030204" pitchFamily="34" charset="0"/>
                <a:ea typeface="Book Antiqua" panose="02040602050305030304" pitchFamily="18" charset="0"/>
              </a:rPr>
              <a:t>NB : Les modalités d’application, du présent article sont fixées par voie réglementaire.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181455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r>
              <a:rPr lang="fr-FR" b="1" dirty="0" smtClean="0"/>
              <a:t>-</a:t>
            </a:r>
            <a:r>
              <a:rPr lang="fr-FR" b="1" dirty="0"/>
              <a:t>Art de LF 2026 :</a:t>
            </a:r>
            <a:r>
              <a:rPr lang="fr-FR" dirty="0"/>
              <a:t> </a:t>
            </a:r>
            <a:r>
              <a:rPr lang="fr-FR" dirty="0" smtClean="0"/>
              <a:t>118</a:t>
            </a:r>
            <a:endParaRPr lang="fr-FR" dirty="0"/>
          </a:p>
          <a:p>
            <a:r>
              <a:rPr lang="fr-FR" b="1" dirty="0"/>
              <a:t>-Art modifié :</a:t>
            </a:r>
            <a:r>
              <a:rPr lang="fr-FR" dirty="0"/>
              <a:t> /</a:t>
            </a:r>
          </a:p>
          <a:p>
            <a:r>
              <a:rPr lang="fr-FR" b="1" dirty="0"/>
              <a:t>-Objet de la mesure :</a:t>
            </a:r>
            <a:r>
              <a:rPr lang="fr-FR" dirty="0"/>
              <a:t>   incitations fiscales en faveur des filiales des établissements publics non commerciaux</a:t>
            </a:r>
          </a:p>
          <a:p>
            <a:r>
              <a:rPr lang="fr-FR" b="1" dirty="0"/>
              <a:t>-Objectif de la mesure :</a:t>
            </a:r>
            <a:r>
              <a:rPr lang="fr-FR" dirty="0"/>
              <a:t> encouragement de la recherche et de l’innovation </a:t>
            </a:r>
          </a:p>
          <a:p>
            <a:pPr marL="82296" indent="0">
              <a:buNone/>
            </a:pPr>
            <a:r>
              <a:rPr lang="fr-FR" dirty="0"/>
              <a:t>	</a:t>
            </a:r>
            <a:r>
              <a:rPr lang="fr-FR" b="1" dirty="0" smtClean="0"/>
              <a:t>Les </a:t>
            </a:r>
            <a:r>
              <a:rPr lang="fr-FR" b="1" dirty="0"/>
              <a:t>filiales des établissements publics </a:t>
            </a:r>
            <a:r>
              <a:rPr lang="fr-FR" dirty="0"/>
              <a:t>à caractère scientifique, culturel et professionnel </a:t>
            </a:r>
            <a:r>
              <a:rPr lang="fr-FR" b="1" dirty="0"/>
              <a:t>(EPSCP), </a:t>
            </a:r>
            <a:r>
              <a:rPr lang="fr-FR" dirty="0"/>
              <a:t>ainsi que celles des établissements publics à caractère scientifique et technologique </a:t>
            </a:r>
            <a:r>
              <a:rPr lang="fr-FR" b="1" dirty="0"/>
              <a:t>(EPST) </a:t>
            </a:r>
            <a:r>
              <a:rPr lang="fr-FR" dirty="0"/>
              <a:t>bénéficient, outre les incitations fiscales, parafiscales et douanières prévues par la législation de droit commun, des avantages suivants :  </a:t>
            </a:r>
          </a:p>
        </p:txBody>
      </p:sp>
    </p:spTree>
    <p:extLst>
      <p:ext uri="{BB962C8B-B14F-4D97-AF65-F5344CB8AC3E}">
        <p14:creationId xmlns:p14="http://schemas.microsoft.com/office/powerpoint/2010/main" val="144943211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lnSpcReduction="10000"/>
          </a:bodyPr>
          <a:lstStyle/>
          <a:p>
            <a:pPr marL="82296" indent="0">
              <a:buNone/>
            </a:pPr>
            <a:r>
              <a:rPr lang="fr-FR" dirty="0"/>
              <a:t>	</a:t>
            </a:r>
            <a:r>
              <a:rPr lang="fr-FR" dirty="0" smtClean="0"/>
              <a:t>*</a:t>
            </a:r>
            <a:r>
              <a:rPr lang="fr-FR" dirty="0"/>
              <a:t>Au titre de la phase de </a:t>
            </a:r>
            <a:r>
              <a:rPr lang="fr-FR" b="1" dirty="0"/>
              <a:t>réalisation :</a:t>
            </a:r>
            <a:r>
              <a:rPr lang="fr-FR" dirty="0"/>
              <a:t> </a:t>
            </a:r>
          </a:p>
          <a:p>
            <a:pPr lvl="0" fontAlgn="base"/>
            <a:r>
              <a:rPr lang="fr-FR" dirty="0"/>
              <a:t>Exonération des </a:t>
            </a:r>
            <a:r>
              <a:rPr lang="fr-FR" b="1" dirty="0"/>
              <a:t>droits d'enregistrement</a:t>
            </a:r>
            <a:r>
              <a:rPr lang="fr-FR" dirty="0"/>
              <a:t> exigibles sur les </a:t>
            </a:r>
            <a:r>
              <a:rPr lang="fr-FR" b="1" dirty="0"/>
              <a:t>actes constitutifs</a:t>
            </a:r>
            <a:r>
              <a:rPr lang="fr-FR" dirty="0"/>
              <a:t> de sociétés filiales et les augmentations de capital ; </a:t>
            </a:r>
          </a:p>
          <a:p>
            <a:pPr lvl="0" fontAlgn="base"/>
            <a:r>
              <a:rPr lang="fr-FR" dirty="0"/>
              <a:t>Exonération du </a:t>
            </a:r>
            <a:r>
              <a:rPr lang="fr-FR" b="1" dirty="0"/>
              <a:t>droit de mutation</a:t>
            </a:r>
            <a:r>
              <a:rPr lang="fr-FR" dirty="0"/>
              <a:t>, à titre onéreux, et de la </a:t>
            </a:r>
            <a:r>
              <a:rPr lang="fr-FR" b="1" dirty="0"/>
              <a:t>taxe de publicité foncière</a:t>
            </a:r>
            <a:r>
              <a:rPr lang="fr-FR" dirty="0"/>
              <a:t>, pour toutes les </a:t>
            </a:r>
            <a:r>
              <a:rPr lang="fr-FR" b="1" dirty="0"/>
              <a:t>acquisitions immobilières</a:t>
            </a:r>
            <a:r>
              <a:rPr lang="fr-FR" dirty="0"/>
              <a:t> effectuées par la société filiale ; </a:t>
            </a:r>
          </a:p>
          <a:p>
            <a:pPr lvl="0" fontAlgn="base"/>
            <a:r>
              <a:rPr lang="fr-FR" dirty="0"/>
              <a:t>Exonération des </a:t>
            </a:r>
            <a:r>
              <a:rPr lang="fr-FR" b="1" dirty="0"/>
              <a:t>droits d'enregistrement, de la taxe de publicité foncière,</a:t>
            </a:r>
            <a:r>
              <a:rPr lang="fr-FR" dirty="0"/>
              <a:t> ainsi que de la </a:t>
            </a:r>
            <a:r>
              <a:rPr lang="fr-FR" b="1" dirty="0"/>
              <a:t>rémunération domaniale</a:t>
            </a:r>
            <a:r>
              <a:rPr lang="fr-FR" dirty="0"/>
              <a:t> portant sur les </a:t>
            </a:r>
            <a:r>
              <a:rPr lang="fr-FR" b="1" dirty="0"/>
              <a:t>concessions des biens immobiliers</a:t>
            </a:r>
            <a:r>
              <a:rPr lang="fr-FR" dirty="0"/>
              <a:t> bâtis et non bâtis, destinés à la réalisation des sociétés filiales ; </a:t>
            </a:r>
          </a:p>
        </p:txBody>
      </p:sp>
    </p:spTree>
    <p:extLst>
      <p:ext uri="{BB962C8B-B14F-4D97-AF65-F5344CB8AC3E}">
        <p14:creationId xmlns:p14="http://schemas.microsoft.com/office/powerpoint/2010/main" val="404060022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82296" indent="0">
              <a:buNone/>
            </a:pPr>
            <a:r>
              <a:rPr lang="fr-FR" dirty="0"/>
              <a:t>	</a:t>
            </a:r>
            <a:r>
              <a:rPr lang="fr-FR" dirty="0" smtClean="0"/>
              <a:t>*</a:t>
            </a:r>
            <a:r>
              <a:rPr lang="fr-FR" dirty="0"/>
              <a:t>Au titre de la phase de </a:t>
            </a:r>
            <a:r>
              <a:rPr lang="fr-FR" b="1" dirty="0"/>
              <a:t>réalisation :</a:t>
            </a:r>
            <a:r>
              <a:rPr lang="fr-FR" dirty="0"/>
              <a:t> </a:t>
            </a:r>
          </a:p>
          <a:p>
            <a:pPr lvl="0" fontAlgn="base"/>
            <a:r>
              <a:rPr lang="fr-FR" dirty="0"/>
              <a:t>Exonération des </a:t>
            </a:r>
            <a:r>
              <a:rPr lang="fr-FR" b="1" dirty="0"/>
              <a:t>droits de douane</a:t>
            </a:r>
            <a:r>
              <a:rPr lang="fr-FR" dirty="0"/>
              <a:t> pour les </a:t>
            </a:r>
            <a:r>
              <a:rPr lang="fr-FR" b="1" dirty="0"/>
              <a:t>biens importés</a:t>
            </a:r>
            <a:r>
              <a:rPr lang="fr-FR" dirty="0"/>
              <a:t> entrant directement dans la réalisation de la société filiale ;  </a:t>
            </a:r>
          </a:p>
          <a:p>
            <a:pPr lvl="0" fontAlgn="base"/>
            <a:r>
              <a:rPr lang="fr-FR" b="1" dirty="0"/>
              <a:t>Franchise de la TVA</a:t>
            </a:r>
            <a:r>
              <a:rPr lang="fr-FR" dirty="0"/>
              <a:t> pour les </a:t>
            </a:r>
            <a:r>
              <a:rPr lang="fr-FR" b="1" dirty="0"/>
              <a:t>biens et services importés ou acquis localement</a:t>
            </a:r>
            <a:r>
              <a:rPr lang="fr-FR" dirty="0"/>
              <a:t>, entrant directement dans la réalisation de la société filiale ; </a:t>
            </a:r>
          </a:p>
          <a:p>
            <a:pPr lvl="0" fontAlgn="base"/>
            <a:r>
              <a:rPr lang="fr-FR" dirty="0"/>
              <a:t>Exonération de la </a:t>
            </a:r>
            <a:r>
              <a:rPr lang="fr-FR" b="1" dirty="0"/>
              <a:t>taxe foncière</a:t>
            </a:r>
            <a:r>
              <a:rPr lang="fr-FR" dirty="0"/>
              <a:t> sur les </a:t>
            </a:r>
            <a:r>
              <a:rPr lang="fr-FR" b="1" dirty="0"/>
              <a:t>propriétés immobilières</a:t>
            </a:r>
            <a:r>
              <a:rPr lang="fr-FR" dirty="0"/>
              <a:t>, entrant dans le cadre de la société filiale, pour une période de </a:t>
            </a:r>
            <a:r>
              <a:rPr lang="fr-FR" b="1" dirty="0"/>
              <a:t>dix (10) ans</a:t>
            </a:r>
            <a:r>
              <a:rPr lang="fr-FR" dirty="0"/>
              <a:t>, à compter de la date d'acquisition. </a:t>
            </a:r>
          </a:p>
        </p:txBody>
      </p:sp>
    </p:spTree>
    <p:extLst>
      <p:ext uri="{BB962C8B-B14F-4D97-AF65-F5344CB8AC3E}">
        <p14:creationId xmlns:p14="http://schemas.microsoft.com/office/powerpoint/2010/main" val="208814146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2412" y="248194"/>
            <a:ext cx="9940834" cy="6466114"/>
          </a:xfrm>
        </p:spPr>
        <p:txBody>
          <a:bodyPr>
            <a:normAutofit/>
          </a:bodyPr>
          <a:lstStyle/>
          <a:p>
            <a:pPr marL="82296" indent="0">
              <a:buNone/>
            </a:pPr>
            <a:r>
              <a:rPr lang="fr-FR" dirty="0"/>
              <a:t>	</a:t>
            </a:r>
          </a:p>
          <a:p>
            <a:pPr marL="82296" indent="0">
              <a:buNone/>
            </a:pPr>
            <a:r>
              <a:rPr lang="fr-FR" dirty="0" smtClean="0"/>
              <a:t>	*</a:t>
            </a:r>
            <a:r>
              <a:rPr lang="fr-FR" dirty="0"/>
              <a:t>Au titre de la phase </a:t>
            </a:r>
            <a:r>
              <a:rPr lang="fr-FR" b="1" dirty="0"/>
              <a:t>d'exploitation</a:t>
            </a:r>
            <a:r>
              <a:rPr lang="fr-FR" dirty="0"/>
              <a:t> :  </a:t>
            </a:r>
          </a:p>
          <a:p>
            <a:pPr lvl="0" fontAlgn="base"/>
            <a:r>
              <a:rPr lang="fr-FR" dirty="0"/>
              <a:t>Exonération de l'impôt sur le bénéfice des sociétés </a:t>
            </a:r>
            <a:r>
              <a:rPr lang="fr-FR" b="1" dirty="0"/>
              <a:t>(IBS),</a:t>
            </a:r>
            <a:r>
              <a:rPr lang="fr-FR" dirty="0"/>
              <a:t> pour une durée de </a:t>
            </a:r>
            <a:r>
              <a:rPr lang="fr-FR" b="1" dirty="0"/>
              <a:t>cinq (5) ans</a:t>
            </a:r>
            <a:r>
              <a:rPr lang="fr-FR" dirty="0"/>
              <a:t>, à compter de la date d'entrée en exploitation, </a:t>
            </a:r>
            <a:r>
              <a:rPr lang="fr-FR" b="1" dirty="0"/>
              <a:t>renouvelable une (01) seule</a:t>
            </a:r>
            <a:r>
              <a:rPr lang="fr-FR" dirty="0"/>
              <a:t> fois. </a:t>
            </a:r>
          </a:p>
          <a:p>
            <a:pPr marL="82296" indent="0">
              <a:buNone/>
            </a:pPr>
            <a:endParaRPr lang="fr-FR" b="1" dirty="0" smtClean="0"/>
          </a:p>
          <a:p>
            <a:pPr marL="82296" indent="0">
              <a:buNone/>
            </a:pPr>
            <a:r>
              <a:rPr lang="fr-FR" b="1" dirty="0" smtClean="0"/>
              <a:t>NB</a:t>
            </a:r>
            <a:r>
              <a:rPr lang="fr-FR" b="1" dirty="0"/>
              <a:t> : Les modalités d'application du présent article, sont déterminées par voie réglementaire. </a:t>
            </a:r>
            <a:endParaRPr lang="fr-FR" dirty="0"/>
          </a:p>
          <a:p>
            <a:pPr marL="82296" indent="0">
              <a:buNone/>
            </a:pPr>
            <a:r>
              <a:rPr lang="fr-FR" b="1" dirty="0"/>
              <a:t> </a:t>
            </a:r>
            <a:endParaRPr lang="fr-FR" dirty="0">
              <a:effectLst/>
            </a:endParaRPr>
          </a:p>
        </p:txBody>
      </p:sp>
    </p:spTree>
    <p:extLst>
      <p:ext uri="{BB962C8B-B14F-4D97-AF65-F5344CB8AC3E}">
        <p14:creationId xmlns:p14="http://schemas.microsoft.com/office/powerpoint/2010/main" val="18410023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0.xml><?xml version="1.0" encoding="utf-8"?>
<a:theme xmlns:a="http://schemas.openxmlformats.org/drawingml/2006/main" name="Facett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te">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1.xml><?xml version="1.0" encoding="utf-8"?>
<a:theme xmlns:a="http://schemas.openxmlformats.org/drawingml/2006/main" name="2_Facett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te">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2.xml><?xml version="1.0" encoding="utf-8"?>
<a:theme xmlns:a="http://schemas.openxmlformats.org/drawingml/2006/main" name="3_Facett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te">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acett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te">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ymboles monétaires 16 x 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9319_TF02895262.potx" id="{89364B85-2FB4-4A94-B183-C720F4F2EBA6}" vid="{7FC7AAF0-9AF9-4DFC-8FFF-1E0C3CCF95BE}"/>
    </a:ext>
  </a:extLst>
</a:theme>
</file>

<file path=ppt/theme/theme6.xml><?xml version="1.0" encoding="utf-8"?>
<a:theme xmlns:a="http://schemas.openxmlformats.org/drawingml/2006/main" name="1_Symboles monétaires 16 x 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9319_TF02895262.potx" id="{89364B85-2FB4-4A94-B183-C720F4F2EBA6}" vid="{7FC7AAF0-9AF9-4DFC-8FFF-1E0C3CCF95BE}"/>
    </a:ext>
  </a:extLst>
</a:theme>
</file>

<file path=ppt/theme/theme7.xml><?xml version="1.0" encoding="utf-8"?>
<a:theme xmlns:a="http://schemas.openxmlformats.org/drawingml/2006/main" name="2_Symboles monétaires 16 x 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9319_TF02895262.potx" id="{89364B85-2FB4-4A94-B183-C720F4F2EBA6}" vid="{7FC7AAF0-9AF9-4DFC-8FFF-1E0C3CCF95BE}"/>
    </a:ext>
  </a:extLst>
</a:theme>
</file>

<file path=ppt/theme/theme8.xml><?xml version="1.0" encoding="utf-8"?>
<a:theme xmlns:a="http://schemas.openxmlformats.org/drawingml/2006/main" name="3_Symboles monétaires 16 x 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9319_TF02895262.potx" id="{89364B85-2FB4-4A94-B183-C720F4F2EBA6}" vid="{7FC7AAF0-9AF9-4DFC-8FFF-1E0C3CCF95BE}"/>
    </a:ext>
  </a:extLst>
</a:theme>
</file>

<file path=ppt/theme/theme9.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51464</TotalTime>
  <Words>4418</Words>
  <Application>Microsoft Office PowerPoint</Application>
  <PresentationFormat>Grand écran</PresentationFormat>
  <Paragraphs>1789</Paragraphs>
  <Slides>231</Slides>
  <Notes>4</Notes>
  <HiddenSlides>0</HiddenSlides>
  <MMClips>0</MMClips>
  <ScaleCrop>false</ScaleCrop>
  <HeadingPairs>
    <vt:vector size="6" baseType="variant">
      <vt:variant>
        <vt:lpstr>Polices utilisées</vt:lpstr>
      </vt:variant>
      <vt:variant>
        <vt:i4>15</vt:i4>
      </vt:variant>
      <vt:variant>
        <vt:lpstr>Thème</vt:lpstr>
      </vt:variant>
      <vt:variant>
        <vt:i4>12</vt:i4>
      </vt:variant>
      <vt:variant>
        <vt:lpstr>Titres des diapositives</vt:lpstr>
      </vt:variant>
      <vt:variant>
        <vt:i4>231</vt:i4>
      </vt:variant>
    </vt:vector>
  </HeadingPairs>
  <TitlesOfParts>
    <vt:vector size="258" baseType="lpstr">
      <vt:lpstr>Arial</vt:lpstr>
      <vt:lpstr>Berlin Sans FB</vt:lpstr>
      <vt:lpstr>Book Antiqua</vt:lpstr>
      <vt:lpstr>Calibri</vt:lpstr>
      <vt:lpstr>Calibri Light</vt:lpstr>
      <vt:lpstr>Cambria</vt:lpstr>
      <vt:lpstr>Gill Sans MT</vt:lpstr>
      <vt:lpstr>Google Sans</vt:lpstr>
      <vt:lpstr>Perpetua</vt:lpstr>
      <vt:lpstr>Symbol</vt:lpstr>
      <vt:lpstr>Times New Roman</vt:lpstr>
      <vt:lpstr>Trebuchet MS</vt:lpstr>
      <vt:lpstr>Verdana</vt:lpstr>
      <vt:lpstr>Wingdings 2</vt:lpstr>
      <vt:lpstr>Wingdings 3</vt:lpstr>
      <vt:lpstr>Solstice</vt:lpstr>
      <vt:lpstr>1_Facette</vt:lpstr>
      <vt:lpstr>Diseño predeterminado</vt:lpstr>
      <vt:lpstr>Thème Office</vt:lpstr>
      <vt:lpstr>Symboles monétaires 16 x 9</vt:lpstr>
      <vt:lpstr>1_Symboles monétaires 16 x 9</vt:lpstr>
      <vt:lpstr>2_Symboles monétaires 16 x 9</vt:lpstr>
      <vt:lpstr>3_Symboles monétaires 16 x 9</vt:lpstr>
      <vt:lpstr>1_Thème Office</vt:lpstr>
      <vt:lpstr>Facette</vt:lpstr>
      <vt:lpstr>2_Facette</vt:lpstr>
      <vt:lpstr>3_Facette</vt:lpstr>
      <vt:lpstr>Présentation PowerPoint</vt:lpstr>
      <vt:lpstr> </vt:lpstr>
      <vt:lpstr>Présentation PowerPoint</vt:lpstr>
      <vt:lpstr>Présentation PowerPoint</vt:lpstr>
      <vt:lpstr>VA et Croissance économique sectorielle  2026 à 2028</vt:lpstr>
      <vt:lpstr>Présentation PowerPoint</vt:lpstr>
      <vt:lpstr>Présentation PowerPoint</vt:lpstr>
      <vt:lpstr>BE 2026- en mds DA</vt:lpstr>
      <vt:lpstr>Présentation PowerPoint</vt:lpstr>
      <vt:lpstr>Présentation PowerPoint</vt:lpstr>
      <vt:lpstr>BE 2026- en mds DA</vt:lpstr>
      <vt:lpstr>BE 2026- en mds DA</vt:lpstr>
      <vt:lpstr>Présentation PowerPoint</vt:lpstr>
      <vt:lpstr>Présentation PowerPoint</vt:lpstr>
      <vt:lpstr>Présentation PowerPoint</vt:lpstr>
      <vt:lpstr>Présentation PowerPoint</vt:lpstr>
      <vt:lpstr>Cout des exemptions </vt:lpstr>
      <vt:lpstr>Situation des caisses de SS</vt:lpstr>
      <vt:lpstr> Taux de cotisation CNAS (part patronale et part ouvrière)</vt:lpstr>
      <vt:lpstr>Nouvelles augmentations 2026, hors dispositions législatives de LF</vt:lpstr>
      <vt:lpstr>-Définition des éléments composant le salaire      </vt:lpstr>
      <vt:lpstr>Q- Indexation SNMG ou SALAIRE DE REFERENCE ?</vt:lpstr>
      <vt:lpstr>Présentation PowerPoint</vt:lpstr>
      <vt:lpstr>Présentation PowerPoint</vt:lpstr>
      <vt:lpstr>Présentation PowerPoint</vt:lpstr>
      <vt:lpstr>Présentation PowerPoint</vt:lpstr>
      <vt:lpstr>Présentation PowerPoint</vt:lpstr>
      <vt:lpstr>Dispositions fiscales : CIDTA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vt:lpstr>
      <vt:lpstr> </vt:lpstr>
      <vt:lpstr> </vt:lpstr>
      <vt:lpstr> </vt:lpstr>
      <vt:lpstr> </vt:lpstr>
      <vt:lpstr> </vt:lpstr>
      <vt:lpstr> </vt:lpstr>
      <vt:lpstr> </vt:lpstr>
      <vt:lpstr> </vt:lpstr>
      <vt:lpstr> </vt:lpstr>
      <vt:lpstr> </vt:lpstr>
      <vt:lpstr> </vt:lpstr>
      <vt:lpstr> </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LF 2022: Tableau synthétique de révision des seuils de déductibilité des charges   </vt:lpstr>
      <vt:lpstr>  LF 2022: Tableau synthétique de révision des seuils de déductibilité des charges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Dispositions fiscales : CPF</vt:lpstr>
      <vt:lpstr>Dispositions fiscales : CPF</vt:lpstr>
      <vt:lpstr>Dispositions fiscales : CPF</vt:lpstr>
      <vt:lpstr>Présentation PowerPoint</vt:lpstr>
      <vt:lpstr>Présentation PowerPoint</vt:lpstr>
      <vt:lpstr>Nouveauté LF 26</vt:lpstr>
      <vt:lpstr>Présentation PowerPoint</vt:lpstr>
      <vt:lpstr>3.6. Rehaussement des tarifs de la taxe sur la consommation des carburants des véhicules et camions (Art 97 LF 26, Art 81 LF 21)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KAS</dc:creator>
  <cp:lastModifiedBy>ADMIN</cp:lastModifiedBy>
  <cp:revision>663</cp:revision>
  <dcterms:created xsi:type="dcterms:W3CDTF">2022-12-30T17:43:28Z</dcterms:created>
  <dcterms:modified xsi:type="dcterms:W3CDTF">2026-01-07T21:43:17Z</dcterms:modified>
</cp:coreProperties>
</file>